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8" r:id="rId6"/>
    <p:sldId id="273" r:id="rId7"/>
    <p:sldId id="272" r:id="rId8"/>
    <p:sldId id="274" r:id="rId9"/>
    <p:sldId id="269" r:id="rId10"/>
    <p:sldId id="275" r:id="rId11"/>
    <p:sldId id="276" r:id="rId12"/>
    <p:sldId id="277" r:id="rId13"/>
    <p:sldId id="287" r:id="rId14"/>
    <p:sldId id="270" r:id="rId15"/>
    <p:sldId id="278" r:id="rId16"/>
    <p:sldId id="279" r:id="rId17"/>
    <p:sldId id="280" r:id="rId18"/>
    <p:sldId id="284" r:id="rId19"/>
    <p:sldId id="285" r:id="rId20"/>
    <p:sldId id="267" r:id="rId21"/>
    <p:sldId id="28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0461" autoAdjust="0"/>
    <p:restoredTop sz="86429" autoAdjust="0"/>
  </p:normalViewPr>
  <p:slideViewPr>
    <p:cSldViewPr>
      <p:cViewPr>
        <p:scale>
          <a:sx n="100" d="100"/>
          <a:sy n="100" d="100"/>
        </p:scale>
        <p:origin x="-13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18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227A-A820-4A06-BE7C-D983211D90AB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E4A14-930A-44DF-9154-590765724428}" type="datetimeFigureOut">
              <a:rPr lang="en-US" smtClean="0"/>
              <a:pPr/>
              <a:t>4/19/2010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23600-64D3-48BC-AF4A-CF0B980DBFFC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43000"/>
            <a:ext cx="53340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en-NZ" sz="5400" dirty="0" smtClean="0"/>
              <a:t>IT Governance</a:t>
            </a:r>
            <a:br>
              <a:rPr lang="en-NZ" sz="5400" dirty="0" smtClean="0"/>
            </a:br>
            <a:r>
              <a:rPr lang="en-NZ" sz="5400" dirty="0" smtClean="0"/>
              <a:t>And </a:t>
            </a:r>
            <a:br>
              <a:rPr lang="en-NZ" sz="5400" dirty="0" smtClean="0"/>
            </a:br>
            <a:r>
              <a:rPr lang="en-NZ" sz="5400" dirty="0" smtClean="0"/>
              <a:t>Cybercrime</a:t>
            </a:r>
            <a:endParaRPr lang="en-NZ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NZ" sz="4400" dirty="0" smtClean="0"/>
              <a:t>Open Source Forensic Tools</a:t>
            </a:r>
            <a:endParaRPr lang="en-NZ" sz="4400" dirty="0"/>
          </a:p>
        </p:txBody>
      </p:sp>
      <p:pic>
        <p:nvPicPr>
          <p:cNvPr id="1026" name="Picture 2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895600"/>
            <a:ext cx="2272284" cy="191398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" y="6135469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 smtClean="0"/>
              <a:t>19/04/10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Screenshots of </a:t>
            </a:r>
            <a:r>
              <a:rPr lang="en-NZ" dirty="0" err="1" smtClean="0"/>
              <a:t>LiveView</a:t>
            </a:r>
            <a:endParaRPr lang="en-NZ" dirty="0"/>
          </a:p>
        </p:txBody>
      </p:sp>
      <p:pic>
        <p:nvPicPr>
          <p:cNvPr id="4" name="Content Placeholder 3" descr="screen04im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2069068"/>
            <a:ext cx="2286000" cy="3429000"/>
          </a:xfrm>
        </p:spPr>
      </p:pic>
      <p:pic>
        <p:nvPicPr>
          <p:cNvPr id="5" name="Picture 4" descr="screen04phy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069068"/>
            <a:ext cx="2286000" cy="3429000"/>
          </a:xfrm>
          <a:prstGeom prst="rect">
            <a:avLst/>
          </a:prstGeom>
        </p:spPr>
      </p:pic>
      <p:pic>
        <p:nvPicPr>
          <p:cNvPr id="6" name="Picture 5" descr="xpload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2069068"/>
            <a:ext cx="3105150" cy="2905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5726668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Choose boot type – image or physical drive</a:t>
            </a:r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5117068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dirty="0" smtClean="0"/>
              <a:t>Booting operating system in virtual environment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TestDisk</a:t>
            </a:r>
            <a:r>
              <a:rPr lang="en-NZ" dirty="0" smtClean="0"/>
              <a:t> 6.11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Open source</a:t>
            </a:r>
          </a:p>
          <a:p>
            <a:endParaRPr lang="en-NZ" dirty="0" smtClean="0"/>
          </a:p>
          <a:p>
            <a:r>
              <a:rPr lang="en-NZ" dirty="0" smtClean="0"/>
              <a:t>Recovery of files and partitions</a:t>
            </a:r>
          </a:p>
          <a:p>
            <a:endParaRPr lang="en-NZ" dirty="0" smtClean="0"/>
          </a:p>
          <a:p>
            <a:r>
              <a:rPr lang="en-NZ" dirty="0" smtClean="0"/>
              <a:t>Command line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Screenshots of </a:t>
            </a:r>
            <a:r>
              <a:rPr lang="en-NZ" dirty="0" err="1" smtClean="0"/>
              <a:t>TestDisk</a:t>
            </a:r>
            <a:r>
              <a:rPr lang="en-NZ" dirty="0" smtClean="0"/>
              <a:t> 6.11</a:t>
            </a:r>
            <a:endParaRPr lang="en-N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1"/>
            <a:ext cx="428636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343400"/>
            <a:ext cx="4414837" cy="2197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181600" y="18288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err="1" smtClean="0"/>
              <a:t>TestDisk</a:t>
            </a:r>
            <a:r>
              <a:rPr lang="en-NZ" dirty="0" smtClean="0"/>
              <a:t> can create logs and work off the logs. This can easily help with long file recovery processes. Or even additional – saving time and time.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3340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Choose the disk from which you want to recover the partitions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Microsoft Coffee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Used specifically by law enforcement (FBI)</a:t>
            </a:r>
          </a:p>
          <a:p>
            <a:endParaRPr lang="en-NZ" dirty="0" smtClean="0"/>
          </a:p>
          <a:p>
            <a:r>
              <a:rPr lang="en-NZ" dirty="0" smtClean="0"/>
              <a:t>Not open source; </a:t>
            </a:r>
            <a:r>
              <a:rPr lang="en-NZ" b="1" i="1" dirty="0" smtClean="0">
                <a:solidFill>
                  <a:schemeClr val="accent2"/>
                </a:solidFill>
              </a:rPr>
              <a:t>free</a:t>
            </a:r>
          </a:p>
          <a:p>
            <a:endParaRPr lang="en-NZ" dirty="0" smtClean="0"/>
          </a:p>
          <a:p>
            <a:r>
              <a:rPr lang="en-NZ" dirty="0" smtClean="0"/>
              <a:t>Easy training – can be trained in 10 minutes </a:t>
            </a:r>
          </a:p>
          <a:p>
            <a:endParaRPr lang="en-NZ" dirty="0" smtClean="0"/>
          </a:p>
          <a:p>
            <a:r>
              <a:rPr lang="en-NZ" dirty="0" smtClean="0"/>
              <a:t>Supported </a:t>
            </a:r>
            <a:r>
              <a:rPr lang="en-NZ" dirty="0" smtClean="0"/>
              <a:t>by INTERPOL and NW3C (USA)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2564" y="6477000"/>
            <a:ext cx="44390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100" i="1" dirty="0" smtClean="0"/>
              <a:t>http://www.microsoft.com/industry/government/solutions/cofee/default.aspx</a:t>
            </a:r>
            <a:endParaRPr lang="en-NZ" sz="11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153400" cy="990600"/>
          </a:xfrm>
        </p:spPr>
        <p:txBody>
          <a:bodyPr/>
          <a:lstStyle/>
          <a:p>
            <a:pPr algn="ctr"/>
            <a:r>
              <a:rPr lang="en-NZ" b="1" dirty="0" smtClean="0"/>
              <a:t>Unix/Linux Based</a:t>
            </a:r>
            <a:endParaRPr lang="en-NZ" b="1" dirty="0"/>
          </a:p>
        </p:txBody>
      </p:sp>
      <p:pic>
        <p:nvPicPr>
          <p:cNvPr id="4" name="Picture 3" descr="linux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429000"/>
            <a:ext cx="2546350" cy="2448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AIR – Automated Image Restore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Open source</a:t>
            </a:r>
          </a:p>
          <a:p>
            <a:endParaRPr lang="en-NZ" dirty="0" smtClean="0"/>
          </a:p>
          <a:p>
            <a:r>
              <a:rPr lang="en-NZ" dirty="0" smtClean="0"/>
              <a:t>Provides GUI for DD/DC3DD imaging CLI</a:t>
            </a:r>
          </a:p>
          <a:p>
            <a:endParaRPr lang="en-NZ" dirty="0" smtClean="0"/>
          </a:p>
          <a:p>
            <a:r>
              <a:rPr lang="en-NZ" dirty="0" smtClean="0"/>
              <a:t>User friendly</a:t>
            </a:r>
          </a:p>
          <a:p>
            <a:endParaRPr lang="en-NZ" dirty="0" smtClean="0"/>
          </a:p>
          <a:p>
            <a:r>
              <a:rPr lang="en-NZ" dirty="0" smtClean="0"/>
              <a:t>Does not require knowledge of DD-CLI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6781800" y="6400800"/>
            <a:ext cx="21419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100" i="1" dirty="0" smtClean="0"/>
              <a:t>http://air-imager.sourceforge.net/</a:t>
            </a:r>
            <a:endParaRPr lang="en-NZ" sz="1100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Screenshots of AIR</a:t>
            </a:r>
            <a:endParaRPr lang="en-NZ" dirty="0"/>
          </a:p>
        </p:txBody>
      </p:sp>
      <p:pic>
        <p:nvPicPr>
          <p:cNvPr id="4" name="Content Placeholder 3" descr="air-2.0.0-screen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286000"/>
            <a:ext cx="3751706" cy="3505200"/>
          </a:xfrm>
        </p:spPr>
      </p:pic>
      <p:pic>
        <p:nvPicPr>
          <p:cNvPr id="5" name="Picture 4" descr="air-2.0.0-log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728490"/>
            <a:ext cx="4529138" cy="26055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81800" y="6400800"/>
            <a:ext cx="21419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100" i="1" dirty="0" smtClean="0"/>
              <a:t>http://air-imager.sourceforge.net/</a:t>
            </a:r>
            <a:endParaRPr lang="en-NZ" sz="1100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Sleuth Kit (TSK) 3.0.1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Open source</a:t>
            </a:r>
          </a:p>
          <a:p>
            <a:endParaRPr lang="en-NZ" dirty="0" smtClean="0"/>
          </a:p>
          <a:p>
            <a:r>
              <a:rPr lang="en-NZ" dirty="0" smtClean="0"/>
              <a:t>Comes with a GUI “Autopsy Forensic Browser”</a:t>
            </a:r>
          </a:p>
          <a:p>
            <a:endParaRPr lang="en-NZ" dirty="0" smtClean="0"/>
          </a:p>
          <a:p>
            <a:r>
              <a:rPr lang="en-NZ" dirty="0" smtClean="0"/>
              <a:t>Command line analysis tool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Works similar to encase.</a:t>
            </a:r>
          </a:p>
          <a:p>
            <a:endParaRPr lang="en-NZ" dirty="0" smtClean="0"/>
          </a:p>
          <a:p>
            <a:r>
              <a:rPr lang="en-NZ" dirty="0" smtClean="0"/>
              <a:t>Digital Evidence Bag</a:t>
            </a:r>
            <a:endParaRPr lang="en-N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Caveats</a:t>
            </a:r>
            <a:r>
              <a:rPr lang="en-NZ" baseline="0" dirty="0" smtClean="0"/>
              <a:t> </a:t>
            </a:r>
            <a:r>
              <a:rPr lang="en-NZ" dirty="0" smtClean="0"/>
              <a:t>of Open Source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Integrity – not validated in the court of Law</a:t>
            </a:r>
          </a:p>
          <a:p>
            <a:endParaRPr lang="en-NZ" dirty="0" smtClean="0"/>
          </a:p>
          <a:p>
            <a:r>
              <a:rPr lang="en-NZ" dirty="0" smtClean="0"/>
              <a:t>Easily reverse-engineered</a:t>
            </a:r>
          </a:p>
          <a:p>
            <a:endParaRPr lang="en-NZ" dirty="0" smtClean="0"/>
          </a:p>
          <a:p>
            <a:r>
              <a:rPr lang="en-NZ" dirty="0" smtClean="0"/>
              <a:t>Can be </a:t>
            </a:r>
            <a:r>
              <a:rPr lang="en-NZ" dirty="0" smtClean="0"/>
              <a:t>exploited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No financial backing</a:t>
            </a:r>
            <a:endParaRPr lang="en-NZ" dirty="0"/>
          </a:p>
        </p:txBody>
      </p:sp>
      <p:pic>
        <p:nvPicPr>
          <p:cNvPr id="1026" name="Picture 2" descr="C:\Program Files (x86)\Microsoft Office\MEDIA\CAGCAT10\j019972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276600"/>
            <a:ext cx="1769364" cy="1739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Open Source vs. Closed Source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Open source tools are better tested – more time ensuring it meets the standards</a:t>
            </a:r>
          </a:p>
          <a:p>
            <a:endParaRPr lang="en-NZ" dirty="0" smtClean="0"/>
          </a:p>
          <a:p>
            <a:r>
              <a:rPr lang="en-NZ" dirty="0" smtClean="0"/>
              <a:t>Closed source provides manuals and guidelines on usability of application</a:t>
            </a:r>
          </a:p>
          <a:p>
            <a:endParaRPr lang="en-NZ" dirty="0" smtClean="0"/>
          </a:p>
          <a:p>
            <a:r>
              <a:rPr lang="en-NZ" dirty="0" smtClean="0"/>
              <a:t>Support is often phone based – additional charges vs. Online forum based</a:t>
            </a:r>
          </a:p>
          <a:p>
            <a:endParaRPr lang="en-NZ" dirty="0" smtClean="0"/>
          </a:p>
          <a:p>
            <a:r>
              <a:rPr lang="en-NZ" dirty="0" smtClean="0"/>
              <a:t>Direct developer interaction</a:t>
            </a:r>
            <a:endParaRPr lang="en-NZ" dirty="0"/>
          </a:p>
        </p:txBody>
      </p:sp>
      <p:pic>
        <p:nvPicPr>
          <p:cNvPr id="5122" name="Picture 2" descr="C:\Users\Alkaif\AppData\Local\Microsoft\Windows\Temporary Internet Files\Content.IE5\S9UQJI1N\MPj0439407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648200"/>
            <a:ext cx="1910443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Agenda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What is Open Source</a:t>
            </a:r>
          </a:p>
          <a:p>
            <a:r>
              <a:rPr lang="en-NZ" dirty="0" smtClean="0"/>
              <a:t>Features </a:t>
            </a:r>
            <a:r>
              <a:rPr lang="en-NZ" dirty="0" smtClean="0"/>
              <a:t>Open Source</a:t>
            </a:r>
          </a:p>
          <a:p>
            <a:r>
              <a:rPr lang="en-NZ" dirty="0" smtClean="0"/>
              <a:t>Relevance to Digital Forensics</a:t>
            </a:r>
            <a:endParaRPr lang="en-NZ" dirty="0" smtClean="0"/>
          </a:p>
          <a:p>
            <a:r>
              <a:rPr lang="en-NZ" dirty="0" smtClean="0"/>
              <a:t>Windows Based</a:t>
            </a:r>
            <a:endParaRPr lang="en-NZ" dirty="0" smtClean="0"/>
          </a:p>
          <a:p>
            <a:r>
              <a:rPr lang="en-NZ" dirty="0" smtClean="0"/>
              <a:t>Unix Based</a:t>
            </a:r>
            <a:endParaRPr lang="en-NZ" dirty="0" smtClean="0"/>
          </a:p>
          <a:p>
            <a:r>
              <a:rPr lang="en-NZ" dirty="0" smtClean="0"/>
              <a:t>Caveats of Open Source</a:t>
            </a:r>
          </a:p>
          <a:p>
            <a:r>
              <a:rPr lang="en-NZ" dirty="0" smtClean="0"/>
              <a:t>Open Source vs. Closed Source</a:t>
            </a:r>
          </a:p>
          <a:p>
            <a:r>
              <a:rPr lang="en-NZ" dirty="0" smtClean="0"/>
              <a:t>Future</a:t>
            </a:r>
            <a:endParaRPr lang="en-NZ" dirty="0"/>
          </a:p>
        </p:txBody>
      </p:sp>
      <p:pic>
        <p:nvPicPr>
          <p:cNvPr id="2051" name="Picture 3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5999" y="3810000"/>
            <a:ext cx="2851907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Demand</a:t>
            </a:r>
          </a:p>
          <a:p>
            <a:endParaRPr lang="en-NZ" dirty="0" smtClean="0"/>
          </a:p>
          <a:p>
            <a:r>
              <a:rPr lang="en-NZ" dirty="0" smtClean="0"/>
              <a:t>Forensic Laboratory</a:t>
            </a:r>
          </a:p>
          <a:p>
            <a:endParaRPr lang="en-NZ" dirty="0" smtClean="0"/>
          </a:p>
          <a:p>
            <a:r>
              <a:rPr lang="en-NZ" dirty="0" smtClean="0"/>
              <a:t>Subject Matter Experts</a:t>
            </a:r>
          </a:p>
          <a:p>
            <a:endParaRPr lang="en-NZ" dirty="0" smtClean="0"/>
          </a:p>
          <a:p>
            <a:r>
              <a:rPr lang="en-NZ" dirty="0" smtClean="0"/>
              <a:t>Validity/Integrity</a:t>
            </a:r>
            <a:endParaRPr lang="en-NZ" dirty="0"/>
          </a:p>
        </p:txBody>
      </p:sp>
      <p:pic>
        <p:nvPicPr>
          <p:cNvPr id="2050" name="Picture 2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3124200"/>
            <a:ext cx="1952531" cy="20762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200400"/>
            <a:ext cx="8153400" cy="990600"/>
          </a:xfrm>
        </p:spPr>
        <p:txBody>
          <a:bodyPr/>
          <a:lstStyle/>
          <a:p>
            <a:r>
              <a:rPr lang="en-NZ" dirty="0" smtClean="0"/>
              <a:t>Thanks...Any Questions?</a:t>
            </a:r>
            <a:endParaRPr lang="en-NZ" dirty="0"/>
          </a:p>
        </p:txBody>
      </p:sp>
      <p:pic>
        <p:nvPicPr>
          <p:cNvPr id="4098" name="Picture 2" descr="C:\Users\Alkaif\AppData\Local\Microsoft\Windows\Temporary Internet Files\Content.IE5\1WWHPX1G\MCj044193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3886200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Open Source?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b="1" dirty="0" smtClean="0">
                <a:solidFill>
                  <a:schemeClr val="accent2">
                    <a:lumMod val="75000"/>
                  </a:schemeClr>
                </a:solidFill>
              </a:rPr>
              <a:t>NOT</a:t>
            </a:r>
            <a:r>
              <a:rPr lang="en-NZ" dirty="0" smtClean="0"/>
              <a:t> free</a:t>
            </a:r>
          </a:p>
          <a:p>
            <a:endParaRPr lang="en-NZ" dirty="0" smtClean="0"/>
          </a:p>
          <a:p>
            <a:r>
              <a:rPr lang="en-NZ" dirty="0" smtClean="0"/>
              <a:t>License – GNU/GPL/GNU 2.0</a:t>
            </a:r>
          </a:p>
          <a:p>
            <a:endParaRPr lang="en-NZ" dirty="0" smtClean="0"/>
          </a:p>
          <a:p>
            <a:r>
              <a:rPr lang="en-NZ" dirty="0" smtClean="0"/>
              <a:t>Collaboration</a:t>
            </a:r>
          </a:p>
          <a:p>
            <a:endParaRPr lang="en-NZ" dirty="0" smtClean="0"/>
          </a:p>
          <a:p>
            <a:r>
              <a:rPr lang="en-NZ" dirty="0" smtClean="0"/>
              <a:t>Many Iterations</a:t>
            </a:r>
          </a:p>
          <a:p>
            <a:endParaRPr lang="en-NZ" dirty="0" smtClean="0"/>
          </a:p>
          <a:p>
            <a:r>
              <a:rPr lang="en-NZ" dirty="0" smtClean="0"/>
              <a:t>Successful</a:t>
            </a:r>
            <a:endParaRPr lang="en-NZ" dirty="0"/>
          </a:p>
        </p:txBody>
      </p:sp>
      <p:pic>
        <p:nvPicPr>
          <p:cNvPr id="3074" name="Picture 2" descr="C:\Program Files (x86)\Microsoft Office\MEDIA\CAGCAT10\j020546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895600"/>
            <a:ext cx="2424112" cy="2411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Features of </a:t>
            </a:r>
            <a:r>
              <a:rPr lang="en-NZ" dirty="0" smtClean="0"/>
              <a:t>Open Source?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Cost Effective</a:t>
            </a:r>
          </a:p>
          <a:p>
            <a:endParaRPr lang="en-NZ" dirty="0" smtClean="0"/>
          </a:p>
          <a:p>
            <a:r>
              <a:rPr lang="en-NZ" b="1" dirty="0" smtClean="0"/>
              <a:t>RAD</a:t>
            </a:r>
            <a:r>
              <a:rPr lang="en-NZ" dirty="0" smtClean="0"/>
              <a:t> – Rapid Application Development</a:t>
            </a:r>
          </a:p>
          <a:p>
            <a:endParaRPr lang="en-NZ" dirty="0" smtClean="0"/>
          </a:p>
          <a:p>
            <a:r>
              <a:rPr lang="en-NZ" dirty="0" smtClean="0"/>
              <a:t>“Great minds think alike”</a:t>
            </a:r>
          </a:p>
          <a:p>
            <a:endParaRPr lang="en-NZ" dirty="0" smtClean="0"/>
          </a:p>
          <a:p>
            <a:r>
              <a:rPr lang="en-NZ" dirty="0" smtClean="0"/>
              <a:t>Standards </a:t>
            </a:r>
            <a:r>
              <a:rPr lang="en-NZ" dirty="0" smtClean="0"/>
              <a:t>Compliant</a:t>
            </a:r>
          </a:p>
          <a:p>
            <a:endParaRPr lang="en-NZ" dirty="0" smtClean="0"/>
          </a:p>
          <a:p>
            <a:r>
              <a:rPr lang="en-NZ" dirty="0" smtClean="0"/>
              <a:t>Constantly updated</a:t>
            </a:r>
          </a:p>
          <a:p>
            <a:endParaRPr lang="en-NZ" dirty="0" smtClean="0"/>
          </a:p>
          <a:p>
            <a:r>
              <a:rPr lang="en-NZ" dirty="0" smtClean="0"/>
              <a:t>Can be cross platform</a:t>
            </a:r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1028" name="Picture 4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429000"/>
            <a:ext cx="2133600" cy="2195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Relevance to Digital Forensic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Many areas – Network, Computer and Environmental for example</a:t>
            </a:r>
          </a:p>
          <a:p>
            <a:endParaRPr lang="en-NZ" dirty="0" smtClean="0"/>
          </a:p>
          <a:p>
            <a:r>
              <a:rPr lang="en-NZ" dirty="0" smtClean="0"/>
              <a:t>Work in the same principal and approach:</a:t>
            </a:r>
          </a:p>
          <a:p>
            <a:pPr lvl="1"/>
            <a:r>
              <a:rPr lang="en-NZ" dirty="0" smtClean="0"/>
              <a:t>Acquisition</a:t>
            </a:r>
          </a:p>
          <a:p>
            <a:pPr lvl="1"/>
            <a:r>
              <a:rPr lang="en-NZ" dirty="0" smtClean="0"/>
              <a:t>Extraction</a:t>
            </a:r>
          </a:p>
          <a:p>
            <a:pPr lvl="1"/>
            <a:r>
              <a:rPr lang="en-NZ" dirty="0" smtClean="0"/>
              <a:t>Analysis</a:t>
            </a:r>
          </a:p>
          <a:p>
            <a:pPr lvl="1"/>
            <a:r>
              <a:rPr lang="en-NZ" dirty="0" smtClean="0"/>
              <a:t>Report</a:t>
            </a:r>
          </a:p>
          <a:p>
            <a:endParaRPr lang="en-NZ" dirty="0" smtClean="0"/>
          </a:p>
          <a:p>
            <a:r>
              <a:rPr lang="en-NZ" dirty="0" smtClean="0"/>
              <a:t>Environment Independent</a:t>
            </a:r>
            <a:endParaRPr lang="en-NZ" dirty="0" smtClean="0"/>
          </a:p>
          <a:p>
            <a:pPr lvl="1"/>
            <a:r>
              <a:rPr lang="en-NZ" dirty="0" smtClean="0"/>
              <a:t>Windows 32/64 bit</a:t>
            </a:r>
          </a:p>
          <a:p>
            <a:pPr lvl="1"/>
            <a:r>
              <a:rPr lang="en-NZ" dirty="0" smtClean="0"/>
              <a:t>Unix/Linux – 32/64bit</a:t>
            </a:r>
          </a:p>
          <a:p>
            <a:pPr lvl="1"/>
            <a:endParaRPr lang="en-NZ" dirty="0" smtClean="0"/>
          </a:p>
          <a:p>
            <a:endParaRPr lang="en-NZ" dirty="0"/>
          </a:p>
        </p:txBody>
      </p:sp>
      <p:pic>
        <p:nvPicPr>
          <p:cNvPr id="1027" name="Picture 3" descr="C:\Users\Alkaif\AppData\Local\Microsoft\Windows\Temporary Internet Files\Content.IE5\5O3INVK7\MCj028763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429000"/>
            <a:ext cx="3253212" cy="2231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8194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NZ" b="1" dirty="0" smtClean="0"/>
              <a:t>Windows Based Software</a:t>
            </a:r>
            <a:endParaRPr lang="en-NZ" b="1" dirty="0"/>
          </a:p>
        </p:txBody>
      </p:sp>
      <p:pic>
        <p:nvPicPr>
          <p:cNvPr id="6" name="Picture 5" descr="microsoft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901440"/>
            <a:ext cx="2552700" cy="2042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Forensic Acquisition Utilities 32/64 bit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Open License – Allows for use in commercial and non-commercial environments</a:t>
            </a:r>
          </a:p>
          <a:p>
            <a:endParaRPr lang="en-NZ" dirty="0" smtClean="0"/>
          </a:p>
          <a:p>
            <a:r>
              <a:rPr lang="en-NZ" dirty="0" smtClean="0"/>
              <a:t>Collection of software </a:t>
            </a:r>
          </a:p>
          <a:p>
            <a:endParaRPr lang="en-NZ" dirty="0" smtClean="0"/>
          </a:p>
          <a:p>
            <a:r>
              <a:rPr lang="en-NZ" dirty="0" smtClean="0"/>
              <a:t>4MB download </a:t>
            </a:r>
          </a:p>
          <a:p>
            <a:endParaRPr lang="en-NZ" dirty="0" smtClean="0"/>
          </a:p>
          <a:p>
            <a:r>
              <a:rPr lang="en-NZ" dirty="0" smtClean="0"/>
              <a:t>Allows collection of data from a running computer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6705600" y="6477000"/>
            <a:ext cx="2175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050" dirty="0" smtClean="0"/>
              <a:t>http://www.gmgsystemsinc.com/fau/</a:t>
            </a:r>
            <a:endParaRPr lang="en-N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FAU – Includes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DD – </a:t>
            </a:r>
            <a:r>
              <a:rPr lang="en-NZ" sz="1700" dirty="0" smtClean="0"/>
              <a:t>creates byte-level images of source input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err="1" smtClean="0"/>
              <a:t>FMData</a:t>
            </a:r>
            <a:r>
              <a:rPr lang="en-NZ" dirty="0" smtClean="0"/>
              <a:t> – </a:t>
            </a:r>
            <a:r>
              <a:rPr lang="en-NZ" sz="1700" dirty="0" smtClean="0"/>
              <a:t>displays details of file and directory attributes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NC – </a:t>
            </a:r>
            <a:r>
              <a:rPr lang="en-NZ" sz="1700" dirty="0" smtClean="0"/>
              <a:t>remake of </a:t>
            </a:r>
            <a:r>
              <a:rPr lang="en-NZ" sz="1700" dirty="0" err="1" smtClean="0"/>
              <a:t>netcat</a:t>
            </a:r>
            <a:r>
              <a:rPr lang="en-NZ" sz="1700" dirty="0" smtClean="0"/>
              <a:t> – read and write data across networks</a:t>
            </a:r>
          </a:p>
          <a:p>
            <a:endParaRPr lang="en-NZ" dirty="0" smtClean="0"/>
          </a:p>
          <a:p>
            <a:r>
              <a:rPr lang="en-NZ" dirty="0" smtClean="0"/>
              <a:t>Volume Dump –</a:t>
            </a:r>
            <a:r>
              <a:rPr lang="en-NZ" sz="1700" dirty="0" smtClean="0"/>
              <a:t> shows information about all drives in computer</a:t>
            </a:r>
          </a:p>
          <a:p>
            <a:endParaRPr lang="en-NZ" dirty="0" smtClean="0"/>
          </a:p>
          <a:p>
            <a:r>
              <a:rPr lang="en-NZ" dirty="0" smtClean="0"/>
              <a:t>Wipe – </a:t>
            </a:r>
            <a:r>
              <a:rPr lang="en-NZ" sz="1700" dirty="0" smtClean="0"/>
              <a:t>wipes the data from hard drive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05600" y="6477000"/>
            <a:ext cx="2175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050" dirty="0" smtClean="0"/>
              <a:t>http://www.gmgsystemsinc.com/fau/</a:t>
            </a:r>
            <a:endParaRPr lang="en-N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LiveView</a:t>
            </a:r>
            <a:r>
              <a:rPr lang="en-NZ" dirty="0" smtClean="0"/>
              <a:t>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Written in Java</a:t>
            </a:r>
          </a:p>
          <a:p>
            <a:endParaRPr lang="en-NZ" dirty="0" smtClean="0"/>
          </a:p>
          <a:p>
            <a:r>
              <a:rPr lang="en-NZ" dirty="0" smtClean="0"/>
              <a:t>Boots DD-style Hard disk images into the operating system</a:t>
            </a:r>
          </a:p>
          <a:p>
            <a:endParaRPr lang="en-NZ" dirty="0" smtClean="0"/>
          </a:p>
          <a:p>
            <a:r>
              <a:rPr lang="en-NZ" dirty="0" smtClean="0"/>
              <a:t>Requires other free software to run</a:t>
            </a:r>
          </a:p>
          <a:p>
            <a:endParaRPr lang="en-NZ" dirty="0" smtClean="0"/>
          </a:p>
          <a:p>
            <a:r>
              <a:rPr lang="en-NZ" dirty="0" smtClean="0"/>
              <a:t>Auto generation of MBR (if not present)</a:t>
            </a:r>
          </a:p>
          <a:p>
            <a:pPr>
              <a:buNone/>
            </a:pPr>
            <a:endParaRPr lang="en-NZ" dirty="0" smtClean="0"/>
          </a:p>
          <a:p>
            <a:endParaRPr lang="en-NZ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00800"/>
            <a:ext cx="19928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100" i="1" dirty="0" smtClean="0"/>
              <a:t>http://liveview.sourceforge.net/</a:t>
            </a:r>
            <a:endParaRPr lang="en-NZ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444</TotalTime>
  <Words>483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IT Governance And  Cybercrime</vt:lpstr>
      <vt:lpstr>Agenda</vt:lpstr>
      <vt:lpstr>What is Open Source?</vt:lpstr>
      <vt:lpstr>Features of Open Source?</vt:lpstr>
      <vt:lpstr>Relevance to Digital Forensic</vt:lpstr>
      <vt:lpstr>Windows Based Software</vt:lpstr>
      <vt:lpstr>Forensic Acquisition Utilities 32/64 bit</vt:lpstr>
      <vt:lpstr>FAU – Includes</vt:lpstr>
      <vt:lpstr>LiveView </vt:lpstr>
      <vt:lpstr>Screenshots of LiveView</vt:lpstr>
      <vt:lpstr>TestDisk 6.11</vt:lpstr>
      <vt:lpstr>Screenshots of TestDisk 6.11</vt:lpstr>
      <vt:lpstr>Microsoft Coffee</vt:lpstr>
      <vt:lpstr>Unix/Linux Based</vt:lpstr>
      <vt:lpstr>AIR – Automated Image Restore</vt:lpstr>
      <vt:lpstr>Screenshots of AIR</vt:lpstr>
      <vt:lpstr>The Sleuth Kit (TSK) 3.0.1</vt:lpstr>
      <vt:lpstr>Caveats of Open Source</vt:lpstr>
      <vt:lpstr>Open Source vs. Closed Source</vt:lpstr>
      <vt:lpstr>Future</vt:lpstr>
      <vt:lpstr>Thanks...Any 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Governance</dc:title>
  <dc:creator>Alkaif</dc:creator>
  <cp:lastModifiedBy>Alkaif</cp:lastModifiedBy>
  <cp:revision>70</cp:revision>
  <dcterms:created xsi:type="dcterms:W3CDTF">2006-08-16T00:00:00Z</dcterms:created>
  <dcterms:modified xsi:type="dcterms:W3CDTF">2010-04-19T02:20:14Z</dcterms:modified>
</cp:coreProperties>
</file>