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66" r:id="rId4"/>
    <p:sldId id="271" r:id="rId5"/>
    <p:sldId id="267" r:id="rId6"/>
    <p:sldId id="268" r:id="rId7"/>
    <p:sldId id="269" r:id="rId8"/>
    <p:sldId id="284" r:id="rId9"/>
    <p:sldId id="270" r:id="rId10"/>
    <p:sldId id="257" r:id="rId11"/>
    <p:sldId id="259" r:id="rId12"/>
    <p:sldId id="260" r:id="rId13"/>
    <p:sldId id="261" r:id="rId14"/>
    <p:sldId id="258" r:id="rId15"/>
    <p:sldId id="262" r:id="rId16"/>
    <p:sldId id="263" r:id="rId17"/>
    <p:sldId id="264" r:id="rId18"/>
    <p:sldId id="276" r:id="rId19"/>
    <p:sldId id="283" r:id="rId20"/>
    <p:sldId id="272" r:id="rId21"/>
    <p:sldId id="279" r:id="rId22"/>
    <p:sldId id="278" r:id="rId23"/>
    <p:sldId id="277" r:id="rId24"/>
    <p:sldId id="273" r:id="rId25"/>
    <p:sldId id="281" r:id="rId26"/>
    <p:sldId id="282" r:id="rId27"/>
    <p:sldId id="280" r:id="rId28"/>
    <p:sldId id="274" r:id="rId29"/>
    <p:sldId id="27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46" autoAdjust="0"/>
  </p:normalViewPr>
  <p:slideViewPr>
    <p:cSldViewPr>
      <p:cViewPr varScale="1">
        <p:scale>
          <a:sx n="69" d="100"/>
          <a:sy n="69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C0FCF-E33E-4F4D-AB1A-1F940330A05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0B53C-11F6-4226-B362-149D5975E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527B5-D081-4398-A2E3-97F6323727D5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15986-7011-44AD-9A92-2DF554153F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2" cstate="print"/>
          <a:srcRect l="10359"/>
          <a:stretch>
            <a:fillRect/>
          </a:stretch>
        </p:blipFill>
        <p:spPr bwMode="auto">
          <a:xfrm>
            <a:off x="0" y="0"/>
            <a:ext cx="3708997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676401"/>
            <a:ext cx="5562600" cy="1924050"/>
          </a:xfrm>
        </p:spPr>
        <p:txBody>
          <a:bodyPr>
            <a:normAutofit/>
          </a:bodyPr>
          <a:lstStyle>
            <a:lvl1pPr algn="l">
              <a:defRPr sz="54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733800"/>
            <a:ext cx="5105400" cy="1219200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479E-6838-4210-B8C6-411CE208C888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B8BF-C465-404F-A67A-36416873663B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DD91-4DD6-4441-A25B-7E41A2BF655B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2" cstate="print"/>
          <a:srcRect l="10359"/>
          <a:stretch>
            <a:fillRect/>
          </a:stretch>
        </p:blipFill>
        <p:spPr bwMode="auto">
          <a:xfrm>
            <a:off x="0" y="0"/>
            <a:ext cx="3708997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799" y="4406900"/>
            <a:ext cx="54864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810000"/>
            <a:ext cx="5486401" cy="5969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C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2ABE-6E57-4324-82DC-43A435927905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F002-930F-4FC5-AED8-D011CE23AD3B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F1E5-C371-48D2-9A90-AFC97C21F65F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2" cstate="print"/>
          <a:srcRect l="10359"/>
          <a:stretch>
            <a:fillRect/>
          </a:stretch>
        </p:blipFill>
        <p:spPr bwMode="auto">
          <a:xfrm>
            <a:off x="0" y="0"/>
            <a:ext cx="3708997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533650"/>
            <a:ext cx="5562600" cy="1790700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2" cstate="print"/>
          <a:srcRect l="10359"/>
          <a:stretch>
            <a:fillRect/>
          </a:stretch>
        </p:blipFill>
        <p:spPr bwMode="auto">
          <a:xfrm>
            <a:off x="0" y="0"/>
            <a:ext cx="3708997" cy="6858000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0E69-FB00-4E49-827C-09F99B0E6418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533C-D7CC-49B1-A65D-6F4C13F0DD2A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471A-9C7A-4DA6-A285-DC29668E4E62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Documents and Settings\walterl\My Documents\My Pictures\Microsoft Clip Organizer\j0438794.jpg"/>
          <p:cNvPicPr>
            <a:picLocks noChangeAspect="1" noChangeArrowheads="1"/>
          </p:cNvPicPr>
          <p:nvPr/>
        </p:nvPicPr>
        <p:blipFill>
          <a:blip r:embed="rId13" cstate="print"/>
          <a:srcRect l="10359" b="6250"/>
          <a:stretch>
            <a:fillRect/>
          </a:stretch>
        </p:blipFill>
        <p:spPr bwMode="auto">
          <a:xfrm>
            <a:off x="0" y="4071936"/>
            <a:ext cx="1607233" cy="278606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fld id="{4C9B5C6E-4E21-48A3-9417-CCEC403B828C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defRPr>
            </a:lvl1pPr>
          </a:lstStyle>
          <a:p>
            <a:fld id="{A0909E50-5E69-4786-9F7F-C505B3156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3">
              <a:lumMod val="75000"/>
            </a:schemeClr>
          </a:solidFill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accent3">
              <a:lumMod val="75000"/>
            </a:schemeClr>
          </a:solidFill>
          <a:latin typeface="Candar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accent3">
              <a:lumMod val="75000"/>
            </a:schemeClr>
          </a:solidFill>
          <a:latin typeface="Candar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3">
              <a:lumMod val="75000"/>
            </a:schemeClr>
          </a:solidFill>
          <a:latin typeface="Candar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accent3">
              <a:lumMod val="75000"/>
            </a:schemeClr>
          </a:solidFill>
          <a:latin typeface="Candar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accent3">
              <a:lumMod val="75000"/>
            </a:schemeClr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066800"/>
            <a:ext cx="5562600" cy="2228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2010 Reauthorization and Changes to our Child Nutrition 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800600"/>
            <a:ext cx="5638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Linda Coate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Child Nutrition Services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Changes in Minimum Amounts and Types of Food: Breakfast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Fruit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½ cup per 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 cup per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Changes in Minimum Amounts and Types of Food: Breakfast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52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Fruit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½ cup per 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cup per day.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72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Grains and Meat/Meat Alternates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 grains or 2 meat/meat alternates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1 of each per day.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1.4-2 grains per day </a:t>
                      </a:r>
                      <a:r>
                        <a:rPr lang="en-US" sz="2000" b="1" dirty="0" smtClean="0">
                          <a:latin typeface="Calibri"/>
                          <a:ea typeface="Calibri"/>
                          <a:cs typeface="Times New Roman"/>
                        </a:rPr>
                        <a:t>plus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1-2 meat/meat alternates per 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(Range reflects difference by grade group)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Changes in Minimum Amounts and Types of Food: Breakfast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18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Fruit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½ cup per 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 cup per day.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4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Grains and Meat/Meat Alternates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 grains or 2 meat/meat alternates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1 of each per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1.4-2 grains per day </a:t>
                      </a:r>
                      <a:r>
                        <a:rPr lang="en-US" sz="2000" b="1" dirty="0" smtClean="0">
                          <a:latin typeface="Calibri"/>
                          <a:ea typeface="Calibri"/>
                          <a:cs typeface="Times New Roman"/>
                        </a:rPr>
                        <a:t>plus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2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1-2 meat/meat alternates per 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Times New Roman"/>
                        </a:rPr>
                        <a:t> (Range reflects difference by grade group)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Whole Grains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Encouraged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At least half of the grains to be whole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grain-rich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Changes in Minimum Amounts and Types of Food: Breakfast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69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Fruit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½ cup per 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 cup per day.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42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Grains and Meat/Meat Alternates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 grains or 2 meat/meat alternates or 1 of each per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day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1.4-2 grains per day plus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Calibri"/>
                          <a:cs typeface="Times New Roman"/>
                        </a:rPr>
                        <a:t>1-2 meat/meat alternates per 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 (Range reflects difference by grade group)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Whole Grains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Encouraged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At least half of the grains to be whole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grain-rich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Milk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 cup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 cup, fat content of milk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- 1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%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plain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or non-fat (plain or flavored)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61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507"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Fruit and Vegetables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 cup-1 cup of fruit and vegetables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combined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 day.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specifications as to type of vegetable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½-1 cup of fruit per day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48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¾ cup-1 cup of vegetables-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Weekly requirement for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dark green and orange vegetables and legumes and limits on starchy vegetables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900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0682"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Fruit and Vegetables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 cup-1 cup of fruit and vegetables combined per day.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No specifications as to type of vegetable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½-1 cup of fruit per day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¾ cup-1 cup of vegetables-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Weekly requirement for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dark green and orange vegetables and legumes and limits on starchy vegetables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Meat/Meat Alternate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1.5-3 oz equivalents (daily average over 5-day week)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1.6-2.4 oz equivalents (daily average over 5-day week)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340"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Fruit and Vegetables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 cup-1 cup of fruit and vegetables combined per day.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No specifications as to type of vegetable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½-1 cup of fruit per day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¾ cup-1 cup of vegetables-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Weekly requirement for dark green and orange vegetables and legumes and limits on starchy vegetables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Meat/Meat Alternate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1.5-3 oz equivalents (daily average over 5-day week)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1.6-2.4 oz equivalents (daily average over 5-day week).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Grains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1.8-3 oz equivalents (daily average over 5-day week)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Whole grains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ncouraged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1.8-2.6 oz equivalents (daily average over 5-day week).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At least ½ of the grains to be whole-grain rich.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5274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467"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Fruit and Vegetables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 cup-1 cup of fruit and vegetables combined per day.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No specifications as to type of vegetable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½-1 cup of fruit per day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2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¾ cup-1 cup of vegetables-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Weekly requirement for dark green and orange vegetables and legumes and limits on starchy vegetables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Meat/Meat Alternate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1.5-3 oz equivalents (daily average over 5-day week).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1.6-2.4 oz equivalents (daily average over 5-day week).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Grains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1.8-3 oz equivalents (daily average over 5-day week).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Whole grains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ncouraged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1.8-2.6 oz equivalents (daily average over 5-day week).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½ of the grains to be whole-grain rich.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Milk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cup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1 cup, fat content of milk -1% plain</a:t>
                      </a:r>
                      <a:r>
                        <a:rPr lang="en-US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 or non-fat (plain or flavored)</a:t>
                      </a: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76800"/>
            <a:ext cx="5791200" cy="719138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“It’s ALL good! ”</a:t>
            </a:r>
            <a:endParaRPr lang="en-US" sz="4800" dirty="0"/>
          </a:p>
        </p:txBody>
      </p:sp>
      <p:pic>
        <p:nvPicPr>
          <p:cNvPr id="5" name="Picture Placeholder 4" descr="DSC0629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372" r="5372"/>
          <a:stretch>
            <a:fillRect/>
          </a:stretch>
        </p:blipFill>
        <p:spPr>
          <a:xfrm>
            <a:off x="2514600" y="1143000"/>
            <a:ext cx="4608512" cy="3456384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9E50-5E69-4786-9F7F-C505B3156A7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0" y="6245423"/>
            <a:ext cx="6324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Kabel Bk BT" pitchFamily="34" charset="0"/>
                <a:cs typeface="Times New Roman" charset="0"/>
              </a:rPr>
              <a:t>USDA is an equal opportunity provider and employer.</a:t>
            </a:r>
            <a:endParaRPr lang="en-US" sz="1400" dirty="0" smtClean="0">
              <a:latin typeface="Kabel Bk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066800"/>
            <a:ext cx="5562600" cy="2228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2010 Reauthorization and Changes to our Child Nutrition 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800600"/>
            <a:ext cx="5638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Renee Legan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Child Nutrition Services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Reauthorization?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Every five years congress reviews the federal Child Nutrition Programs.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dirty="0" smtClean="0"/>
              <a:t>The reauthorization amends two existing statutes: the Richard B. Russell National School Lunch Act and the Child Nutrition Act of 1966.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066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K-3: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&lt;634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4-12: &lt;786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K-6: &lt;665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7-12: &lt;826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550-650</a:t>
                      </a:r>
                    </a:p>
                    <a:p>
                      <a:r>
                        <a:rPr lang="en-US" dirty="0" smtClean="0"/>
                        <a:t>6-8: 600-700</a:t>
                      </a:r>
                    </a:p>
                    <a:p>
                      <a:r>
                        <a:rPr lang="en-US" dirty="0" smtClean="0"/>
                        <a:t>9-12: 750-850 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066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K-3: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&lt;634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4-12: &lt;786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K-6: &lt;665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7-12: &lt;826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550-650</a:t>
                      </a:r>
                    </a:p>
                    <a:p>
                      <a:r>
                        <a:rPr lang="en-US" dirty="0" smtClean="0"/>
                        <a:t>6-8: 600-700</a:t>
                      </a:r>
                    </a:p>
                    <a:p>
                      <a:r>
                        <a:rPr lang="en-US" dirty="0" smtClean="0"/>
                        <a:t>9-12: 750-850 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Saturated fat (% of total calories)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&lt;10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433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K-3: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&lt;634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4-12: &lt;786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K-6: &lt;665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7-12: &lt;826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550-650</a:t>
                      </a:r>
                    </a:p>
                    <a:p>
                      <a:r>
                        <a:rPr lang="en-US" dirty="0" smtClean="0"/>
                        <a:t>6-8: 600-700</a:t>
                      </a:r>
                    </a:p>
                    <a:p>
                      <a:r>
                        <a:rPr lang="en-US" dirty="0" smtClean="0"/>
                        <a:t>9-12: 750-850 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Saturated fat (% of total calories)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&lt;10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Sodium (mg)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2mg per calorie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K-3: 1266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4-12: 1570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K-6: 1328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7-12: 1659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K-5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&lt;641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6-8 &lt;711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9-12 &lt;740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Lunch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469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K-3: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&lt;634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4-12: &lt;786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K-6: &lt;665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7-12: &lt;826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550-650</a:t>
                      </a:r>
                    </a:p>
                    <a:p>
                      <a:r>
                        <a:rPr lang="en-US" dirty="0" smtClean="0"/>
                        <a:t>6-8: 600-700</a:t>
                      </a:r>
                    </a:p>
                    <a:p>
                      <a:r>
                        <a:rPr lang="en-US" dirty="0" smtClean="0"/>
                        <a:t>9-12: 750-850 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Saturated fat (% of total calories)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&lt;10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Sodium (mg)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2mg per calorie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K-3: 1266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4-12: 1570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K-6: 1328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7-12: 1659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K-5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&lt;641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6-8 &lt;711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9-12 &lt;740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 fat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r>
                        <a:rPr lang="en-US" sz="1800" baseline="0" dirty="0" smtClean="0"/>
                        <a:t> current regulation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Zero grams</a:t>
                      </a: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</a:t>
            </a:r>
            <a:r>
              <a:rPr lang="en-US" dirty="0" smtClean="0"/>
              <a:t>Breakfast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066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Requirement</a:t>
                      </a: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K-12: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350-500</a:t>
                      </a:r>
                    </a:p>
                    <a:p>
                      <a:r>
                        <a:rPr lang="en-US" dirty="0" smtClean="0"/>
                        <a:t>6-8: 400-550</a:t>
                      </a:r>
                    </a:p>
                    <a:p>
                      <a:r>
                        <a:rPr lang="en-US" dirty="0" smtClean="0"/>
                        <a:t>9-12: 450-600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</a:t>
            </a:r>
            <a:r>
              <a:rPr lang="en-US" dirty="0" smtClean="0"/>
              <a:t>Breakfast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066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Requirement</a:t>
                      </a: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K-12: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350-500</a:t>
                      </a:r>
                    </a:p>
                    <a:p>
                      <a:r>
                        <a:rPr lang="en-US" dirty="0" smtClean="0"/>
                        <a:t>6-8: 400-550</a:t>
                      </a:r>
                    </a:p>
                    <a:p>
                      <a:r>
                        <a:rPr lang="en-US" dirty="0" smtClean="0"/>
                        <a:t>9-12: 450-600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Saturated fat (% of total calories)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&lt;10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</a:t>
            </a:r>
            <a:r>
              <a:rPr lang="en-US" dirty="0" smtClean="0"/>
              <a:t>Breakfast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610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Requirement</a:t>
                      </a: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K-12: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350-500</a:t>
                      </a:r>
                    </a:p>
                    <a:p>
                      <a:r>
                        <a:rPr lang="en-US" dirty="0" smtClean="0"/>
                        <a:t>6-8: 400-550</a:t>
                      </a:r>
                    </a:p>
                    <a:p>
                      <a:r>
                        <a:rPr lang="en-US" dirty="0" smtClean="0"/>
                        <a:t>9-12: 450-600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Saturated fat (% of total calories)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&lt;10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Sodium (mg)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2mg per calorie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K-12: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1090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K-5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&lt;431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6-8 &lt;471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9-12 &lt;501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Minimum Amounts and Types of Food: </a:t>
            </a:r>
            <a:r>
              <a:rPr lang="en-US" dirty="0" smtClean="0"/>
              <a:t>Breakfast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3646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Current Requirement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Proposed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Requirement</a:t>
                      </a:r>
                    </a:p>
                  </a:txBody>
                  <a:tcPr marL="68580" marR="68580" marT="0" marB="0"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maximum calories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K-12: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K-5: 350-500</a:t>
                      </a:r>
                    </a:p>
                    <a:p>
                      <a:r>
                        <a:rPr lang="en-US" dirty="0" smtClean="0"/>
                        <a:t>6-8: 400-550</a:t>
                      </a:r>
                    </a:p>
                    <a:p>
                      <a:r>
                        <a:rPr lang="en-US" dirty="0" smtClean="0"/>
                        <a:t>9-12: 450-600</a:t>
                      </a:r>
                      <a:endParaRPr lang="en-US" dirty="0"/>
                    </a:p>
                  </a:txBody>
                  <a:tcPr/>
                </a:tc>
              </a:tr>
              <a:tr h="765653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Saturated fat (% of total calories)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&lt;10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&lt;10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Sodium (mg)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USDA: Show improvement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Alaska: 2mg per calorie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K-12: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1090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K-5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&lt;431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6-8 &lt;471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9-12 &lt;501</a:t>
                      </a:r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 fat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r>
                        <a:rPr lang="en-US" sz="1800" baseline="0" dirty="0" smtClean="0"/>
                        <a:t> current regulation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Zero grams</a:t>
                      </a:r>
                      <a:endParaRPr lang="en-US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Sodium Limits Phased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010400" cy="3429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Baseline 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Target #1: 2 yrs from implementation date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Target  #2: 4 yrs from implementation date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Final Target: 10 yrs from implementation date </a:t>
            </a:r>
          </a:p>
          <a:p>
            <a:endParaRPr lang="en-US" sz="24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010400" cy="3429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6096000"/>
            <a:ext cx="6172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Kabel Bk BT" pitchFamily="34" charset="0"/>
                <a:cs typeface="Times New Roman" charset="0"/>
              </a:rPr>
              <a:t>USDA is an equal opportunity provider and employer.</a:t>
            </a:r>
            <a:r>
              <a:rPr lang="en-US" sz="1400" dirty="0" smtClean="0">
                <a:latin typeface="Kabel Bk B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Reauthorization?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Provides federal funding to ensure that low-income children have access to healthy and nutritious foods. </a:t>
            </a:r>
            <a:br>
              <a:rPr lang="en-US" dirty="0" smtClean="0"/>
            </a:br>
            <a:endParaRPr lang="en-US" sz="1400" dirty="0" smtClean="0"/>
          </a:p>
          <a:p>
            <a:r>
              <a:rPr lang="en-US" dirty="0" smtClean="0"/>
              <a:t>Provides an opportunity to improve and strengthen these programs so they better meet the needs of our nation’s children.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Rule before Final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7924800" cy="4525963"/>
          </a:xfrm>
        </p:spPr>
        <p:txBody>
          <a:bodyPr/>
          <a:lstStyle/>
          <a:p>
            <a:r>
              <a:rPr lang="en-US" dirty="0" smtClean="0"/>
              <a:t>USDA issued a proposed rule Jan. 13, 2011 with opportunity for response to USDA by April 13, 2011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Will have changes as a result but likely few or small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Areas of 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General Program Operations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Meal Pattern and Nutrition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Program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799"/>
            <a:ext cx="7696200" cy="44805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Program reviews – every 3 years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Applications – Social Security #, foster children,  Provision 4- Direct Certification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Required Training – NSLP annual, food service directors and state directors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Pricing – meals, indirect, fundraising, ala carte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General Program Changes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Improved recall and hold procedures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Reporting – school nutrition environment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Expanding to all states CACFP afterschool meals for at-risk populations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Performance based reimbursement bonus for new meal pattern compliance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 Pattern and Nutrition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543800" cy="51054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Offer vs. Serve – now </a:t>
            </a:r>
            <a:r>
              <a:rPr lang="en-US" sz="2800" u="sng" dirty="0" smtClean="0"/>
              <a:t>must </a:t>
            </a:r>
            <a:r>
              <a:rPr lang="en-US" sz="2800" dirty="0" smtClean="0"/>
              <a:t>choose one fruit or vegetable at breakfast </a:t>
            </a:r>
            <a:r>
              <a:rPr lang="en-US" sz="2800" u="sng" dirty="0" smtClean="0"/>
              <a:t>and</a:t>
            </a:r>
            <a:r>
              <a:rPr lang="en-US" sz="2800" dirty="0" smtClean="0"/>
              <a:t> one at lunch – separate components</a:t>
            </a:r>
            <a:br>
              <a:rPr lang="en-US" sz="2800" dirty="0" smtClean="0"/>
            </a:br>
            <a:endParaRPr lang="en-US" sz="2800" dirty="0" smtClean="0"/>
          </a:p>
          <a:p>
            <a:pPr lvl="0"/>
            <a:r>
              <a:rPr lang="en-US" sz="2800" dirty="0" smtClean="0"/>
              <a:t>Must identify the foods in the reimbursable meal at the beginning of the serving line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Grade groups changed for planning meals</a:t>
            </a:r>
          </a:p>
          <a:p>
            <a:pPr>
              <a:buNone/>
            </a:pPr>
            <a:r>
              <a:rPr lang="en-US" sz="2800" dirty="0" smtClean="0"/>
              <a:t>	same for NSLP and SBP – K-5, 6-8, 9-12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Meal Pattern and Nutrition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315200" cy="53340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600" dirty="0" smtClean="0"/>
              <a:t>Fluid milk –only non-fat (fat free) plain or flavored or plain 1%</a:t>
            </a:r>
          </a:p>
          <a:p>
            <a:pPr>
              <a:spcAft>
                <a:spcPts val="1200"/>
              </a:spcAft>
            </a:pPr>
            <a:r>
              <a:rPr lang="en-US" sz="2600" dirty="0" smtClean="0"/>
              <a:t>Water required to be offered at meal times</a:t>
            </a:r>
          </a:p>
          <a:p>
            <a:pPr>
              <a:spcAft>
                <a:spcPts val="1200"/>
              </a:spcAft>
            </a:pPr>
            <a:r>
              <a:rPr lang="en-US" sz="2600" dirty="0" smtClean="0"/>
              <a:t>One menu planning approach – Food Based</a:t>
            </a:r>
          </a:p>
          <a:p>
            <a:pPr>
              <a:spcAft>
                <a:spcPts val="1200"/>
              </a:spcAft>
            </a:pPr>
            <a:r>
              <a:rPr lang="en-US" sz="2600" dirty="0" smtClean="0"/>
              <a:t>Weekly requirement vegetable subgroups</a:t>
            </a:r>
          </a:p>
          <a:p>
            <a:pPr>
              <a:spcAft>
                <a:spcPts val="1200"/>
              </a:spcAft>
            </a:pPr>
            <a:r>
              <a:rPr lang="en-US" sz="2600" dirty="0" smtClean="0"/>
              <a:t>At least ½ grains to be whole grains</a:t>
            </a:r>
          </a:p>
          <a:p>
            <a:pPr>
              <a:spcAft>
                <a:spcPts val="1200"/>
              </a:spcAft>
            </a:pPr>
            <a:r>
              <a:rPr lang="en-US" sz="2600" dirty="0" smtClean="0"/>
              <a:t>Reduction in sodium, saturated fat, eliminating trans fat</a:t>
            </a:r>
          </a:p>
          <a:p>
            <a:pPr>
              <a:buNone/>
            </a:pPr>
            <a:endParaRPr lang="en-US" sz="24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52EA-6DAA-4D9D-B7E4-037C7B004F6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adbow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saladbowl</Template>
  <TotalTime>690</TotalTime>
  <Words>1456</Words>
  <Application>Microsoft Office PowerPoint</Application>
  <PresentationFormat>On-screen Show (4:3)</PresentationFormat>
  <Paragraphs>333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saladbowl</vt:lpstr>
      <vt:lpstr>2010 Reauthorization and Changes to our Child Nutrition  Programs</vt:lpstr>
      <vt:lpstr>What is Reauthorization?</vt:lpstr>
      <vt:lpstr>What is Reauthorization?</vt:lpstr>
      <vt:lpstr>Proposed Rule before Final Rule</vt:lpstr>
      <vt:lpstr>Main Areas of Proposed Changes</vt:lpstr>
      <vt:lpstr>General Program Changes</vt:lpstr>
      <vt:lpstr>General Program Changes</vt:lpstr>
      <vt:lpstr>Meal Pattern and Nutrition </vt:lpstr>
      <vt:lpstr>Meal Pattern and Nutrition </vt:lpstr>
      <vt:lpstr>Changes in Minimum Amounts and Types of Food: Breakfast </vt:lpstr>
      <vt:lpstr>Changes in Minimum Amounts and Types of Food: Breakfast </vt:lpstr>
      <vt:lpstr>Changes in Minimum Amounts and Types of Food: Breakfast </vt:lpstr>
      <vt:lpstr>Changes in Minimum Amounts and Types of Food: Breakfast </vt:lpstr>
      <vt:lpstr>Changes in Minimum Amounts and Types of Food: Lunch</vt:lpstr>
      <vt:lpstr>Changes in Minimum Amounts and Types of Food: Lunch</vt:lpstr>
      <vt:lpstr>Changes in Minimum Amounts and Types of Food: Lunch</vt:lpstr>
      <vt:lpstr>Changes in Minimum Amounts and Types of Food: Lunch</vt:lpstr>
      <vt:lpstr>“It’s ALL good! ”</vt:lpstr>
      <vt:lpstr>2010 Reauthorization and Changes to our Child Nutrition  Programs</vt:lpstr>
      <vt:lpstr>Changes in Minimum Amounts and Types of Food: Lunch</vt:lpstr>
      <vt:lpstr>Changes in Minimum Amounts and Types of Food: Lunch</vt:lpstr>
      <vt:lpstr>Changes in Minimum Amounts and Types of Food: Lunch</vt:lpstr>
      <vt:lpstr>Changes in Minimum Amounts and Types of Food: Lunch</vt:lpstr>
      <vt:lpstr>Changes in Minimum Amounts and Types of Food: Breakfast</vt:lpstr>
      <vt:lpstr>Changes in Minimum Amounts and Types of Food: Breakfast</vt:lpstr>
      <vt:lpstr>Changes in Minimum Amounts and Types of Food: Breakfast</vt:lpstr>
      <vt:lpstr>Changes in Minimum Amounts and Types of Food: Breakfast</vt:lpstr>
      <vt:lpstr>Sodium Limits Phased In</vt:lpstr>
      <vt:lpstr>Questions?</vt:lpstr>
    </vt:vector>
  </TitlesOfParts>
  <Company>DEC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 J. Coate</dc:creator>
  <cp:lastModifiedBy>Linda J. Coate</cp:lastModifiedBy>
  <cp:revision>67</cp:revision>
  <dcterms:created xsi:type="dcterms:W3CDTF">2011-01-28T03:05:12Z</dcterms:created>
  <dcterms:modified xsi:type="dcterms:W3CDTF">2011-02-02T22:22:24Z</dcterms:modified>
</cp:coreProperties>
</file>