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0"/>
  </p:notesMasterIdLst>
  <p:handoutMasterIdLst>
    <p:handoutMasterId r:id="rId31"/>
  </p:handoutMasterIdLst>
  <p:sldIdLst>
    <p:sldId id="256" r:id="rId6"/>
    <p:sldId id="257" r:id="rId7"/>
    <p:sldId id="307" r:id="rId8"/>
    <p:sldId id="325" r:id="rId9"/>
    <p:sldId id="308" r:id="rId10"/>
    <p:sldId id="309" r:id="rId11"/>
    <p:sldId id="310" r:id="rId12"/>
    <p:sldId id="312" r:id="rId13"/>
    <p:sldId id="311" r:id="rId14"/>
    <p:sldId id="316" r:id="rId15"/>
    <p:sldId id="313" r:id="rId16"/>
    <p:sldId id="323" r:id="rId17"/>
    <p:sldId id="324" r:id="rId18"/>
    <p:sldId id="315" r:id="rId19"/>
    <p:sldId id="318" r:id="rId20"/>
    <p:sldId id="319" r:id="rId21"/>
    <p:sldId id="320" r:id="rId22"/>
    <p:sldId id="317" r:id="rId23"/>
    <p:sldId id="321" r:id="rId24"/>
    <p:sldId id="322" r:id="rId25"/>
    <p:sldId id="326" r:id="rId26"/>
    <p:sldId id="327" r:id="rId27"/>
    <p:sldId id="271" r:id="rId28"/>
    <p:sldId id="314" r:id="rId2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3413"/>
    <a:srgbClr val="000000"/>
    <a:srgbClr val="FFFFFF"/>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p:cViewPr varScale="1">
        <p:scale>
          <a:sx n="78" d="100"/>
          <a:sy n="78" d="100"/>
        </p:scale>
        <p:origin x="-690"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8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Professional Developers Conference </a:t>
            </a:r>
            <a:br>
              <a:rPr lang="en-US" dirty="0"/>
            </a:br>
            <a:r>
              <a:rPr lang="en-US" dirty="0"/>
              <a:t>PDC 2010</a:t>
            </a:r>
          </a:p>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10/27/2010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Professional Developers Conference </a:t>
            </a:r>
            <a:br>
              <a:rPr lang="en-US" dirty="0" smtClean="0"/>
            </a:br>
            <a:r>
              <a:rPr lang="en-US" dirty="0" smtClean="0"/>
              <a:t>PDC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10/27/2010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10/27/2010 12:28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10/27/2010 12:28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10/27/2010 12:28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905000"/>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343400"/>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9636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391111"/>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9213" y="4724400"/>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046412" y="3040956"/>
            <a:ext cx="8166101"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create.msdn.com/en-us/education/roadmap" TargetMode="External"/><Relationship Id="rId2" Type="http://schemas.openxmlformats.org/officeDocument/2006/relationships/hyperlink" Target="http://create.msdn.com/" TargetMode="External"/><Relationship Id="rId1" Type="http://schemas.openxmlformats.org/officeDocument/2006/relationships/slideLayout" Target="../slideLayouts/slideLayout3.xml"/><Relationship Id="rId6" Type="http://schemas.openxmlformats.org/officeDocument/2006/relationships/image" Target="../media/image13.tmp"/><Relationship Id="rId5" Type="http://schemas.openxmlformats.org/officeDocument/2006/relationships/hyperlink" Target="http://channel9.msdn.com/Learn/Courses/WP7TrainingKit" TargetMode="External"/><Relationship Id="rId4" Type="http://schemas.openxmlformats.org/officeDocument/2006/relationships/hyperlink" Target="http://www.silverlight.net/learn/videos/windows-pho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Portability Scenarios</a:t>
            </a:r>
            <a:endParaRPr lang="en-US" dirty="0"/>
          </a:p>
        </p:txBody>
      </p:sp>
      <p:sp>
        <p:nvSpPr>
          <p:cNvPr id="3" name="Text Placeholder 2"/>
          <p:cNvSpPr>
            <a:spLocks noGrp="1"/>
          </p:cNvSpPr>
          <p:nvPr>
            <p:ph type="body" sz="quarter" idx="10"/>
          </p:nvPr>
        </p:nvSpPr>
        <p:spPr>
          <a:xfrm>
            <a:off x="519112" y="1447799"/>
            <a:ext cx="11149013" cy="4844403"/>
          </a:xfrm>
        </p:spPr>
        <p:txBody>
          <a:bodyPr/>
          <a:lstStyle/>
          <a:p>
            <a:r>
              <a:rPr lang="en-US" dirty="0" smtClean="0"/>
              <a:t>The “heavy lifting” in many apps is done in a very portable way:</a:t>
            </a:r>
          </a:p>
          <a:p>
            <a:pPr lvl="1"/>
            <a:r>
              <a:rPr lang="en-US" dirty="0" smtClean="0"/>
              <a:t>Business </a:t>
            </a:r>
            <a:r>
              <a:rPr lang="en-US" dirty="0"/>
              <a:t>Logic</a:t>
            </a:r>
          </a:p>
          <a:p>
            <a:pPr lvl="1"/>
            <a:r>
              <a:rPr lang="en-US" dirty="0"/>
              <a:t>Validation Code</a:t>
            </a:r>
          </a:p>
          <a:p>
            <a:pPr lvl="1"/>
            <a:r>
              <a:rPr lang="en-US" dirty="0"/>
              <a:t>File/Protocol processors</a:t>
            </a:r>
          </a:p>
          <a:p>
            <a:pPr lvl="1"/>
            <a:r>
              <a:rPr lang="en-US" dirty="0"/>
              <a:t>Serialization</a:t>
            </a:r>
          </a:p>
          <a:p>
            <a:pPr lvl="1"/>
            <a:r>
              <a:rPr lang="en-US" dirty="0"/>
              <a:t>Service Access</a:t>
            </a:r>
          </a:p>
          <a:p>
            <a:pPr lvl="1"/>
            <a:r>
              <a:rPr lang="en-US" dirty="0" smtClean="0"/>
              <a:t>View </a:t>
            </a:r>
            <a:r>
              <a:rPr lang="en-US" dirty="0"/>
              <a:t>Models</a:t>
            </a:r>
          </a:p>
          <a:p>
            <a:pPr lvl="1"/>
            <a:r>
              <a:rPr lang="en-US" dirty="0"/>
              <a:t>Authentication </a:t>
            </a:r>
            <a:r>
              <a:rPr lang="en-US" dirty="0" smtClean="0"/>
              <a:t>Code</a:t>
            </a:r>
          </a:p>
          <a:p>
            <a:r>
              <a:rPr lang="en-US" dirty="0" smtClean="0"/>
              <a:t>With these assets, building device-specific UI is easy!</a:t>
            </a:r>
            <a:endParaRPr lang="en-US" dirty="0"/>
          </a:p>
          <a:p>
            <a:endParaRPr lang="en-US" dirty="0"/>
          </a:p>
        </p:txBody>
      </p:sp>
    </p:spTree>
    <p:extLst>
      <p:ext uri="{BB962C8B-B14F-4D97-AF65-F5344CB8AC3E}">
        <p14:creationId xmlns:p14="http://schemas.microsoft.com/office/powerpoint/2010/main" val="23650866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Portable Library Project</a:t>
            </a:r>
            <a:endParaRPr lang="en-US" dirty="0"/>
          </a:p>
        </p:txBody>
      </p:sp>
      <p:sp>
        <p:nvSpPr>
          <p:cNvPr id="3" name="Content Placeholder 2"/>
          <p:cNvSpPr>
            <a:spLocks noGrp="1"/>
          </p:cNvSpPr>
          <p:nvPr>
            <p:ph sz="half" idx="1"/>
          </p:nvPr>
        </p:nvSpPr>
        <p:spPr>
          <a:xfrm>
            <a:off x="531812" y="1066800"/>
            <a:ext cx="8001000" cy="5398401"/>
          </a:xfrm>
        </p:spPr>
        <p:txBody>
          <a:bodyPr/>
          <a:lstStyle/>
          <a:p>
            <a:r>
              <a:rPr lang="en-US" dirty="0" smtClean="0"/>
              <a:t>Based on a Class Library project type</a:t>
            </a:r>
            <a:endParaRPr lang="en-US" dirty="0"/>
          </a:p>
          <a:p>
            <a:r>
              <a:rPr lang="en-US" dirty="0"/>
              <a:t>Uses reference assemblies to show only APIs that work across selected platforms</a:t>
            </a:r>
          </a:p>
          <a:p>
            <a:r>
              <a:rPr lang="en-US" dirty="0" smtClean="0"/>
              <a:t>At runtime, it’s </a:t>
            </a:r>
            <a:r>
              <a:rPr lang="en-US" dirty="0"/>
              <a:t>still just a Silverlight DLL</a:t>
            </a:r>
          </a:p>
          <a:p>
            <a:r>
              <a:rPr lang="en-US" dirty="0" smtClean="0"/>
              <a:t>Easy separation:</a:t>
            </a:r>
          </a:p>
          <a:p>
            <a:pPr lvl="1"/>
            <a:r>
              <a:rPr lang="en-US" dirty="0" smtClean="0"/>
              <a:t>Portable code goes into a portable library project</a:t>
            </a:r>
          </a:p>
          <a:p>
            <a:pPr lvl="1"/>
            <a:r>
              <a:rPr lang="en-US" dirty="0" smtClean="0"/>
              <a:t>Platform specific code goes into the application project</a:t>
            </a:r>
          </a:p>
          <a:p>
            <a:r>
              <a:rPr lang="en-US" dirty="0" smtClean="0"/>
              <a:t>Can be extended with advanced techniques like dependency injection, etc.</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012" y="963168"/>
            <a:ext cx="263842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59520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Assembles Explained</a:t>
            </a:r>
            <a:endParaRPr lang="en-US" dirty="0"/>
          </a:p>
        </p:txBody>
      </p:sp>
      <p:sp>
        <p:nvSpPr>
          <p:cNvPr id="3" name="Content Placeholder 2"/>
          <p:cNvSpPr>
            <a:spLocks noGrp="1"/>
          </p:cNvSpPr>
          <p:nvPr>
            <p:ph sz="half" idx="1"/>
          </p:nvPr>
        </p:nvSpPr>
        <p:spPr>
          <a:xfrm>
            <a:off x="519113" y="1447800"/>
            <a:ext cx="5486400" cy="2942344"/>
          </a:xfrm>
        </p:spPr>
        <p:txBody>
          <a:bodyPr/>
          <a:lstStyle/>
          <a:p>
            <a:r>
              <a:rPr lang="en-US" dirty="0" smtClean="0"/>
              <a:t>Reference assemblies expose metadata</a:t>
            </a:r>
          </a:p>
          <a:p>
            <a:r>
              <a:rPr lang="en-US" dirty="0" smtClean="0"/>
              <a:t>May have different metadata from the assembly at runtime</a:t>
            </a:r>
          </a:p>
          <a:p>
            <a:r>
              <a:rPr lang="en-US" dirty="0" smtClean="0"/>
              <a:t>Used for:</a:t>
            </a:r>
          </a:p>
          <a:p>
            <a:pPr lvl="1"/>
            <a:r>
              <a:rPr lang="en-US" dirty="0" err="1" smtClean="0"/>
              <a:t>Complilation</a:t>
            </a:r>
            <a:endParaRPr lang="en-US" dirty="0" smtClean="0"/>
          </a:p>
          <a:p>
            <a:pPr lvl="1"/>
            <a:r>
              <a:rPr lang="en-US" dirty="0" smtClean="0"/>
              <a:t>IntelliSense</a:t>
            </a:r>
          </a:p>
          <a:p>
            <a:pPr marL="347914" lvl="1" indent="0">
              <a:buNone/>
            </a:pPr>
            <a:endParaRPr lang="en-US" dirty="0"/>
          </a:p>
        </p:txBody>
      </p:sp>
      <p:grpSp>
        <p:nvGrpSpPr>
          <p:cNvPr id="14" name="Group 13"/>
          <p:cNvGrpSpPr/>
          <p:nvPr/>
        </p:nvGrpSpPr>
        <p:grpSpPr>
          <a:xfrm>
            <a:off x="6543398" y="1066800"/>
            <a:ext cx="5029200" cy="2667000"/>
            <a:chOff x="6543398" y="1066800"/>
            <a:chExt cx="5029200" cy="2667000"/>
          </a:xfrm>
        </p:grpSpPr>
        <p:sp>
          <p:nvSpPr>
            <p:cNvPr id="5" name="Rectangle 4"/>
            <p:cNvSpPr/>
            <p:nvPr/>
          </p:nvSpPr>
          <p:spPr bwMode="auto">
            <a:xfrm>
              <a:off x="6543398" y="1066800"/>
              <a:ext cx="5029200" cy="2667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Runtime</a:t>
              </a:r>
            </a:p>
          </p:txBody>
        </p:sp>
        <p:sp>
          <p:nvSpPr>
            <p:cNvPr id="6" name="Rectangle 5"/>
            <p:cNvSpPr/>
            <p:nvPr/>
          </p:nvSpPr>
          <p:spPr bwMode="auto">
            <a:xfrm>
              <a:off x="6704012" y="1524000"/>
              <a:ext cx="2133600" cy="533400"/>
            </a:xfrm>
            <a:prstGeom prst="rect">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MyAssembly.dll</a:t>
              </a:r>
            </a:p>
          </p:txBody>
        </p:sp>
        <p:sp>
          <p:nvSpPr>
            <p:cNvPr id="7" name="Rectangle 6"/>
            <p:cNvSpPr/>
            <p:nvPr/>
          </p:nvSpPr>
          <p:spPr bwMode="auto">
            <a:xfrm>
              <a:off x="6780212" y="2514600"/>
              <a:ext cx="4572000" cy="1066800"/>
            </a:xfrm>
            <a:prstGeom prst="rect">
              <a:avLst/>
            </a:prstGeom>
            <a:solidFill>
              <a:schemeClr val="accent5">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2" rtlCol="0" anchor="ctr"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System.DLL</a:t>
              </a:r>
            </a:p>
            <a:p>
              <a:pP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a:p>
              <a:pPr defTabSz="914099" fontAlgn="base">
                <a:spcBef>
                  <a:spcPct val="0"/>
                </a:spcBef>
                <a:spcAft>
                  <a:spcPct val="0"/>
                </a:spcAft>
              </a:pPr>
              <a:endParaRPr lang="en-US" sz="2200" dirty="0">
                <a:gradFill>
                  <a:gsLst>
                    <a:gs pos="0">
                      <a:srgbClr val="FFFFFF"/>
                    </a:gs>
                    <a:gs pos="100000">
                      <a:srgbClr val="FFFFFF"/>
                    </a:gs>
                  </a:gsLst>
                  <a:lin ang="5400000" scaled="0"/>
                </a:gradFill>
              </a:endParaRPr>
            </a:p>
            <a:p>
              <a:pPr defTabSz="914099" fontAlgn="base">
                <a:spcBef>
                  <a:spcPct val="0"/>
                </a:spcBef>
                <a:spcAft>
                  <a:spcPct val="0"/>
                </a:spcAft>
              </a:pPr>
              <a:r>
                <a:rPr lang="en-US" sz="2200" b="1" dirty="0" err="1" smtClean="0">
                  <a:gradFill>
                    <a:gsLst>
                      <a:gs pos="0">
                        <a:srgbClr val="FFFFFF"/>
                      </a:gs>
                      <a:gs pos="100000">
                        <a:srgbClr val="FFFFFF"/>
                      </a:gs>
                    </a:gsLst>
                    <a:lin ang="5400000" scaled="0"/>
                  </a:gradFill>
                </a:rPr>
                <a:t>Foo.MethodA</a:t>
              </a:r>
              <a:endParaRPr lang="en-US" sz="2200" b="1" dirty="0" smtClean="0">
                <a:gradFill>
                  <a:gsLst>
                    <a:gs pos="0">
                      <a:srgbClr val="FFFFFF"/>
                    </a:gs>
                    <a:gs pos="100000">
                      <a:srgbClr val="FFFFFF"/>
                    </a:gs>
                  </a:gsLst>
                  <a:lin ang="5400000" scaled="0"/>
                </a:gradFill>
              </a:endParaRPr>
            </a:p>
            <a:p>
              <a:pPr defTabSz="914099" fontAlgn="base">
                <a:spcBef>
                  <a:spcPct val="0"/>
                </a:spcBef>
                <a:spcAft>
                  <a:spcPct val="0"/>
                </a:spcAft>
              </a:pPr>
              <a:r>
                <a:rPr lang="en-US" sz="2200" b="1" dirty="0" err="1" smtClean="0">
                  <a:gradFill>
                    <a:gsLst>
                      <a:gs pos="0">
                        <a:srgbClr val="FFFFFF"/>
                      </a:gs>
                      <a:gs pos="100000">
                        <a:srgbClr val="FFFFFF"/>
                      </a:gs>
                    </a:gsLst>
                    <a:lin ang="5400000" scaled="0"/>
                  </a:gradFill>
                </a:rPr>
                <a:t>Foo.MethodB</a:t>
              </a:r>
              <a:endParaRPr lang="en-US" sz="2200" b="1" dirty="0" smtClean="0">
                <a:gradFill>
                  <a:gsLst>
                    <a:gs pos="0">
                      <a:srgbClr val="FFFFFF"/>
                    </a:gs>
                    <a:gs pos="100000">
                      <a:srgbClr val="FFFFFF"/>
                    </a:gs>
                  </a:gsLst>
                  <a:lin ang="5400000" scaled="0"/>
                </a:gradFill>
              </a:endParaRPr>
            </a:p>
            <a:p>
              <a:pPr defTabSz="914099" fontAlgn="base">
                <a:spcBef>
                  <a:spcPct val="0"/>
                </a:spcBef>
                <a:spcAft>
                  <a:spcPct val="0"/>
                </a:spcAft>
              </a:pPr>
              <a:r>
                <a:rPr lang="en-US" sz="2200" b="1" dirty="0" err="1" smtClean="0">
                  <a:gradFill>
                    <a:gsLst>
                      <a:gs pos="0">
                        <a:srgbClr val="FFFFFF"/>
                      </a:gs>
                      <a:gs pos="100000">
                        <a:srgbClr val="FFFFFF"/>
                      </a:gs>
                    </a:gsLst>
                    <a:lin ang="5400000" scaled="0"/>
                  </a:gradFill>
                </a:rPr>
                <a:t>Foo.MethodC</a:t>
              </a:r>
              <a:endParaRPr lang="en-US" sz="2200" b="1" dirty="0" smtClean="0">
                <a:gradFill>
                  <a:gsLst>
                    <a:gs pos="0">
                      <a:srgbClr val="FFFFFF"/>
                    </a:gs>
                    <a:gs pos="100000">
                      <a:srgbClr val="FFFFFF"/>
                    </a:gs>
                  </a:gsLst>
                  <a:lin ang="5400000" scaled="0"/>
                </a:gradFill>
              </a:endParaRPr>
            </a:p>
          </p:txBody>
        </p:sp>
        <p:sp>
          <p:nvSpPr>
            <p:cNvPr id="13" name="Bent Arrow 12"/>
            <p:cNvSpPr/>
            <p:nvPr/>
          </p:nvSpPr>
          <p:spPr bwMode="auto">
            <a:xfrm rot="5400000">
              <a:off x="9218612" y="1295400"/>
              <a:ext cx="838200" cy="1600200"/>
            </a:xfrm>
            <a:prstGeom prst="bentArrow">
              <a:avLst/>
            </a:prstGeom>
            <a:solidFill>
              <a:schemeClr val="tx2">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MethodA</a:t>
              </a:r>
              <a:endParaRPr lang="en-US" sz="2200" dirty="0" smtClean="0">
                <a:gradFill>
                  <a:gsLst>
                    <a:gs pos="0">
                      <a:srgbClr val="FFFFFF"/>
                    </a:gs>
                    <a:gs pos="100000">
                      <a:srgbClr val="FFFFFF"/>
                    </a:gs>
                  </a:gsLst>
                  <a:lin ang="5400000" scaled="0"/>
                </a:gradFill>
              </a:endParaRPr>
            </a:p>
          </p:txBody>
        </p:sp>
      </p:grpSp>
      <p:grpSp>
        <p:nvGrpSpPr>
          <p:cNvPr id="26" name="Group 25"/>
          <p:cNvGrpSpPr/>
          <p:nvPr/>
        </p:nvGrpSpPr>
        <p:grpSpPr>
          <a:xfrm>
            <a:off x="6780212" y="2426804"/>
            <a:ext cx="5029200" cy="2971800"/>
            <a:chOff x="6543398" y="3733800"/>
            <a:chExt cx="5029200" cy="2971800"/>
          </a:xfrm>
        </p:grpSpPr>
        <p:sp>
          <p:nvSpPr>
            <p:cNvPr id="16" name="Rectangle 15"/>
            <p:cNvSpPr/>
            <p:nvPr/>
          </p:nvSpPr>
          <p:spPr bwMode="auto">
            <a:xfrm>
              <a:off x="6543398" y="3733800"/>
              <a:ext cx="5029200" cy="2971800"/>
            </a:xfrm>
            <a:prstGeom prst="rect">
              <a:avLst/>
            </a:prstGeom>
            <a:solidFill>
              <a:schemeClr val="accent2">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Design Time</a:t>
              </a:r>
            </a:p>
          </p:txBody>
        </p:sp>
        <p:sp>
          <p:nvSpPr>
            <p:cNvPr id="17" name="Rectangle 16"/>
            <p:cNvSpPr/>
            <p:nvPr/>
          </p:nvSpPr>
          <p:spPr bwMode="auto">
            <a:xfrm>
              <a:off x="6712226" y="4200939"/>
              <a:ext cx="2133600" cy="336274"/>
            </a:xfrm>
            <a:prstGeom prst="rect">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MyAssembly.cs</a:t>
              </a:r>
              <a:endParaRPr lang="en-US" sz="2200" dirty="0" smtClean="0">
                <a:gradFill>
                  <a:gsLst>
                    <a:gs pos="0">
                      <a:srgbClr val="FFFFFF"/>
                    </a:gs>
                    <a:gs pos="100000">
                      <a:srgbClr val="FFFFFF"/>
                    </a:gs>
                  </a:gsLst>
                  <a:lin ang="5400000" scaled="0"/>
                </a:gradFill>
              </a:endParaRPr>
            </a:p>
          </p:txBody>
        </p:sp>
        <p:sp>
          <p:nvSpPr>
            <p:cNvPr id="18" name="Rectangle 17"/>
            <p:cNvSpPr/>
            <p:nvPr/>
          </p:nvSpPr>
          <p:spPr bwMode="auto">
            <a:xfrm>
              <a:off x="6788426" y="5486400"/>
              <a:ext cx="4572000" cy="1066800"/>
            </a:xfrm>
            <a:prstGeom prst="rect">
              <a:avLst/>
            </a:prstGeom>
            <a:solidFill>
              <a:schemeClr val="accent5">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2" rtlCol="0" anchor="ctr"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[Reference Assembly]</a:t>
              </a:r>
            </a:p>
            <a:p>
              <a:pPr defTabSz="914099" fontAlgn="base">
                <a:spcBef>
                  <a:spcPct val="0"/>
                </a:spcBef>
                <a:spcAft>
                  <a:spcPct val="0"/>
                </a:spcAft>
              </a:pPr>
              <a:r>
                <a:rPr lang="en-US" sz="2200" dirty="0" smtClean="0">
                  <a:gradFill>
                    <a:gsLst>
                      <a:gs pos="0">
                        <a:srgbClr val="FFFFFF"/>
                      </a:gs>
                      <a:gs pos="100000">
                        <a:srgbClr val="FFFFFF"/>
                      </a:gs>
                    </a:gsLst>
                    <a:lin ang="5400000" scaled="0"/>
                  </a:gradFill>
                </a:rPr>
                <a:t>System.DLL</a:t>
              </a:r>
            </a:p>
            <a:p>
              <a:pPr defTabSz="914099" fontAlgn="base">
                <a:spcBef>
                  <a:spcPct val="0"/>
                </a:spcBef>
                <a:spcAft>
                  <a:spcPct val="0"/>
                </a:spcAft>
              </a:pPr>
              <a:endParaRPr lang="en-US" sz="2200" dirty="0">
                <a:gradFill>
                  <a:gsLst>
                    <a:gs pos="0">
                      <a:srgbClr val="FFFFFF"/>
                    </a:gs>
                    <a:gs pos="100000">
                      <a:srgbClr val="FFFFFF"/>
                    </a:gs>
                  </a:gsLst>
                  <a:lin ang="5400000" scaled="0"/>
                </a:gradFill>
              </a:endParaRPr>
            </a:p>
            <a:p>
              <a:pPr defTabSz="914099" fontAlgn="base">
                <a:spcBef>
                  <a:spcPct val="0"/>
                </a:spcBef>
                <a:spcAft>
                  <a:spcPct val="0"/>
                </a:spcAft>
              </a:pPr>
              <a:r>
                <a:rPr lang="en-US" sz="2200" b="1" dirty="0" err="1" smtClean="0">
                  <a:gradFill>
                    <a:gsLst>
                      <a:gs pos="0">
                        <a:srgbClr val="FFFFFF"/>
                      </a:gs>
                      <a:gs pos="100000">
                        <a:srgbClr val="FFFFFF"/>
                      </a:gs>
                    </a:gsLst>
                    <a:lin ang="5400000" scaled="0"/>
                  </a:gradFill>
                </a:rPr>
                <a:t>Foo.MethodA</a:t>
              </a:r>
              <a:endParaRPr lang="en-US" sz="2200" b="1" dirty="0" smtClean="0">
                <a:gradFill>
                  <a:gsLst>
                    <a:gs pos="0">
                      <a:srgbClr val="FFFFFF"/>
                    </a:gs>
                    <a:gs pos="100000">
                      <a:srgbClr val="FFFFFF"/>
                    </a:gs>
                  </a:gsLst>
                  <a:lin ang="5400000" scaled="0"/>
                </a:gradFill>
              </a:endParaRPr>
            </a:p>
            <a:p>
              <a:pPr defTabSz="914099" fontAlgn="base">
                <a:spcBef>
                  <a:spcPct val="0"/>
                </a:spcBef>
                <a:spcAft>
                  <a:spcPct val="0"/>
                </a:spcAft>
              </a:pPr>
              <a:r>
                <a:rPr lang="en-US" sz="2200" strike="sngStrike" dirty="0" err="1" smtClean="0">
                  <a:gradFill>
                    <a:gsLst>
                      <a:gs pos="0">
                        <a:srgbClr val="FFFFFF"/>
                      </a:gs>
                      <a:gs pos="100000">
                        <a:srgbClr val="FFFFFF"/>
                      </a:gs>
                    </a:gsLst>
                    <a:lin ang="5400000" scaled="0"/>
                  </a:gradFill>
                </a:rPr>
                <a:t>Foo.MethodB</a:t>
              </a:r>
              <a:endParaRPr lang="en-US" sz="2200" strike="sngStrike" dirty="0" smtClean="0">
                <a:gradFill>
                  <a:gsLst>
                    <a:gs pos="0">
                      <a:srgbClr val="FFFFFF"/>
                    </a:gs>
                    <a:gs pos="100000">
                      <a:srgbClr val="FFFFFF"/>
                    </a:gs>
                  </a:gsLst>
                  <a:lin ang="5400000" scaled="0"/>
                </a:gradFill>
              </a:endParaRPr>
            </a:p>
            <a:p>
              <a:pPr defTabSz="914099" fontAlgn="base">
                <a:spcBef>
                  <a:spcPct val="0"/>
                </a:spcBef>
                <a:spcAft>
                  <a:spcPct val="0"/>
                </a:spcAft>
              </a:pPr>
              <a:r>
                <a:rPr lang="en-US" sz="2200" strike="sngStrike" dirty="0" err="1" smtClean="0">
                  <a:gradFill>
                    <a:gsLst>
                      <a:gs pos="0">
                        <a:srgbClr val="FFFFFF"/>
                      </a:gs>
                      <a:gs pos="100000">
                        <a:srgbClr val="FFFFFF"/>
                      </a:gs>
                    </a:gsLst>
                    <a:lin ang="5400000" scaled="0"/>
                  </a:gradFill>
                </a:rPr>
                <a:t>Foo.MethodC</a:t>
              </a:r>
              <a:endParaRPr lang="en-US" sz="2200" strike="sngStrike" dirty="0" smtClean="0">
                <a:gradFill>
                  <a:gsLst>
                    <a:gs pos="0">
                      <a:srgbClr val="FFFFFF"/>
                    </a:gs>
                    <a:gs pos="100000">
                      <a:srgbClr val="FFFFFF"/>
                    </a:gs>
                  </a:gsLst>
                  <a:lin ang="5400000" scaled="0"/>
                </a:gradFill>
              </a:endParaRPr>
            </a:p>
          </p:txBody>
        </p:sp>
        <p:sp>
          <p:nvSpPr>
            <p:cNvPr id="19" name="Bent Arrow 18"/>
            <p:cNvSpPr/>
            <p:nvPr/>
          </p:nvSpPr>
          <p:spPr bwMode="auto">
            <a:xfrm rot="5400000">
              <a:off x="9771096" y="3292371"/>
              <a:ext cx="672547" cy="2489684"/>
            </a:xfrm>
            <a:prstGeom prst="bentArrow">
              <a:avLst/>
            </a:prstGeom>
            <a:solidFill>
              <a:schemeClr val="tx2">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err="1" smtClean="0">
                  <a:solidFill>
                    <a:schemeClr val="accent4">
                      <a:lumMod val="20000"/>
                      <a:lumOff val="80000"/>
                    </a:schemeClr>
                  </a:solidFill>
                </a:rPr>
                <a:t>Foo.MethodA</a:t>
              </a:r>
              <a:endParaRPr lang="en-US" sz="2200" b="1" dirty="0" smtClean="0">
                <a:solidFill>
                  <a:schemeClr val="accent4">
                    <a:lumMod val="20000"/>
                    <a:lumOff val="80000"/>
                  </a:schemeClr>
                </a:solidFill>
              </a:endParaRPr>
            </a:p>
          </p:txBody>
        </p:sp>
        <p:sp>
          <p:nvSpPr>
            <p:cNvPr id="20" name="Rectangle 19"/>
            <p:cNvSpPr/>
            <p:nvPr/>
          </p:nvSpPr>
          <p:spPr bwMode="auto">
            <a:xfrm>
              <a:off x="8151812" y="4873486"/>
              <a:ext cx="3208614" cy="3462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Compiler/IntelliSense</a:t>
              </a:r>
            </a:p>
          </p:txBody>
        </p:sp>
        <p:sp>
          <p:nvSpPr>
            <p:cNvPr id="25" name="Bent Arrow 24"/>
            <p:cNvSpPr/>
            <p:nvPr/>
          </p:nvSpPr>
          <p:spPr bwMode="auto">
            <a:xfrm rot="16200000" flipH="1">
              <a:off x="7163665" y="4498250"/>
              <a:ext cx="612911" cy="1363389"/>
            </a:xfrm>
            <a:prstGeom prst="bentArrow">
              <a:avLst/>
            </a:prstGeom>
            <a:solidFill>
              <a:schemeClr val="tx1">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921455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14"/>
                                        </p:tgtEl>
                                        <p:attrNameLst>
                                          <p:attrName>style.opacity</p:attrName>
                                        </p:attrNameLst>
                                      </p:cBhvr>
                                      <p:to>
                                        <p:strVal val="0.5"/>
                                      </p:to>
                                    </p:set>
                                    <p:animEffect filter="image" prLst="opacity: 0.5">
                                      <p:cBhvr rctx="IE">
                                        <p:cTn id="11"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Hello Portable World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2649113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the Portable Subset</a:t>
            </a:r>
            <a:endParaRPr lang="en-US" dirty="0"/>
          </a:p>
        </p:txBody>
      </p:sp>
      <p:sp>
        <p:nvSpPr>
          <p:cNvPr id="3" name="Text Placeholder 2"/>
          <p:cNvSpPr>
            <a:spLocks noGrp="1"/>
          </p:cNvSpPr>
          <p:nvPr>
            <p:ph type="body" sz="quarter" idx="10"/>
          </p:nvPr>
        </p:nvSpPr>
        <p:spPr>
          <a:xfrm>
            <a:off x="455612" y="1066800"/>
            <a:ext cx="11149013" cy="5940088"/>
          </a:xfrm>
        </p:spPr>
        <p:txBody>
          <a:bodyPr/>
          <a:lstStyle/>
          <a:p>
            <a:r>
              <a:rPr lang="en-US" sz="2800" dirty="0" smtClean="0"/>
              <a:t>Start with the API surface intersection</a:t>
            </a:r>
            <a:endParaRPr lang="en-US" sz="2800" dirty="0"/>
          </a:p>
          <a:p>
            <a:r>
              <a:rPr lang="en-US" sz="2800" dirty="0" smtClean="0"/>
              <a:t>Modify intersection with the following consideration</a:t>
            </a:r>
            <a:endParaRPr lang="en-US" sz="2800" dirty="0"/>
          </a:p>
          <a:p>
            <a:pPr lvl="1"/>
            <a:r>
              <a:rPr lang="en-US" sz="2400" dirty="0"/>
              <a:t>Security model differences </a:t>
            </a:r>
            <a:r>
              <a:rPr lang="en-US" sz="2400" dirty="0" smtClean="0"/>
              <a:t>(</a:t>
            </a:r>
            <a:r>
              <a:rPr lang="en-US" sz="2400" dirty="0" err="1" smtClean="0"/>
              <a:t>System.Runtime.InteropServices.Marshal</a:t>
            </a:r>
            <a:r>
              <a:rPr lang="en-US" sz="2400" dirty="0" smtClean="0"/>
              <a:t>)</a:t>
            </a:r>
            <a:endParaRPr lang="en-US" sz="2400" dirty="0"/>
          </a:p>
          <a:p>
            <a:pPr lvl="1"/>
            <a:r>
              <a:rPr lang="en-US" sz="2400" dirty="0"/>
              <a:t>Platform differences (File Paths)</a:t>
            </a:r>
          </a:p>
          <a:p>
            <a:pPr lvl="1"/>
            <a:r>
              <a:rPr lang="en-US" sz="2400" dirty="0"/>
              <a:t>Runtime differences (</a:t>
            </a:r>
            <a:r>
              <a:rPr lang="en-US" sz="2400" dirty="0" err="1" smtClean="0"/>
              <a:t>Reflection.Emit</a:t>
            </a:r>
            <a:r>
              <a:rPr lang="en-US" sz="2400" dirty="0"/>
              <a:t>)</a:t>
            </a:r>
          </a:p>
          <a:p>
            <a:pPr lvl="1"/>
            <a:r>
              <a:rPr lang="en-US" sz="2400" dirty="0" smtClean="0"/>
              <a:t>Behavior </a:t>
            </a:r>
            <a:r>
              <a:rPr lang="en-US" sz="2400" dirty="0"/>
              <a:t>differences (Serialization)</a:t>
            </a:r>
          </a:p>
          <a:p>
            <a:pPr lvl="1"/>
            <a:r>
              <a:rPr lang="en-US" sz="2400" dirty="0"/>
              <a:t>Best practice differences (</a:t>
            </a:r>
            <a:r>
              <a:rPr lang="en-US" sz="2400" dirty="0" err="1"/>
              <a:t>AppDomain.Create</a:t>
            </a:r>
            <a:r>
              <a:rPr lang="en-US" sz="2400" dirty="0"/>
              <a:t>) </a:t>
            </a:r>
            <a:endParaRPr lang="en-US" sz="2400" dirty="0" smtClean="0"/>
          </a:p>
          <a:p>
            <a:pPr lvl="1"/>
            <a:r>
              <a:rPr lang="en-US" sz="2400" dirty="0" smtClean="0"/>
              <a:t>Random</a:t>
            </a:r>
            <a:r>
              <a:rPr lang="en-US" dirty="0" smtClean="0"/>
              <a:t> differences (missing APIs that “should” be there)</a:t>
            </a:r>
          </a:p>
          <a:p>
            <a:r>
              <a:rPr lang="en-US" sz="2800" dirty="0" smtClean="0"/>
              <a:t>Goal:</a:t>
            </a:r>
            <a:endParaRPr lang="en-US" sz="2800" dirty="0"/>
          </a:p>
          <a:p>
            <a:pPr lvl="1"/>
            <a:r>
              <a:rPr lang="en-US" sz="2400" dirty="0" smtClean="0"/>
              <a:t>BCL </a:t>
            </a:r>
            <a:r>
              <a:rPr lang="en-US" sz="2400" dirty="0"/>
              <a:t>basics + XML </a:t>
            </a:r>
            <a:r>
              <a:rPr lang="en-US" sz="2400" dirty="0" smtClean="0"/>
              <a:t>processing + </a:t>
            </a:r>
            <a:r>
              <a:rPr lang="en-US" sz="2400" dirty="0"/>
              <a:t>Basic Networking</a:t>
            </a:r>
          </a:p>
          <a:p>
            <a:pPr lvl="1"/>
            <a:r>
              <a:rPr lang="en-US" sz="2400" dirty="0"/>
              <a:t>Fix as many differences as reasonable and </a:t>
            </a:r>
            <a:r>
              <a:rPr lang="en-US" sz="2400" dirty="0" smtClean="0"/>
              <a:t>possible</a:t>
            </a:r>
            <a:endParaRPr lang="en-US" sz="2400" dirty="0"/>
          </a:p>
          <a:p>
            <a:pPr lvl="1"/>
            <a:r>
              <a:rPr lang="en-US" sz="2400" dirty="0"/>
              <a:t>Grow the </a:t>
            </a:r>
            <a:r>
              <a:rPr lang="en-US" sz="2400" dirty="0" smtClean="0"/>
              <a:t>subset over time</a:t>
            </a:r>
          </a:p>
          <a:p>
            <a:pPr lvl="1"/>
            <a:r>
              <a:rPr lang="en-US" sz="2400" dirty="0" smtClean="0"/>
              <a:t>Allow for targeting specific platforms</a:t>
            </a:r>
            <a:endParaRPr lang="en-US" sz="2400" dirty="0"/>
          </a:p>
          <a:p>
            <a:endParaRPr lang="en-US" sz="2800" dirty="0"/>
          </a:p>
        </p:txBody>
      </p:sp>
    </p:spTree>
    <p:extLst>
      <p:ext uri="{BB962C8B-B14F-4D97-AF65-F5344CB8AC3E}">
        <p14:creationId xmlns:p14="http://schemas.microsoft.com/office/powerpoint/2010/main" val="27657736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try...</a:t>
            </a:r>
            <a:endParaRPr lang="en-US" dirty="0"/>
          </a:p>
        </p:txBody>
      </p:sp>
      <p:sp>
        <p:nvSpPr>
          <p:cNvPr id="3" name="Content Placeholder 2"/>
          <p:cNvSpPr>
            <a:spLocks noGrp="1"/>
          </p:cNvSpPr>
          <p:nvPr>
            <p:ph sz="half" idx="1"/>
          </p:nvPr>
        </p:nvSpPr>
        <p:spPr>
          <a:xfrm>
            <a:off x="519113" y="1447800"/>
            <a:ext cx="5486400" cy="3533275"/>
          </a:xfrm>
        </p:spPr>
        <p:txBody>
          <a:bodyPr/>
          <a:lstStyle/>
          <a:p>
            <a:r>
              <a:rPr lang="en-US" dirty="0" smtClean="0"/>
              <a:t>Each </a:t>
            </a:r>
            <a:r>
              <a:rPr lang="en-US" dirty="0"/>
              <a:t>platform is a subset of the </a:t>
            </a:r>
            <a:r>
              <a:rPr lang="en-US" dirty="0" smtClean="0"/>
              <a:t>next</a:t>
            </a:r>
          </a:p>
          <a:p>
            <a:r>
              <a:rPr lang="en-US" dirty="0"/>
              <a:t>This would mean the ‘shared’ subset is simply the smallest </a:t>
            </a:r>
            <a:r>
              <a:rPr lang="en-US" dirty="0" smtClean="0"/>
              <a:t>platform</a:t>
            </a:r>
          </a:p>
          <a:p>
            <a:r>
              <a:rPr lang="en-US" dirty="0"/>
              <a:t>In this case, the ‘Phone API’ could be the ‘portable subset’</a:t>
            </a:r>
          </a:p>
          <a:p>
            <a:r>
              <a:rPr lang="en-US" dirty="0" smtClean="0"/>
              <a:t>Unfortunately….doesn’t work.</a:t>
            </a:r>
            <a:endParaRPr lang="en-US" dirty="0"/>
          </a:p>
          <a:p>
            <a:endParaRPr lang="en-US" dirty="0"/>
          </a:p>
          <a:p>
            <a:endParaRPr lang="en-US" dirty="0"/>
          </a:p>
        </p:txBody>
      </p:sp>
      <p:sp>
        <p:nvSpPr>
          <p:cNvPr id="5" name="Oval 4"/>
          <p:cNvSpPr/>
          <p:nvPr/>
        </p:nvSpPr>
        <p:spPr>
          <a:xfrm>
            <a:off x="6399212" y="1093232"/>
            <a:ext cx="4572000" cy="4495800"/>
          </a:xfrm>
          <a:prstGeom prst="ellipse">
            <a:avLst/>
          </a:prstGeom>
          <a:solidFill>
            <a:schemeClr val="accent2">
              <a:lumMod val="75000"/>
            </a:schemeClr>
          </a:solid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Oval 5"/>
          <p:cNvSpPr/>
          <p:nvPr/>
        </p:nvSpPr>
        <p:spPr>
          <a:xfrm>
            <a:off x="6864879" y="1986714"/>
            <a:ext cx="3725333" cy="3526118"/>
          </a:xfrm>
          <a:prstGeom prst="ellipse">
            <a:avLst/>
          </a:prstGeom>
          <a:solidFill>
            <a:schemeClr val="accent1">
              <a:lumMod val="50000"/>
            </a:schemeClr>
          </a:solidFill>
          <a:ln w="28575">
            <a:prstDash val="lgDash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Oval 6"/>
          <p:cNvSpPr/>
          <p:nvPr/>
        </p:nvSpPr>
        <p:spPr>
          <a:xfrm>
            <a:off x="7313612" y="2880197"/>
            <a:ext cx="2887133" cy="2556435"/>
          </a:xfrm>
          <a:prstGeom prst="ellipse">
            <a:avLst/>
          </a:prstGeom>
          <a:solidFill>
            <a:schemeClr val="accent5">
              <a:lumMod val="60000"/>
              <a:lumOff val="40000"/>
            </a:schemeClr>
          </a:solidFill>
          <a:ln w="28575">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Portable Subset</a:t>
            </a:r>
            <a:endParaRPr lang="en-US" dirty="0"/>
          </a:p>
        </p:txBody>
      </p:sp>
      <p:sp>
        <p:nvSpPr>
          <p:cNvPr id="8" name="TextBox 7"/>
          <p:cNvSpPr txBox="1"/>
          <p:nvPr/>
        </p:nvSpPr>
        <p:spPr>
          <a:xfrm>
            <a:off x="8045236" y="2312432"/>
            <a:ext cx="1630576" cy="369332"/>
          </a:xfrm>
          <a:prstGeom prst="rect">
            <a:avLst/>
          </a:prstGeom>
          <a:noFill/>
        </p:spPr>
        <p:txBody>
          <a:bodyPr wrap="square" rtlCol="0">
            <a:spAutoFit/>
          </a:bodyPr>
          <a:lstStyle/>
          <a:p>
            <a:r>
              <a:rPr lang="en-US" dirty="0" smtClean="0"/>
              <a:t>Silverlight API</a:t>
            </a:r>
            <a:endParaRPr lang="en-US" dirty="0"/>
          </a:p>
        </p:txBody>
      </p:sp>
      <p:sp>
        <p:nvSpPr>
          <p:cNvPr id="9" name="TextBox 8"/>
          <p:cNvSpPr txBox="1"/>
          <p:nvPr/>
        </p:nvSpPr>
        <p:spPr>
          <a:xfrm>
            <a:off x="8062050" y="1398032"/>
            <a:ext cx="1462438" cy="369332"/>
          </a:xfrm>
          <a:prstGeom prst="rect">
            <a:avLst/>
          </a:prstGeom>
          <a:noFill/>
        </p:spPr>
        <p:txBody>
          <a:bodyPr wrap="square" rtlCol="0">
            <a:spAutoFit/>
          </a:bodyPr>
          <a:lstStyle/>
          <a:p>
            <a:r>
              <a:rPr lang="en-US" dirty="0" smtClean="0"/>
              <a:t>Desktop API</a:t>
            </a:r>
            <a:endParaRPr lang="en-US" dirty="0"/>
          </a:p>
        </p:txBody>
      </p:sp>
    </p:spTree>
    <p:extLst>
      <p:ext uri="{BB962C8B-B14F-4D97-AF65-F5344CB8AC3E}">
        <p14:creationId xmlns:p14="http://schemas.microsoft.com/office/powerpoint/2010/main" val="17797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1.47814E-6 L -3.33333E-6 -0.10548 " pathEditMode="relative" rAng="0" ptsTypes="AA">
                                      <p:cBhvr>
                                        <p:cTn id="6" dur="2000" fill="hold"/>
                                        <p:tgtEl>
                                          <p:spTgt spid="5"/>
                                        </p:tgtEl>
                                        <p:attrNameLst>
                                          <p:attrName>ppt_x</p:attrName>
                                          <p:attrName>ppt_y</p:attrName>
                                        </p:attrNameLst>
                                      </p:cBhvr>
                                      <p:rCtr x="0" y="-5274"/>
                                    </p:animMotion>
                                  </p:childTnLst>
                                </p:cTn>
                              </p:par>
                              <p:par>
                                <p:cTn id="7" presetID="42" presetClass="path" presetSubtype="0" accel="50000" decel="50000" fill="hold" grpId="0" nodeType="withEffect">
                                  <p:stCondLst>
                                    <p:cond delay="0"/>
                                  </p:stCondLst>
                                  <p:childTnLst>
                                    <p:animMotion origin="layout" path="M 1.11022E-16 -0.11104 L 1.11022E-16 1.38793E-6 " pathEditMode="relative" rAng="0" ptsTypes="AA">
                                      <p:cBhvr>
                                        <p:cTn id="8" dur="2000" spd="-100000" fill="hold"/>
                                        <p:tgtEl>
                                          <p:spTgt spid="9"/>
                                        </p:tgtEl>
                                        <p:attrNameLst>
                                          <p:attrName>ppt_x</p:attrName>
                                          <p:attrName>ppt_y</p:attrName>
                                        </p:attrNameLst>
                                      </p:cBhvr>
                                      <p:rCtr x="0" y="5552"/>
                                    </p:animMotion>
                                  </p:childTnLst>
                                </p:cTn>
                              </p:par>
                              <p:par>
                                <p:cTn id="9" presetID="37" presetClass="path" presetSubtype="0" accel="50000" decel="50000" fill="hold" grpId="0" nodeType="withEffect">
                                  <p:stCondLst>
                                    <p:cond delay="0"/>
                                  </p:stCondLst>
                                  <p:childTnLst>
                                    <p:animMotion origin="layout" path="M -0.00174 -0.0044 L -0.02535 0.00416 C -0.03038 0.00555 -0.03611 0.01064 -0.04115 0.01688 C -0.04688 0.02429 -0.0507 0.03146 -0.05209 0.03793 L -0.05938 0.06847 " pathEditMode="relative" rAng="-2610027" ptsTypes="FffFF">
                                      <p:cBhvr>
                                        <p:cTn id="10" dur="2000" fill="hold"/>
                                        <p:tgtEl>
                                          <p:spTgt spid="6"/>
                                        </p:tgtEl>
                                        <p:attrNameLst>
                                          <p:attrName>ppt_x</p:attrName>
                                          <p:attrName>ppt_y</p:attrName>
                                        </p:attrNameLst>
                                      </p:cBhvr>
                                      <p:rCtr x="-3420" y="2892"/>
                                    </p:animMotion>
                                  </p:childTnLst>
                                </p:cTn>
                              </p:par>
                              <p:par>
                                <p:cTn id="11" presetID="37" presetClass="path" presetSubtype="0" accel="50000" decel="50000" fill="hold" grpId="0" nodeType="withEffect">
                                  <p:stCondLst>
                                    <p:cond delay="0"/>
                                  </p:stCondLst>
                                  <p:childTnLst>
                                    <p:animMotion origin="layout" path="M -1.11111E-6 -7.47166E-7 L -0.02309 0.00902 C -0.0283 0.01064 -0.03368 0.01573 -0.03871 0.02221 C -0.04462 0.02961 -0.04844 0.03632 -0.05 0.0428 L -0.05764 0.07287 " pathEditMode="relative" rAng="-2610027" ptsTypes="FffFF">
                                      <p:cBhvr>
                                        <p:cTn id="12" dur="2000" fill="hold"/>
                                        <p:tgtEl>
                                          <p:spTgt spid="8"/>
                                        </p:tgtEl>
                                        <p:attrNameLst>
                                          <p:attrName>ppt_x</p:attrName>
                                          <p:attrName>ppt_y</p:attrName>
                                        </p:attrNameLst>
                                      </p:cBhvr>
                                      <p:rCtr x="-3385" y="2938"/>
                                    </p:animMotion>
                                  </p:childTnLst>
                                </p:cTn>
                              </p:par>
                              <p:par>
                                <p:cTn id="13" presetID="37" presetClass="path" presetSubtype="0" accel="50000" decel="50000" fill="hold" grpId="0" nodeType="withEffect">
                                  <p:stCondLst>
                                    <p:cond delay="0"/>
                                  </p:stCondLst>
                                  <p:childTnLst>
                                    <p:animMotion origin="layout" path="M 4.16667E-6 1.24451E-6 L 0.03802 0.04002 C 0.046 0.04904 0.05798 0.0539 0.07048 0.0539 C 0.08454 0.0539 0.096 0.04904 0.10399 0.04002 L 0.14218 1.24451E-6 " pathEditMode="relative" rAng="0" ptsTypes="FffFF">
                                      <p:cBhvr>
                                        <p:cTn id="14" dur="2000" fill="hold"/>
                                        <p:tgtEl>
                                          <p:spTgt spid="7"/>
                                        </p:tgtEl>
                                        <p:attrNameLst>
                                          <p:attrName>ppt_x</p:attrName>
                                          <p:attrName>ppt_y</p:attrName>
                                        </p:attrNameLst>
                                      </p:cBhvr>
                                      <p:rCtr x="7101" y="2683"/>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2"/>
          <p:cNvSpPr txBox="1">
            <a:spLocks/>
          </p:cNvSpPr>
          <p:nvPr/>
        </p:nvSpPr>
        <p:spPr>
          <a:xfrm>
            <a:off x="379412" y="1583735"/>
            <a:ext cx="5747280" cy="297237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Now we can see there’s 3 basic </a:t>
            </a:r>
            <a:r>
              <a:rPr lang="en-US" dirty="0" smtClean="0"/>
              <a:t>types:</a:t>
            </a:r>
          </a:p>
          <a:p>
            <a:pPr lvl="1"/>
            <a:r>
              <a:rPr lang="en-US" dirty="0" smtClean="0"/>
              <a:t>Available everywhere</a:t>
            </a:r>
          </a:p>
          <a:p>
            <a:pPr lvl="1"/>
            <a:r>
              <a:rPr lang="en-US" dirty="0" smtClean="0"/>
              <a:t>Available on more than one platform</a:t>
            </a:r>
          </a:p>
          <a:p>
            <a:pPr lvl="1"/>
            <a:r>
              <a:rPr lang="en-US" dirty="0" smtClean="0"/>
              <a:t>Available only on one platform</a:t>
            </a:r>
          </a:p>
          <a:p>
            <a:r>
              <a:rPr lang="en-US" dirty="0" smtClean="0"/>
              <a:t>This is good! It allows targeting smaller platform sets</a:t>
            </a:r>
          </a:p>
          <a:p>
            <a:pPr marL="460375" lvl="1" indent="0">
              <a:buNone/>
            </a:pPr>
            <a:endParaRPr lang="en-US" dirty="0"/>
          </a:p>
        </p:txBody>
      </p:sp>
      <p:sp>
        <p:nvSpPr>
          <p:cNvPr id="2" name="Title 1"/>
          <p:cNvSpPr>
            <a:spLocks noGrp="1"/>
          </p:cNvSpPr>
          <p:nvPr>
            <p:ph type="title"/>
          </p:nvPr>
        </p:nvSpPr>
        <p:spPr/>
        <p:txBody>
          <a:bodyPr/>
          <a:lstStyle/>
          <a:p>
            <a:r>
              <a:rPr lang="en-US" dirty="0" smtClean="0"/>
              <a:t>Take Two…</a:t>
            </a:r>
            <a:endParaRPr lang="en-US" dirty="0"/>
          </a:p>
        </p:txBody>
      </p:sp>
      <p:sp>
        <p:nvSpPr>
          <p:cNvPr id="43" name="Oval 42"/>
          <p:cNvSpPr/>
          <p:nvPr/>
        </p:nvSpPr>
        <p:spPr>
          <a:xfrm>
            <a:off x="7237412" y="1078468"/>
            <a:ext cx="4572000" cy="3761930"/>
          </a:xfrm>
          <a:prstGeom prst="ellipse">
            <a:avLst/>
          </a:prstGeom>
          <a:solidFill>
            <a:srgbClr val="DC3413">
              <a:alpha val="50196"/>
            </a:srgbClr>
          </a:solidFill>
          <a:ln w="28575">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4" name="Oval 43"/>
          <p:cNvSpPr/>
          <p:nvPr/>
        </p:nvSpPr>
        <p:spPr>
          <a:xfrm>
            <a:off x="6407679" y="2373868"/>
            <a:ext cx="3725333" cy="3526118"/>
          </a:xfrm>
          <a:prstGeom prst="ellipse">
            <a:avLst/>
          </a:prstGeom>
          <a:solidFill>
            <a:schemeClr val="accent1">
              <a:lumMod val="75000"/>
              <a:alpha val="30196"/>
            </a:schemeClr>
          </a:solidFill>
          <a:ln w="28575">
            <a:prstDash val="lgDash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5" name="Oval 44"/>
          <p:cNvSpPr/>
          <p:nvPr/>
        </p:nvSpPr>
        <p:spPr>
          <a:xfrm>
            <a:off x="7847012" y="2678668"/>
            <a:ext cx="3693207" cy="3239348"/>
          </a:xfrm>
          <a:prstGeom prst="ellipse">
            <a:avLst/>
          </a:prstGeom>
          <a:solidFill>
            <a:schemeClr val="accent5">
              <a:lumMod val="75000"/>
              <a:alpha val="30196"/>
            </a:schemeClr>
          </a:solidFill>
          <a:ln w="28575">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6" name="TextBox 45"/>
          <p:cNvSpPr txBox="1"/>
          <p:nvPr/>
        </p:nvSpPr>
        <p:spPr>
          <a:xfrm>
            <a:off x="9158555" y="1650324"/>
            <a:ext cx="1462438" cy="369332"/>
          </a:xfrm>
          <a:prstGeom prst="rect">
            <a:avLst/>
          </a:prstGeom>
          <a:noFill/>
        </p:spPr>
        <p:txBody>
          <a:bodyPr wrap="square" rtlCol="0">
            <a:spAutoFit/>
          </a:bodyPr>
          <a:lstStyle/>
          <a:p>
            <a:r>
              <a:rPr lang="en-US" dirty="0" smtClean="0">
                <a:latin typeface="+mj-lt"/>
              </a:rPr>
              <a:t>Desktop only</a:t>
            </a:r>
            <a:endParaRPr lang="en-US" dirty="0">
              <a:latin typeface="+mj-lt"/>
            </a:endParaRPr>
          </a:p>
        </p:txBody>
      </p:sp>
      <p:sp>
        <p:nvSpPr>
          <p:cNvPr id="47" name="TextBox 46"/>
          <p:cNvSpPr txBox="1"/>
          <p:nvPr/>
        </p:nvSpPr>
        <p:spPr>
          <a:xfrm>
            <a:off x="7318755" y="2678668"/>
            <a:ext cx="1214057" cy="646331"/>
          </a:xfrm>
          <a:prstGeom prst="rect">
            <a:avLst/>
          </a:prstGeom>
          <a:noFill/>
        </p:spPr>
        <p:txBody>
          <a:bodyPr wrap="square" rtlCol="0">
            <a:spAutoFit/>
          </a:bodyPr>
          <a:lstStyle/>
          <a:p>
            <a:r>
              <a:rPr lang="en-US" dirty="0" smtClean="0">
                <a:latin typeface="+mj-lt"/>
              </a:rPr>
              <a:t>Desktop / Silverlight</a:t>
            </a:r>
            <a:endParaRPr lang="en-US" dirty="0">
              <a:latin typeface="+mj-lt"/>
            </a:endParaRPr>
          </a:p>
        </p:txBody>
      </p:sp>
      <p:sp>
        <p:nvSpPr>
          <p:cNvPr id="48" name="TextBox 47"/>
          <p:cNvSpPr txBox="1"/>
          <p:nvPr/>
        </p:nvSpPr>
        <p:spPr>
          <a:xfrm>
            <a:off x="9889774" y="4888468"/>
            <a:ext cx="1462438" cy="369332"/>
          </a:xfrm>
          <a:prstGeom prst="rect">
            <a:avLst/>
          </a:prstGeom>
          <a:noFill/>
        </p:spPr>
        <p:txBody>
          <a:bodyPr wrap="square" rtlCol="0">
            <a:spAutoFit/>
          </a:bodyPr>
          <a:lstStyle/>
          <a:p>
            <a:pPr algn="ctr"/>
            <a:r>
              <a:rPr lang="en-US" dirty="0" smtClean="0">
                <a:latin typeface="+mj-lt"/>
              </a:rPr>
              <a:t>Phone only</a:t>
            </a:r>
            <a:endParaRPr lang="en-US" dirty="0">
              <a:latin typeface="+mj-lt"/>
            </a:endParaRPr>
          </a:p>
        </p:txBody>
      </p:sp>
      <p:sp>
        <p:nvSpPr>
          <p:cNvPr id="49" name="TextBox 48"/>
          <p:cNvSpPr txBox="1"/>
          <p:nvPr/>
        </p:nvSpPr>
        <p:spPr>
          <a:xfrm>
            <a:off x="6376423" y="4126468"/>
            <a:ext cx="1673551" cy="369332"/>
          </a:xfrm>
          <a:prstGeom prst="rect">
            <a:avLst/>
          </a:prstGeom>
          <a:noFill/>
        </p:spPr>
        <p:txBody>
          <a:bodyPr wrap="square" rtlCol="0">
            <a:spAutoFit/>
          </a:bodyPr>
          <a:lstStyle/>
          <a:p>
            <a:r>
              <a:rPr lang="en-US" dirty="0" smtClean="0">
                <a:latin typeface="+mj-lt"/>
              </a:rPr>
              <a:t>Silverlight only</a:t>
            </a:r>
            <a:endParaRPr lang="en-US" dirty="0">
              <a:latin typeface="+mj-lt"/>
            </a:endParaRPr>
          </a:p>
        </p:txBody>
      </p:sp>
      <p:sp>
        <p:nvSpPr>
          <p:cNvPr id="50" name="TextBox 49"/>
          <p:cNvSpPr txBox="1"/>
          <p:nvPr/>
        </p:nvSpPr>
        <p:spPr>
          <a:xfrm>
            <a:off x="8289574" y="3364468"/>
            <a:ext cx="1462438" cy="923330"/>
          </a:xfrm>
          <a:prstGeom prst="rect">
            <a:avLst/>
          </a:prstGeom>
          <a:noFill/>
        </p:spPr>
        <p:txBody>
          <a:bodyPr wrap="square" rtlCol="0">
            <a:spAutoFit/>
          </a:bodyPr>
          <a:lstStyle/>
          <a:p>
            <a:r>
              <a:rPr lang="en-US" dirty="0" smtClean="0">
                <a:latin typeface="+mj-lt"/>
              </a:rPr>
              <a:t>Portable Core (Available everywhere)</a:t>
            </a:r>
            <a:endParaRPr lang="en-US" dirty="0">
              <a:latin typeface="+mj-lt"/>
            </a:endParaRPr>
          </a:p>
        </p:txBody>
      </p:sp>
      <p:sp>
        <p:nvSpPr>
          <p:cNvPr id="51" name="TextBox 50"/>
          <p:cNvSpPr txBox="1"/>
          <p:nvPr/>
        </p:nvSpPr>
        <p:spPr>
          <a:xfrm>
            <a:off x="8309355" y="4845794"/>
            <a:ext cx="1290257" cy="646331"/>
          </a:xfrm>
          <a:prstGeom prst="rect">
            <a:avLst/>
          </a:prstGeom>
          <a:noFill/>
        </p:spPr>
        <p:txBody>
          <a:bodyPr wrap="square" rtlCol="0">
            <a:spAutoFit/>
          </a:bodyPr>
          <a:lstStyle/>
          <a:p>
            <a:r>
              <a:rPr lang="en-US" dirty="0" smtClean="0">
                <a:latin typeface="+mj-lt"/>
              </a:rPr>
              <a:t>Silverlight / Phone</a:t>
            </a:r>
            <a:endParaRPr lang="en-US" dirty="0">
              <a:latin typeface="+mj-lt"/>
            </a:endParaRPr>
          </a:p>
        </p:txBody>
      </p:sp>
      <p:sp>
        <p:nvSpPr>
          <p:cNvPr id="52" name="TextBox 51"/>
          <p:cNvSpPr txBox="1"/>
          <p:nvPr/>
        </p:nvSpPr>
        <p:spPr>
          <a:xfrm>
            <a:off x="10150974" y="3446144"/>
            <a:ext cx="1214057" cy="646331"/>
          </a:xfrm>
          <a:prstGeom prst="rect">
            <a:avLst/>
          </a:prstGeom>
          <a:noFill/>
        </p:spPr>
        <p:txBody>
          <a:bodyPr wrap="square" rtlCol="0">
            <a:spAutoFit/>
          </a:bodyPr>
          <a:lstStyle/>
          <a:p>
            <a:r>
              <a:rPr lang="en-US" dirty="0" smtClean="0">
                <a:latin typeface="+mj-lt"/>
              </a:rPr>
              <a:t>Desktop / Phone</a:t>
            </a:r>
            <a:endParaRPr lang="en-US" dirty="0">
              <a:latin typeface="+mj-lt"/>
            </a:endParaRPr>
          </a:p>
        </p:txBody>
      </p:sp>
      <p:sp>
        <p:nvSpPr>
          <p:cNvPr id="53" name="Oval 52"/>
          <p:cNvSpPr/>
          <p:nvPr/>
        </p:nvSpPr>
        <p:spPr>
          <a:xfrm>
            <a:off x="8456612" y="2507903"/>
            <a:ext cx="381000" cy="39936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2</a:t>
            </a:r>
            <a:endParaRPr lang="en-US" dirty="0"/>
          </a:p>
        </p:txBody>
      </p:sp>
      <p:sp>
        <p:nvSpPr>
          <p:cNvPr id="54" name="Oval 53"/>
          <p:cNvSpPr/>
          <p:nvPr/>
        </p:nvSpPr>
        <p:spPr>
          <a:xfrm>
            <a:off x="9020793" y="2957297"/>
            <a:ext cx="381000" cy="399365"/>
          </a:xfrm>
          <a:prstGeom prst="ellipse">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1</a:t>
            </a:r>
          </a:p>
        </p:txBody>
      </p:sp>
      <p:sp>
        <p:nvSpPr>
          <p:cNvPr id="55" name="Oval 54"/>
          <p:cNvSpPr/>
          <p:nvPr/>
        </p:nvSpPr>
        <p:spPr>
          <a:xfrm>
            <a:off x="10082093" y="2907268"/>
            <a:ext cx="381000" cy="39936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2</a:t>
            </a:r>
            <a:endParaRPr lang="en-US" dirty="0"/>
          </a:p>
        </p:txBody>
      </p:sp>
      <p:sp>
        <p:nvSpPr>
          <p:cNvPr id="56" name="Oval 55"/>
          <p:cNvSpPr/>
          <p:nvPr/>
        </p:nvSpPr>
        <p:spPr>
          <a:xfrm>
            <a:off x="8049974" y="4583668"/>
            <a:ext cx="381000" cy="39936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2</a:t>
            </a:r>
            <a:endParaRPr lang="en-US" dirty="0"/>
          </a:p>
        </p:txBody>
      </p:sp>
      <p:sp>
        <p:nvSpPr>
          <p:cNvPr id="57" name="Oval 56"/>
          <p:cNvSpPr/>
          <p:nvPr/>
        </p:nvSpPr>
        <p:spPr>
          <a:xfrm>
            <a:off x="6805652" y="3543046"/>
            <a:ext cx="381000" cy="39936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
        <p:nvSpPr>
          <p:cNvPr id="58" name="Oval 57"/>
          <p:cNvSpPr/>
          <p:nvPr/>
        </p:nvSpPr>
        <p:spPr>
          <a:xfrm>
            <a:off x="8342312" y="1664045"/>
            <a:ext cx="381000" cy="39936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
        <p:nvSpPr>
          <p:cNvPr id="59" name="Oval 58"/>
          <p:cNvSpPr/>
          <p:nvPr/>
        </p:nvSpPr>
        <p:spPr>
          <a:xfrm>
            <a:off x="9889774" y="5345668"/>
            <a:ext cx="381000" cy="39936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
        <p:nvSpPr>
          <p:cNvPr id="60" name="TextBox 59"/>
          <p:cNvSpPr txBox="1"/>
          <p:nvPr/>
        </p:nvSpPr>
        <p:spPr>
          <a:xfrm>
            <a:off x="6702425" y="5802868"/>
            <a:ext cx="114299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mj-lt"/>
              </a:rPr>
              <a:t>Silverlight</a:t>
            </a:r>
            <a:endParaRPr lang="en-US" dirty="0">
              <a:latin typeface="+mj-lt"/>
            </a:endParaRPr>
          </a:p>
        </p:txBody>
      </p:sp>
      <p:sp>
        <p:nvSpPr>
          <p:cNvPr id="61" name="TextBox 60"/>
          <p:cNvSpPr txBox="1"/>
          <p:nvPr/>
        </p:nvSpPr>
        <p:spPr>
          <a:xfrm>
            <a:off x="10439237" y="5672969"/>
            <a:ext cx="83677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latin typeface="+mj-lt"/>
              </a:rPr>
              <a:t>Phone</a:t>
            </a:r>
            <a:endParaRPr lang="en-US" dirty="0">
              <a:latin typeface="+mj-lt"/>
            </a:endParaRPr>
          </a:p>
        </p:txBody>
      </p:sp>
      <p:sp>
        <p:nvSpPr>
          <p:cNvPr id="62" name="TextBox 61"/>
          <p:cNvSpPr txBox="1"/>
          <p:nvPr/>
        </p:nvSpPr>
        <p:spPr>
          <a:xfrm>
            <a:off x="10437099" y="926068"/>
            <a:ext cx="97647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latin typeface="+mj-lt"/>
              </a:rPr>
              <a:t>Desktop</a:t>
            </a:r>
            <a:endParaRPr lang="en-US" dirty="0">
              <a:latin typeface="+mj-lt"/>
            </a:endParaRPr>
          </a:p>
        </p:txBody>
      </p:sp>
      <p:sp>
        <p:nvSpPr>
          <p:cNvPr id="65" name="Oval 64"/>
          <p:cNvSpPr/>
          <p:nvPr/>
        </p:nvSpPr>
        <p:spPr>
          <a:xfrm>
            <a:off x="836612" y="3048000"/>
            <a:ext cx="381000" cy="39936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2</a:t>
            </a:r>
            <a:endParaRPr lang="en-US" dirty="0"/>
          </a:p>
        </p:txBody>
      </p:sp>
      <p:sp>
        <p:nvSpPr>
          <p:cNvPr id="66" name="Oval 65"/>
          <p:cNvSpPr/>
          <p:nvPr/>
        </p:nvSpPr>
        <p:spPr>
          <a:xfrm>
            <a:off x="836612" y="2572435"/>
            <a:ext cx="381000" cy="399365"/>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1</a:t>
            </a:r>
          </a:p>
        </p:txBody>
      </p:sp>
      <p:sp>
        <p:nvSpPr>
          <p:cNvPr id="67" name="Oval 66"/>
          <p:cNvSpPr/>
          <p:nvPr/>
        </p:nvSpPr>
        <p:spPr>
          <a:xfrm>
            <a:off x="836612" y="3505200"/>
            <a:ext cx="381000" cy="39936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403167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4" end="4"/>
                                            </p:txEl>
                                          </p:spTgt>
                                        </p:tgtEl>
                                        <p:attrNameLst>
                                          <p:attrName>style.visibility</p:attrName>
                                        </p:attrNameLst>
                                      </p:cBhvr>
                                      <p:to>
                                        <p:strVal val="visible"/>
                                      </p:to>
                                    </p:set>
                                    <p:animEffect transition="in" filter="fade">
                                      <p:cBhvr>
                                        <p:cTn id="7" dur="500"/>
                                        <p:tgtEl>
                                          <p:spTgt spid="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Where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2159960"/>
              </p:ext>
            </p:extLst>
          </p:nvPr>
        </p:nvGraphicFramePr>
        <p:xfrm>
          <a:off x="531812" y="2209800"/>
          <a:ext cx="11149012" cy="2966720"/>
        </p:xfrm>
        <a:graphic>
          <a:graphicData uri="http://schemas.openxmlformats.org/drawingml/2006/table">
            <a:tbl>
              <a:tblPr firstRow="1" bandRow="1">
                <a:tableStyleId>{5C22544A-7EE6-4342-B048-85BDC9FD1C3A}</a:tableStyleId>
              </a:tblPr>
              <a:tblGrid>
                <a:gridCol w="2787253"/>
                <a:gridCol w="2787253"/>
                <a:gridCol w="2787253"/>
                <a:gridCol w="2787253"/>
              </a:tblGrid>
              <a:tr h="370840">
                <a:tc>
                  <a:txBody>
                    <a:bodyPr/>
                    <a:lstStyle/>
                    <a:p>
                      <a:endParaRPr lang="en-US" dirty="0"/>
                    </a:p>
                  </a:txBody>
                  <a:tcPr/>
                </a:tc>
                <a:tc>
                  <a:txBody>
                    <a:bodyPr/>
                    <a:lstStyle/>
                    <a:p>
                      <a:r>
                        <a:rPr lang="en-US" dirty="0" smtClean="0"/>
                        <a:t>Portable</a:t>
                      </a:r>
                      <a:r>
                        <a:rPr lang="en-US" baseline="0" dirty="0" smtClean="0"/>
                        <a:t> Core</a:t>
                      </a:r>
                      <a:endParaRPr lang="en-US" dirty="0"/>
                    </a:p>
                  </a:txBody>
                  <a:tcPr/>
                </a:tc>
                <a:tc>
                  <a:txBody>
                    <a:bodyPr/>
                    <a:lstStyle/>
                    <a:p>
                      <a:r>
                        <a:rPr lang="en-US" dirty="0" smtClean="0"/>
                        <a:t>Silverlight</a:t>
                      </a:r>
                      <a:endParaRPr lang="en-US" dirty="0"/>
                    </a:p>
                  </a:txBody>
                  <a:tcPr/>
                </a:tc>
                <a:tc>
                  <a:txBody>
                    <a:bodyPr/>
                    <a:lstStyle/>
                    <a:p>
                      <a:r>
                        <a:rPr lang="en-US" dirty="0" smtClean="0"/>
                        <a:t>Windows</a:t>
                      </a:r>
                      <a:r>
                        <a:rPr lang="en-US" baseline="0" dirty="0" smtClean="0"/>
                        <a:t> Phone</a:t>
                      </a:r>
                      <a:endParaRPr lang="en-US" dirty="0"/>
                    </a:p>
                  </a:txBody>
                  <a:tcPr/>
                </a:tc>
              </a:tr>
              <a:tr h="370840">
                <a:tc>
                  <a:txBody>
                    <a:bodyPr/>
                    <a:lstStyle/>
                    <a:p>
                      <a:r>
                        <a:rPr lang="en-US" dirty="0" smtClean="0"/>
                        <a:t>Basic BCL</a:t>
                      </a:r>
                      <a:endParaRPr lang="en-US"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r>
              <a:tr h="370840">
                <a:tc>
                  <a:txBody>
                    <a:bodyPr/>
                    <a:lstStyle/>
                    <a:p>
                      <a:r>
                        <a:rPr lang="en-US" dirty="0" smtClean="0"/>
                        <a:t>Basic HTTP</a:t>
                      </a:r>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r>
              <a:tr h="370840">
                <a:tc>
                  <a:txBody>
                    <a:bodyPr/>
                    <a:lstStyle/>
                    <a:p>
                      <a:r>
                        <a:rPr lang="en-US" dirty="0" err="1" smtClean="0"/>
                        <a:t>System.Xml</a:t>
                      </a:r>
                      <a:endParaRPr lang="en-US"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r>
              <a:tr h="370840">
                <a:tc>
                  <a:txBody>
                    <a:bodyPr/>
                    <a:lstStyle/>
                    <a:p>
                      <a:r>
                        <a:rPr lang="en-US" dirty="0" smtClean="0"/>
                        <a:t>WCF Client</a:t>
                      </a:r>
                      <a:endParaRPr lang="en-US" dirty="0"/>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r>
              <a:tr h="370840">
                <a:tc>
                  <a:txBody>
                    <a:bodyPr/>
                    <a:lstStyle/>
                    <a:p>
                      <a:r>
                        <a:rPr lang="en-US" dirty="0" smtClean="0"/>
                        <a:t>MEF</a:t>
                      </a:r>
                      <a:endParaRPr lang="en-US"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endParaRPr lang="en-US" b="1" dirty="0"/>
                    </a:p>
                  </a:txBody>
                  <a:tcPr/>
                </a:tc>
              </a:tr>
              <a:tr h="370840">
                <a:tc>
                  <a:txBody>
                    <a:bodyPr/>
                    <a:lstStyle/>
                    <a:p>
                      <a:r>
                        <a:rPr lang="en-US" dirty="0" err="1" smtClean="0"/>
                        <a:t>System.Windows</a:t>
                      </a:r>
                      <a:r>
                        <a:rPr lang="en-US" dirty="0" smtClean="0"/>
                        <a:t> (UI)</a:t>
                      </a:r>
                      <a:endParaRPr lang="en-US" dirty="0"/>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r>
              <a:tr h="370840">
                <a:tc>
                  <a:txBody>
                    <a:bodyPr/>
                    <a:lstStyle/>
                    <a:p>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bl>
          </a:graphicData>
        </a:graphic>
      </p:graphicFrame>
    </p:spTree>
    <p:extLst>
      <p:ext uri="{BB962C8B-B14F-4D97-AF65-F5344CB8AC3E}">
        <p14:creationId xmlns:p14="http://schemas.microsoft.com/office/powerpoint/2010/main" val="23219720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Portability across client &amp; server –</a:t>
            </a:r>
            <a:br>
              <a:rPr lang="en-US" dirty="0" smtClean="0"/>
            </a:br>
            <a:r>
              <a:rPr lang="en-US" dirty="0" smtClean="0"/>
              <a:t>File Parsing</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a:xfrm>
            <a:off x="3046412" y="3048000"/>
            <a:ext cx="8166101" cy="1378644"/>
          </a:xfrm>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2772777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Portability Across Clients – View Model</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4985583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3-Screen Coding: Sharing code between Windows Phone, Silverlight, and .NET</a:t>
            </a:r>
            <a:endParaRPr lang="en-US" dirty="0"/>
          </a:p>
        </p:txBody>
      </p:sp>
      <p:sp>
        <p:nvSpPr>
          <p:cNvPr id="3" name="Subtitle 2"/>
          <p:cNvSpPr>
            <a:spLocks noGrp="1"/>
          </p:cNvSpPr>
          <p:nvPr>
            <p:ph type="subTitle" idx="1"/>
          </p:nvPr>
        </p:nvSpPr>
        <p:spPr/>
        <p:txBody>
          <a:bodyPr/>
          <a:lstStyle/>
          <a:p>
            <a:r>
              <a:rPr lang="en-US" dirty="0" smtClean="0">
                <a:gradFill>
                  <a:gsLst>
                    <a:gs pos="0">
                      <a:schemeClr val="tx1"/>
                    </a:gs>
                    <a:gs pos="100000">
                      <a:schemeClr val="tx1"/>
                    </a:gs>
                  </a:gsLst>
                  <a:lin ang="5400000" scaled="0"/>
                </a:gradFill>
              </a:rPr>
              <a:t>Shawn Burke</a:t>
            </a:r>
          </a:p>
          <a:p>
            <a:r>
              <a:rPr lang="en-US" dirty="0" smtClean="0">
                <a:gradFill>
                  <a:gsLst>
                    <a:gs pos="0">
                      <a:schemeClr val="tx1"/>
                    </a:gs>
                    <a:gs pos="100000">
                      <a:schemeClr val="tx1"/>
                    </a:gs>
                  </a:gsLst>
                  <a:lin ang="5400000" scaled="0"/>
                </a:gradFill>
              </a:rPr>
              <a:t>Architect</a:t>
            </a:r>
          </a:p>
          <a:p>
            <a:r>
              <a:rPr lang="en-US" dirty="0" smtClean="0">
                <a:gradFill>
                  <a:gsLst>
                    <a:gs pos="0">
                      <a:schemeClr val="tx1"/>
                    </a:gs>
                    <a:gs pos="100000">
                      <a:schemeClr val="tx1"/>
                    </a:gs>
                  </a:gsLst>
                  <a:lin ang="5400000" scaled="0"/>
                </a:gradFill>
              </a:rPr>
              <a:t>Microsoft Corporation</a:t>
            </a:r>
            <a:endParaRPr lang="en-US" dirty="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Text Placeholder 2"/>
          <p:cNvSpPr>
            <a:spLocks noGrp="1"/>
          </p:cNvSpPr>
          <p:nvPr>
            <p:ph type="body" sz="quarter" idx="10"/>
          </p:nvPr>
        </p:nvSpPr>
        <p:spPr>
          <a:xfrm>
            <a:off x="519112" y="1447799"/>
            <a:ext cx="11149013" cy="5318379"/>
          </a:xfrm>
        </p:spPr>
        <p:txBody>
          <a:bodyPr/>
          <a:lstStyle/>
          <a:p>
            <a:r>
              <a:rPr lang="en-US" dirty="0"/>
              <a:t>If you want to write portable code today:</a:t>
            </a:r>
          </a:p>
          <a:p>
            <a:pPr lvl="1"/>
            <a:r>
              <a:rPr lang="en-US" dirty="0" smtClean="0"/>
              <a:t>Write code in Silverlight </a:t>
            </a:r>
            <a:r>
              <a:rPr lang="en-US" dirty="0"/>
              <a:t>3 </a:t>
            </a:r>
            <a:r>
              <a:rPr lang="en-US" dirty="0" smtClean="0"/>
              <a:t>DLL</a:t>
            </a:r>
          </a:p>
          <a:p>
            <a:pPr lvl="2"/>
            <a:r>
              <a:rPr lang="en-US" dirty="0" smtClean="0"/>
              <a:t>Need to use “Browse…” to reference the DLL</a:t>
            </a:r>
          </a:p>
          <a:p>
            <a:pPr lvl="2"/>
            <a:r>
              <a:rPr lang="en-US" dirty="0" smtClean="0"/>
              <a:t>Ignore warning when adding to Phone project</a:t>
            </a:r>
            <a:endParaRPr lang="en-US" dirty="0"/>
          </a:p>
          <a:p>
            <a:pPr lvl="1"/>
            <a:r>
              <a:rPr lang="en-US" dirty="0"/>
              <a:t>Be careful about the APIs you reference</a:t>
            </a:r>
          </a:p>
          <a:p>
            <a:pPr lvl="1"/>
            <a:r>
              <a:rPr lang="en-US" dirty="0"/>
              <a:t>Test!</a:t>
            </a:r>
          </a:p>
          <a:p>
            <a:r>
              <a:rPr lang="en-US" dirty="0"/>
              <a:t>Portable Library </a:t>
            </a:r>
            <a:r>
              <a:rPr lang="en-US" dirty="0" smtClean="0"/>
              <a:t>Project: H1 2011</a:t>
            </a:r>
            <a:endParaRPr lang="en-US" dirty="0"/>
          </a:p>
          <a:p>
            <a:r>
              <a:rPr lang="en-US" dirty="0"/>
              <a:t>Future:</a:t>
            </a:r>
          </a:p>
          <a:p>
            <a:pPr lvl="1"/>
            <a:r>
              <a:rPr lang="en-US" dirty="0"/>
              <a:t>Adding new functionality </a:t>
            </a:r>
            <a:r>
              <a:rPr lang="en-US" dirty="0" smtClean="0"/>
              <a:t>areas</a:t>
            </a:r>
            <a:endParaRPr lang="en-US" dirty="0"/>
          </a:p>
          <a:p>
            <a:pPr lvl="1"/>
            <a:r>
              <a:rPr lang="en-US" dirty="0"/>
              <a:t>Expanding the Portable Core</a:t>
            </a:r>
          </a:p>
          <a:p>
            <a:pPr marL="0" indent="0">
              <a:buNone/>
            </a:pPr>
            <a:endParaRPr lang="en-US" dirty="0"/>
          </a:p>
        </p:txBody>
      </p:sp>
    </p:spTree>
    <p:extLst>
      <p:ext uri="{BB962C8B-B14F-4D97-AF65-F5344CB8AC3E}">
        <p14:creationId xmlns:p14="http://schemas.microsoft.com/office/powerpoint/2010/main" val="543489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531812" y="1033177"/>
            <a:ext cx="6565899" cy="5367623"/>
          </a:xfrm>
        </p:spPr>
        <p:txBody>
          <a:bodyPr/>
          <a:lstStyle/>
          <a:p>
            <a:r>
              <a:rPr lang="en-US" sz="2800" dirty="0" smtClean="0"/>
              <a:t>Download the </a:t>
            </a:r>
            <a:r>
              <a:rPr lang="en-US" sz="2800" i="1" dirty="0" smtClean="0"/>
              <a:t>Windows Phone Developer Tools</a:t>
            </a:r>
            <a:r>
              <a:rPr lang="en-US" sz="2800" dirty="0" smtClean="0"/>
              <a:t> from App Hub</a:t>
            </a:r>
          </a:p>
          <a:p>
            <a:pPr lvl="1"/>
            <a:r>
              <a:rPr lang="en-US" sz="2400" dirty="0" smtClean="0">
                <a:hlinkClick r:id="rId2"/>
              </a:rPr>
              <a:t>http://create.msdn.com</a:t>
            </a:r>
            <a:endParaRPr lang="en-US" sz="2400" dirty="0" smtClean="0"/>
          </a:p>
          <a:p>
            <a:r>
              <a:rPr lang="en-US" sz="2800" dirty="0" smtClean="0"/>
              <a:t>Join to submit your Apps &amp; Games</a:t>
            </a:r>
          </a:p>
          <a:p>
            <a:pPr lvl="1"/>
            <a:r>
              <a:rPr lang="en-US" sz="2400" dirty="0" smtClean="0">
                <a:hlinkClick r:id="rId2"/>
              </a:rPr>
              <a:t>http://create.msdn.com</a:t>
            </a:r>
            <a:endParaRPr lang="en-US" sz="2400" dirty="0" smtClean="0"/>
          </a:p>
          <a:p>
            <a:r>
              <a:rPr lang="en-US" sz="2800" dirty="0" smtClean="0"/>
              <a:t>XNA Education Roadmap</a:t>
            </a:r>
          </a:p>
          <a:p>
            <a:pPr lvl="1"/>
            <a:r>
              <a:rPr lang="en-US" sz="2400" dirty="0">
                <a:hlinkClick r:id="rId3"/>
              </a:rPr>
              <a:t>http://</a:t>
            </a:r>
            <a:r>
              <a:rPr lang="en-US" sz="2400" dirty="0" smtClean="0">
                <a:hlinkClick r:id="rId3"/>
              </a:rPr>
              <a:t>create.msdn.com/en-us/education/roadmap</a:t>
            </a:r>
            <a:endParaRPr lang="en-US" sz="2400" dirty="0" smtClean="0"/>
          </a:p>
          <a:p>
            <a:r>
              <a:rPr lang="en-US" sz="2800" dirty="0" smtClean="0"/>
              <a:t>Silverlight Video Resources</a:t>
            </a:r>
          </a:p>
          <a:p>
            <a:pPr lvl="1"/>
            <a:r>
              <a:rPr lang="en-US" sz="2400" dirty="0">
                <a:hlinkClick r:id="rId4"/>
              </a:rPr>
              <a:t>http://www.silverlight.net/learn/videos/windows-phone</a:t>
            </a:r>
            <a:r>
              <a:rPr lang="en-US" sz="2400" dirty="0" smtClean="0">
                <a:hlinkClick r:id="rId4"/>
              </a:rPr>
              <a:t>/</a:t>
            </a:r>
            <a:endParaRPr lang="en-US" sz="2400" dirty="0" smtClean="0"/>
          </a:p>
          <a:p>
            <a:r>
              <a:rPr lang="en-US" sz="2800" dirty="0" smtClean="0"/>
              <a:t>WP7 Training Kit</a:t>
            </a:r>
          </a:p>
          <a:p>
            <a:pPr lvl="1"/>
            <a:r>
              <a:rPr lang="en-US" sz="2400" dirty="0">
                <a:hlinkClick r:id="rId5"/>
              </a:rPr>
              <a:t>http://</a:t>
            </a:r>
            <a:r>
              <a:rPr lang="en-US" sz="2400" dirty="0" smtClean="0">
                <a:hlinkClick r:id="rId5"/>
              </a:rPr>
              <a:t>channel9.msdn.com/Learn/Courses/WP7TrainingKit</a:t>
            </a:r>
            <a:endParaRPr lang="en-US" sz="2400" dirty="0" smtClean="0"/>
          </a:p>
        </p:txBody>
      </p:sp>
      <p:pic>
        <p:nvPicPr>
          <p:cNvPr id="9" name="Picture 8" descr="App Hub - home - Windows Internet Explorer"/>
          <p:cNvPicPr>
            <a:picLocks noChangeAspect="1"/>
          </p:cNvPicPr>
          <p:nvPr/>
        </p:nvPicPr>
        <p:blipFill rotWithShape="1">
          <a:blip r:embed="rId6">
            <a:extLst>
              <a:ext uri="{28A0092B-C50C-407E-A947-70E740481C1C}">
                <a14:useLocalDpi xmlns:a14="http://schemas.microsoft.com/office/drawing/2010/main" val="0"/>
              </a:ext>
            </a:extLst>
          </a:blip>
          <a:srcRect l="30902" t="12468" r="30632" b="15325"/>
          <a:stretch/>
        </p:blipFill>
        <p:spPr>
          <a:xfrm>
            <a:off x="7466012" y="868878"/>
            <a:ext cx="4405746" cy="4952012"/>
          </a:xfrm>
          <a:prstGeom prst="rect">
            <a:avLst/>
          </a:prstGeom>
        </p:spPr>
      </p:pic>
    </p:spTree>
    <p:extLst>
      <p:ext uri="{BB962C8B-B14F-4D97-AF65-F5344CB8AC3E}">
        <p14:creationId xmlns:p14="http://schemas.microsoft.com/office/powerpoint/2010/main" val="37659391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502920"/>
            <a:ext cx="11149013" cy="609398"/>
          </a:xfrm>
        </p:spPr>
        <p:txBody>
          <a:bodyPr/>
          <a:lstStyle/>
          <a:p>
            <a:r>
              <a:rPr lang="en-US" dirty="0" smtClean="0"/>
              <a:t>Windows Phone 7 at PDC 2010</a:t>
            </a:r>
            <a:endParaRPr lang="en-US" dirty="0"/>
          </a:p>
        </p:txBody>
      </p:sp>
      <p:sp>
        <p:nvSpPr>
          <p:cNvPr id="3" name="Text Placeholder 2"/>
          <p:cNvSpPr>
            <a:spLocks noGrp="1"/>
          </p:cNvSpPr>
          <p:nvPr>
            <p:ph type="body" sz="quarter" idx="10"/>
          </p:nvPr>
        </p:nvSpPr>
        <p:spPr>
          <a:xfrm>
            <a:off x="519112" y="1457599"/>
            <a:ext cx="11149013" cy="3557897"/>
          </a:xfrm>
        </p:spPr>
        <p:txBody>
          <a:bodyPr/>
          <a:lstStyle/>
          <a:p>
            <a:r>
              <a:rPr lang="en-US" dirty="0" smtClean="0"/>
              <a:t>Day 1 – Thursday 10/28</a:t>
            </a:r>
          </a:p>
          <a:p>
            <a:pPr marL="0" indent="0">
              <a:buNone/>
            </a:pPr>
            <a:endParaRPr lang="en-US" dirty="0" smtClean="0"/>
          </a:p>
          <a:p>
            <a:pPr lvl="1"/>
            <a:endParaRPr lang="en-US" dirty="0" smtClean="0"/>
          </a:p>
          <a:p>
            <a:pPr marL="0" indent="0">
              <a:buNone/>
            </a:pPr>
            <a:endParaRPr lang="en-US" dirty="0" smtClean="0"/>
          </a:p>
          <a:p>
            <a:pPr marL="460375" lvl="1" indent="0">
              <a:buNone/>
            </a:pPr>
            <a:endParaRPr lang="en-US" dirty="0"/>
          </a:p>
          <a:p>
            <a:endParaRPr lang="en-US" dirty="0" smtClean="0"/>
          </a:p>
          <a:p>
            <a:r>
              <a:rPr lang="en-US" dirty="0" smtClean="0"/>
              <a:t>Day 2 – Friday 10/29</a:t>
            </a:r>
          </a:p>
        </p:txBody>
      </p:sp>
      <p:graphicFrame>
        <p:nvGraphicFramePr>
          <p:cNvPr id="4" name="Table 3"/>
          <p:cNvGraphicFramePr>
            <a:graphicFrameLocks noGrp="1"/>
          </p:cNvGraphicFramePr>
          <p:nvPr>
            <p:extLst>
              <p:ext uri="{D42A27DB-BD31-4B8C-83A1-F6EECF244321}">
                <p14:modId xmlns:p14="http://schemas.microsoft.com/office/powerpoint/2010/main" val="1691293156"/>
              </p:ext>
            </p:extLst>
          </p:nvPr>
        </p:nvGraphicFramePr>
        <p:xfrm>
          <a:off x="989012" y="1950720"/>
          <a:ext cx="10134600" cy="2499360"/>
        </p:xfrm>
        <a:graphic>
          <a:graphicData uri="http://schemas.openxmlformats.org/drawingml/2006/table">
            <a:tbl>
              <a:tblPr bandRow="1">
                <a:tableStyleId>{2D5ABB26-0587-4C30-8999-92F81FD0307C}</a:tableStyleId>
              </a:tblPr>
              <a:tblGrid>
                <a:gridCol w="1219200"/>
                <a:gridCol w="1752600"/>
                <a:gridCol w="7162800"/>
              </a:tblGrid>
              <a:tr h="370840">
                <a:tc>
                  <a:txBody>
                    <a:bodyPr/>
                    <a:lstStyle/>
                    <a:p>
                      <a:r>
                        <a:rPr lang="en-US" sz="2000" dirty="0" smtClean="0"/>
                        <a:t>Kodiak</a:t>
                      </a:r>
                      <a:endParaRPr lang="en-US" sz="2000" dirty="0"/>
                    </a:p>
                  </a:txBody>
                  <a:tcPr/>
                </a:tc>
                <a:tc>
                  <a:txBody>
                    <a:bodyPr/>
                    <a:lstStyle/>
                    <a:p>
                      <a:r>
                        <a:rPr lang="en-US" sz="2000" kern="1200" dirty="0" smtClean="0">
                          <a:solidFill>
                            <a:schemeClr val="tx1"/>
                          </a:solidFill>
                          <a:latin typeface="+mn-lt"/>
                          <a:ea typeface="+mn-ea"/>
                          <a:cs typeface="+mn-cs"/>
                        </a:rPr>
                        <a:t>11:30 – 12:30</a:t>
                      </a:r>
                      <a:endParaRPr lang="en-US" sz="2000" kern="1200" dirty="0">
                        <a:solidFill>
                          <a:schemeClr val="tx1"/>
                        </a:solidFill>
                        <a:latin typeface="+mn-lt"/>
                        <a:ea typeface="+mn-ea"/>
                        <a:cs typeface="+mn-cs"/>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dirty="0" smtClean="0"/>
                        <a:t>Building WP7 Apps with Windows Azure</a:t>
                      </a:r>
                    </a:p>
                  </a:txBody>
                  <a:tcPr/>
                </a:tc>
              </a:tr>
              <a:tr h="370840">
                <a:tc>
                  <a:txBody>
                    <a:bodyPr/>
                    <a:lstStyle/>
                    <a:p>
                      <a:r>
                        <a:rPr lang="en-US" sz="2000" dirty="0" smtClean="0"/>
                        <a:t>Kodiak</a:t>
                      </a:r>
                      <a:endParaRPr lang="en-US" sz="2000" dirty="0"/>
                    </a:p>
                  </a:txBody>
                  <a:tcPr/>
                </a:tc>
                <a:tc>
                  <a:txBody>
                    <a:bodyPr/>
                    <a:lstStyle/>
                    <a:p>
                      <a:r>
                        <a:rPr lang="en-US" sz="2000" baseline="0" dirty="0" smtClean="0"/>
                        <a:t> </a:t>
                      </a:r>
                      <a:r>
                        <a:rPr lang="en-US" sz="2000" dirty="0" smtClean="0"/>
                        <a:t>2:00 – 3:00</a:t>
                      </a:r>
                      <a:endParaRPr lang="en-US" sz="2000"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dirty="0" smtClean="0"/>
                        <a:t>Things I Wish</a:t>
                      </a:r>
                      <a:r>
                        <a:rPr lang="en-US" sz="2000" baseline="0" dirty="0" smtClean="0"/>
                        <a:t> I Knew Three Months Ago about Building Windows Phone 7 Applications</a:t>
                      </a:r>
                      <a:endParaRPr lang="en-US" sz="2000" dirty="0" smtClean="0"/>
                    </a:p>
                  </a:txBody>
                  <a:tcPr/>
                </a:tc>
              </a:tr>
              <a:tr h="370840">
                <a:tc>
                  <a:txBody>
                    <a:bodyPr/>
                    <a:lstStyle/>
                    <a:p>
                      <a:r>
                        <a:rPr lang="en-US" sz="2000" dirty="0" smtClean="0"/>
                        <a:t>Kodiak</a:t>
                      </a:r>
                      <a:endParaRPr lang="en-US" sz="2000" dirty="0"/>
                    </a:p>
                  </a:txBody>
                  <a:tcPr/>
                </a:tc>
                <a:tc>
                  <a:txBody>
                    <a:bodyPr/>
                    <a:lstStyle/>
                    <a:p>
                      <a:r>
                        <a:rPr lang="en-US" sz="2000" dirty="0" smtClean="0"/>
                        <a:t> 3:15 – 4:15</a:t>
                      </a:r>
                      <a:endParaRPr lang="en-US" sz="2000"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dirty="0" smtClean="0"/>
                        <a:t>Optimizing Performance for Silverlight</a:t>
                      </a:r>
                      <a:r>
                        <a:rPr lang="en-US" sz="2000" baseline="0" dirty="0" smtClean="0"/>
                        <a:t> Windows Phone 7 Apps</a:t>
                      </a:r>
                      <a:endParaRPr lang="en-US" sz="2000" dirty="0" smtClean="0"/>
                    </a:p>
                  </a:txBody>
                  <a:tcPr/>
                </a:tc>
              </a:tr>
              <a:tr h="370840">
                <a:tc>
                  <a:txBody>
                    <a:bodyPr/>
                    <a:lstStyle/>
                    <a:p>
                      <a:r>
                        <a:rPr lang="en-US" sz="2000" dirty="0" smtClean="0"/>
                        <a:t>McKinley</a:t>
                      </a:r>
                      <a:endParaRPr lang="en-US" sz="2000" dirty="0"/>
                    </a:p>
                  </a:txBody>
                  <a:tcPr/>
                </a:tc>
                <a:tc>
                  <a:txBody>
                    <a:bodyPr/>
                    <a:lstStyle/>
                    <a:p>
                      <a:r>
                        <a:rPr lang="en-US" sz="2000" dirty="0" smtClean="0"/>
                        <a:t> 4:30 – 5:30</a:t>
                      </a:r>
                      <a:endParaRPr lang="en-US" sz="2000"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dirty="0" smtClean="0"/>
                        <a:t>3-Screen Coding: Sharing code between Windows Phone, Silverlight, and .NET</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77686756"/>
              </p:ext>
            </p:extLst>
          </p:nvPr>
        </p:nvGraphicFramePr>
        <p:xfrm>
          <a:off x="989012" y="5074920"/>
          <a:ext cx="10134600" cy="1402080"/>
        </p:xfrm>
        <a:graphic>
          <a:graphicData uri="http://schemas.openxmlformats.org/drawingml/2006/table">
            <a:tbl>
              <a:tblPr bandRow="1">
                <a:tableStyleId>{2D5ABB26-0587-4C30-8999-92F81FD0307C}</a:tableStyleId>
              </a:tblPr>
              <a:tblGrid>
                <a:gridCol w="1143000"/>
                <a:gridCol w="1828800"/>
                <a:gridCol w="7162800"/>
              </a:tblGrid>
              <a:tr h="670560">
                <a:tc>
                  <a:txBody>
                    <a:bodyPr/>
                    <a:lstStyle/>
                    <a:p>
                      <a:r>
                        <a:rPr lang="en-US" sz="2000" dirty="0" smtClean="0"/>
                        <a:t>Hood</a:t>
                      </a:r>
                      <a:endParaRPr lang="en-US" sz="2000" dirty="0"/>
                    </a:p>
                  </a:txBody>
                  <a:tcPr/>
                </a:tc>
                <a:tc>
                  <a:txBody>
                    <a:bodyPr/>
                    <a:lstStyle/>
                    <a:p>
                      <a:r>
                        <a:rPr lang="en-US" sz="2000" dirty="0" smtClean="0"/>
                        <a:t>11:30 – 12:30</a:t>
                      </a:r>
                      <a:endParaRPr lang="en-US" sz="2000"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dirty="0" smtClean="0"/>
                        <a:t>Things you Need</a:t>
                      </a:r>
                      <a:r>
                        <a:rPr lang="en-US" sz="2000" baseline="0" dirty="0" smtClean="0"/>
                        <a:t> to Know Before Building XNA Framework Games</a:t>
                      </a:r>
                      <a:endParaRPr lang="en-US" sz="2000" dirty="0" smtClean="0"/>
                    </a:p>
                  </a:txBody>
                  <a:tcPr/>
                </a:tc>
              </a:tr>
              <a:tr h="370840">
                <a:tc>
                  <a:txBody>
                    <a:bodyPr/>
                    <a:lstStyle/>
                    <a:p>
                      <a:r>
                        <a:rPr lang="en-US" sz="2000" dirty="0" smtClean="0"/>
                        <a:t>Hood</a:t>
                      </a:r>
                      <a:endParaRPr lang="en-US" sz="2000" dirty="0"/>
                    </a:p>
                  </a:txBody>
                  <a:tcPr/>
                </a:tc>
                <a:tc>
                  <a:txBody>
                    <a:bodyPr/>
                    <a:lstStyle/>
                    <a:p>
                      <a:r>
                        <a:rPr lang="en-US" sz="2000" dirty="0" smtClean="0"/>
                        <a:t>2:00 – 3:00</a:t>
                      </a:r>
                      <a:endParaRPr lang="en-US" sz="2000"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dirty="0" smtClean="0"/>
                        <a:t>Real World Analysis and Optimization of XNA Framework</a:t>
                      </a:r>
                      <a:r>
                        <a:rPr lang="en-US" sz="2000" baseline="0" dirty="0" smtClean="0"/>
                        <a:t> Games on WP7</a:t>
                      </a:r>
                      <a:endParaRPr lang="en-US" sz="2000" dirty="0" smtClean="0"/>
                    </a:p>
                  </a:txBody>
                  <a:tcPr/>
                </a:tc>
              </a:tr>
            </a:tbl>
          </a:graphicData>
        </a:graphic>
      </p:graphicFrame>
    </p:spTree>
    <p:extLst>
      <p:ext uri="{BB962C8B-B14F-4D97-AF65-F5344CB8AC3E}">
        <p14:creationId xmlns:p14="http://schemas.microsoft.com/office/powerpoint/2010/main" val="63639942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4" y="3130766"/>
            <a:ext cx="3546476" cy="596468"/>
          </a:xfrm>
          <a:prstGeom prst="rect">
            <a:avLst/>
          </a:prstGeom>
          <a:noFill/>
          <a:ln>
            <a:noFill/>
          </a:ln>
        </p:spPr>
      </p:pic>
      <p:sp>
        <p:nvSpPr>
          <p:cNvPr id="5" name="Text Box 3"/>
          <p:cNvSpPr txBox="1">
            <a:spLocks noChangeArrowheads="1"/>
          </p:cNvSpPr>
          <p:nvPr/>
        </p:nvSpPr>
        <p:spPr bwMode="blackWhite">
          <a:xfrm>
            <a:off x="507868" y="6172200"/>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Portability: Common API surface</a:t>
            </a:r>
            <a:endParaRPr lang="en-US" dirty="0"/>
          </a:p>
        </p:txBody>
      </p:sp>
      <p:grpSp>
        <p:nvGrpSpPr>
          <p:cNvPr id="3" name="Group 2"/>
          <p:cNvGrpSpPr/>
          <p:nvPr/>
        </p:nvGrpSpPr>
        <p:grpSpPr>
          <a:xfrm>
            <a:off x="685800" y="972312"/>
            <a:ext cx="2514600" cy="4495800"/>
            <a:chOff x="990600" y="1524000"/>
            <a:chExt cx="2514600" cy="4495800"/>
          </a:xfrm>
        </p:grpSpPr>
        <p:sp>
          <p:nvSpPr>
            <p:cNvPr id="4" name="Rectangle 3"/>
            <p:cNvSpPr/>
            <p:nvPr/>
          </p:nvSpPr>
          <p:spPr>
            <a:xfrm>
              <a:off x="990600" y="1524000"/>
              <a:ext cx="2514600" cy="449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.NET Framework</a:t>
              </a:r>
              <a:endParaRPr lang="en-US" dirty="0"/>
            </a:p>
          </p:txBody>
        </p:sp>
        <p:grpSp>
          <p:nvGrpSpPr>
            <p:cNvPr id="5" name="Group 4"/>
            <p:cNvGrpSpPr/>
            <p:nvPr/>
          </p:nvGrpSpPr>
          <p:grpSpPr>
            <a:xfrm>
              <a:off x="1066800" y="4495800"/>
              <a:ext cx="2362200" cy="1447800"/>
              <a:chOff x="1066800" y="4495800"/>
              <a:chExt cx="2362200" cy="1447800"/>
            </a:xfrm>
          </p:grpSpPr>
          <p:sp>
            <p:nvSpPr>
              <p:cNvPr id="6" name="Rectangle 5"/>
              <p:cNvSpPr/>
              <p:nvPr/>
            </p:nvSpPr>
            <p:spPr>
              <a:xfrm>
                <a:off x="1066800" y="5257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a:t>
                </a:r>
              </a:p>
            </p:txBody>
          </p:sp>
          <p:sp>
            <p:nvSpPr>
              <p:cNvPr id="7" name="Rectangle 6"/>
              <p:cNvSpPr/>
              <p:nvPr/>
            </p:nvSpPr>
            <p:spPr>
              <a:xfrm>
                <a:off x="1066800" y="4876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System.Core</a:t>
                </a:r>
                <a:endParaRPr lang="en-US" dirty="0"/>
              </a:p>
            </p:txBody>
          </p:sp>
          <p:sp>
            <p:nvSpPr>
              <p:cNvPr id="8" name="Rectangle 7"/>
              <p:cNvSpPr/>
              <p:nvPr/>
            </p:nvSpPr>
            <p:spPr>
              <a:xfrm>
                <a:off x="1066800" y="4495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System.Xml</a:t>
                </a:r>
                <a:endParaRPr lang="en-US" dirty="0"/>
              </a:p>
            </p:txBody>
          </p:sp>
          <p:sp>
            <p:nvSpPr>
              <p:cNvPr id="9" name="Rectangle 8"/>
              <p:cNvSpPr/>
              <p:nvPr/>
            </p:nvSpPr>
            <p:spPr>
              <a:xfrm>
                <a:off x="1066800" y="5638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mscorlib</a:t>
                </a:r>
                <a:endParaRPr lang="en-US" dirty="0"/>
              </a:p>
            </p:txBody>
          </p:sp>
        </p:grpSp>
      </p:grpSp>
      <p:grpSp>
        <p:nvGrpSpPr>
          <p:cNvPr id="10" name="Group 9"/>
          <p:cNvGrpSpPr/>
          <p:nvPr/>
        </p:nvGrpSpPr>
        <p:grpSpPr>
          <a:xfrm>
            <a:off x="5970306" y="972312"/>
            <a:ext cx="2514600" cy="4457700"/>
            <a:chOff x="6275106" y="1524000"/>
            <a:chExt cx="2514600" cy="4457700"/>
          </a:xfrm>
        </p:grpSpPr>
        <p:sp>
          <p:nvSpPr>
            <p:cNvPr id="11" name="Rectangle 10"/>
            <p:cNvSpPr/>
            <p:nvPr/>
          </p:nvSpPr>
          <p:spPr>
            <a:xfrm>
              <a:off x="6275106" y="1524000"/>
              <a:ext cx="2514600" cy="445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Windows Phone 7</a:t>
              </a:r>
              <a:endParaRPr lang="en-US" dirty="0"/>
            </a:p>
          </p:txBody>
        </p:sp>
        <p:grpSp>
          <p:nvGrpSpPr>
            <p:cNvPr id="12" name="Group 11"/>
            <p:cNvGrpSpPr/>
            <p:nvPr/>
          </p:nvGrpSpPr>
          <p:grpSpPr>
            <a:xfrm>
              <a:off x="6324600" y="4495800"/>
              <a:ext cx="2362200" cy="1447800"/>
              <a:chOff x="6324600" y="4495800"/>
              <a:chExt cx="2362200" cy="1447800"/>
            </a:xfrm>
          </p:grpSpPr>
          <p:sp>
            <p:nvSpPr>
              <p:cNvPr id="13" name="Rectangle 12"/>
              <p:cNvSpPr/>
              <p:nvPr/>
            </p:nvSpPr>
            <p:spPr>
              <a:xfrm>
                <a:off x="6324600" y="5257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a:t>
                </a:r>
              </a:p>
            </p:txBody>
          </p:sp>
          <p:sp>
            <p:nvSpPr>
              <p:cNvPr id="14" name="Rectangle 13"/>
              <p:cNvSpPr/>
              <p:nvPr/>
            </p:nvSpPr>
            <p:spPr>
              <a:xfrm>
                <a:off x="6324600" y="4876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System.Core</a:t>
                </a:r>
                <a:endParaRPr lang="en-US" dirty="0"/>
              </a:p>
            </p:txBody>
          </p:sp>
          <p:sp>
            <p:nvSpPr>
              <p:cNvPr id="15" name="Rectangle 14"/>
              <p:cNvSpPr/>
              <p:nvPr/>
            </p:nvSpPr>
            <p:spPr>
              <a:xfrm>
                <a:off x="6324600" y="4495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System.Xml</a:t>
                </a:r>
                <a:endParaRPr lang="en-US" dirty="0"/>
              </a:p>
            </p:txBody>
          </p:sp>
          <p:sp>
            <p:nvSpPr>
              <p:cNvPr id="16" name="Rectangle 15"/>
              <p:cNvSpPr/>
              <p:nvPr/>
            </p:nvSpPr>
            <p:spPr>
              <a:xfrm>
                <a:off x="6324600" y="5638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mscorlib</a:t>
                </a:r>
                <a:endParaRPr lang="en-US" dirty="0"/>
              </a:p>
            </p:txBody>
          </p:sp>
        </p:grpSp>
      </p:grpSp>
      <p:grpSp>
        <p:nvGrpSpPr>
          <p:cNvPr id="17" name="Group 16"/>
          <p:cNvGrpSpPr/>
          <p:nvPr/>
        </p:nvGrpSpPr>
        <p:grpSpPr>
          <a:xfrm>
            <a:off x="3303306" y="972312"/>
            <a:ext cx="2514600" cy="4457700"/>
            <a:chOff x="3608106" y="1524000"/>
            <a:chExt cx="2514600" cy="4457700"/>
          </a:xfrm>
        </p:grpSpPr>
        <p:sp>
          <p:nvSpPr>
            <p:cNvPr id="18" name="Rectangle 17"/>
            <p:cNvSpPr/>
            <p:nvPr/>
          </p:nvSpPr>
          <p:spPr>
            <a:xfrm>
              <a:off x="3608106" y="1524000"/>
              <a:ext cx="2514600" cy="44577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Silverlight</a:t>
              </a:r>
              <a:endParaRPr lang="en-US" dirty="0"/>
            </a:p>
          </p:txBody>
        </p:sp>
        <p:grpSp>
          <p:nvGrpSpPr>
            <p:cNvPr id="19" name="Group 18"/>
            <p:cNvGrpSpPr/>
            <p:nvPr/>
          </p:nvGrpSpPr>
          <p:grpSpPr>
            <a:xfrm>
              <a:off x="3657600" y="4495800"/>
              <a:ext cx="2362200" cy="1447800"/>
              <a:chOff x="3657600" y="4495800"/>
              <a:chExt cx="2362200" cy="1447800"/>
            </a:xfrm>
          </p:grpSpPr>
          <p:sp>
            <p:nvSpPr>
              <p:cNvPr id="20" name="Rectangle 19"/>
              <p:cNvSpPr/>
              <p:nvPr/>
            </p:nvSpPr>
            <p:spPr>
              <a:xfrm>
                <a:off x="3657600" y="5257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a:t>
                </a:r>
              </a:p>
            </p:txBody>
          </p:sp>
          <p:sp>
            <p:nvSpPr>
              <p:cNvPr id="21" name="Rectangle 20"/>
              <p:cNvSpPr/>
              <p:nvPr/>
            </p:nvSpPr>
            <p:spPr>
              <a:xfrm>
                <a:off x="3657600" y="4876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System.Core</a:t>
                </a:r>
                <a:endParaRPr lang="en-US" dirty="0"/>
              </a:p>
            </p:txBody>
          </p:sp>
          <p:sp>
            <p:nvSpPr>
              <p:cNvPr id="22" name="Rectangle 21"/>
              <p:cNvSpPr/>
              <p:nvPr/>
            </p:nvSpPr>
            <p:spPr>
              <a:xfrm>
                <a:off x="3657600" y="4495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System.Xml</a:t>
                </a:r>
                <a:endParaRPr lang="en-US" dirty="0"/>
              </a:p>
            </p:txBody>
          </p:sp>
          <p:sp>
            <p:nvSpPr>
              <p:cNvPr id="23" name="Rectangle 22"/>
              <p:cNvSpPr/>
              <p:nvPr/>
            </p:nvSpPr>
            <p:spPr>
              <a:xfrm>
                <a:off x="3657600" y="5638800"/>
                <a:ext cx="23622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mscorlib</a:t>
                </a:r>
                <a:endParaRPr lang="en-US" dirty="0"/>
              </a:p>
            </p:txBody>
          </p:sp>
        </p:grpSp>
      </p:grpSp>
      <p:sp>
        <p:nvSpPr>
          <p:cNvPr id="24" name="Rectangle 23"/>
          <p:cNvSpPr/>
          <p:nvPr/>
        </p:nvSpPr>
        <p:spPr>
          <a:xfrm>
            <a:off x="762000" y="3563112"/>
            <a:ext cx="23622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System.ServiceModel</a:t>
            </a:r>
            <a:endParaRPr lang="en-US" dirty="0"/>
          </a:p>
        </p:txBody>
      </p:sp>
      <p:grpSp>
        <p:nvGrpSpPr>
          <p:cNvPr id="25" name="Group 24"/>
          <p:cNvGrpSpPr/>
          <p:nvPr/>
        </p:nvGrpSpPr>
        <p:grpSpPr>
          <a:xfrm>
            <a:off x="3352800" y="3182112"/>
            <a:ext cx="2362200" cy="685800"/>
            <a:chOff x="3657600" y="3733800"/>
            <a:chExt cx="2362200" cy="685800"/>
          </a:xfrm>
        </p:grpSpPr>
        <p:sp>
          <p:nvSpPr>
            <p:cNvPr id="26" name="Rectangle 25"/>
            <p:cNvSpPr/>
            <p:nvPr/>
          </p:nvSpPr>
          <p:spPr>
            <a:xfrm>
              <a:off x="3657600" y="4114800"/>
              <a:ext cx="23622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System.ServiceModel</a:t>
              </a:r>
              <a:endParaRPr lang="en-US" dirty="0"/>
            </a:p>
          </p:txBody>
        </p:sp>
        <p:sp>
          <p:nvSpPr>
            <p:cNvPr id="27" name="Rectangle 26"/>
            <p:cNvSpPr/>
            <p:nvPr/>
          </p:nvSpPr>
          <p:spPr>
            <a:xfrm>
              <a:off x="3657600" y="3733800"/>
              <a:ext cx="23622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System.Windows</a:t>
              </a:r>
              <a:endParaRPr lang="en-US" dirty="0"/>
            </a:p>
          </p:txBody>
        </p:sp>
      </p:grpSp>
      <p:sp>
        <p:nvSpPr>
          <p:cNvPr id="28" name="Rectangle 27"/>
          <p:cNvSpPr/>
          <p:nvPr/>
        </p:nvSpPr>
        <p:spPr>
          <a:xfrm>
            <a:off x="3352800" y="2801112"/>
            <a:ext cx="2362200" cy="304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System.Windows.Browser</a:t>
            </a:r>
            <a:endParaRPr lang="en-US" sz="1400" dirty="0"/>
          </a:p>
        </p:txBody>
      </p:sp>
      <p:grpSp>
        <p:nvGrpSpPr>
          <p:cNvPr id="29" name="Group 28"/>
          <p:cNvGrpSpPr/>
          <p:nvPr/>
        </p:nvGrpSpPr>
        <p:grpSpPr>
          <a:xfrm>
            <a:off x="6019800" y="3182112"/>
            <a:ext cx="2362200" cy="685800"/>
            <a:chOff x="6324600" y="3733800"/>
            <a:chExt cx="2362200" cy="685800"/>
          </a:xfrm>
        </p:grpSpPr>
        <p:sp>
          <p:nvSpPr>
            <p:cNvPr id="30" name="Rectangle 29"/>
            <p:cNvSpPr/>
            <p:nvPr/>
          </p:nvSpPr>
          <p:spPr>
            <a:xfrm>
              <a:off x="6324600" y="4114800"/>
              <a:ext cx="23622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System.ServiceModel</a:t>
              </a:r>
              <a:endParaRPr lang="en-US" dirty="0"/>
            </a:p>
          </p:txBody>
        </p:sp>
        <p:sp>
          <p:nvSpPr>
            <p:cNvPr id="31" name="Rectangle 30"/>
            <p:cNvSpPr/>
            <p:nvPr/>
          </p:nvSpPr>
          <p:spPr>
            <a:xfrm>
              <a:off x="6324600" y="3733800"/>
              <a:ext cx="23622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System.Windows</a:t>
              </a:r>
              <a:endParaRPr lang="en-US" dirty="0"/>
            </a:p>
          </p:txBody>
        </p:sp>
      </p:grpSp>
      <p:sp>
        <p:nvSpPr>
          <p:cNvPr id="32" name="Rectangle 31"/>
          <p:cNvSpPr/>
          <p:nvPr/>
        </p:nvSpPr>
        <p:spPr>
          <a:xfrm>
            <a:off x="6019800" y="2801112"/>
            <a:ext cx="2362200" cy="304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Microsoft.Phone</a:t>
            </a:r>
            <a:endParaRPr lang="en-US" sz="1400" dirty="0"/>
          </a:p>
        </p:txBody>
      </p:sp>
      <p:grpSp>
        <p:nvGrpSpPr>
          <p:cNvPr id="33" name="Group 32"/>
          <p:cNvGrpSpPr/>
          <p:nvPr/>
        </p:nvGrpSpPr>
        <p:grpSpPr>
          <a:xfrm>
            <a:off x="762000" y="1658112"/>
            <a:ext cx="2362200" cy="1828800"/>
            <a:chOff x="1066800" y="2209800"/>
            <a:chExt cx="2362200" cy="1828800"/>
          </a:xfrm>
        </p:grpSpPr>
        <p:sp>
          <p:nvSpPr>
            <p:cNvPr id="34" name="Rectangle 33"/>
            <p:cNvSpPr/>
            <p:nvPr/>
          </p:nvSpPr>
          <p:spPr>
            <a:xfrm>
              <a:off x="1066800" y="3733800"/>
              <a:ext cx="2362200" cy="304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System.Windows.Forms</a:t>
              </a:r>
              <a:endParaRPr lang="en-US" sz="1600" dirty="0"/>
            </a:p>
          </p:txBody>
        </p:sp>
        <p:sp>
          <p:nvSpPr>
            <p:cNvPr id="35" name="Rectangle 34"/>
            <p:cNvSpPr/>
            <p:nvPr/>
          </p:nvSpPr>
          <p:spPr>
            <a:xfrm>
              <a:off x="1066800" y="3352800"/>
              <a:ext cx="2362200" cy="304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System.Drawing</a:t>
              </a:r>
              <a:endParaRPr lang="en-US" sz="1600" dirty="0"/>
            </a:p>
          </p:txBody>
        </p:sp>
        <p:sp>
          <p:nvSpPr>
            <p:cNvPr id="36" name="Rectangle 35"/>
            <p:cNvSpPr/>
            <p:nvPr/>
          </p:nvSpPr>
          <p:spPr>
            <a:xfrm>
              <a:off x="1066800" y="2590800"/>
              <a:ext cx="2362200" cy="304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System.Web</a:t>
              </a:r>
              <a:endParaRPr lang="en-US" sz="1600" dirty="0"/>
            </a:p>
          </p:txBody>
        </p:sp>
        <p:sp>
          <p:nvSpPr>
            <p:cNvPr id="37" name="Rectangle 36"/>
            <p:cNvSpPr/>
            <p:nvPr/>
          </p:nvSpPr>
          <p:spPr>
            <a:xfrm>
              <a:off x="1066800" y="2209800"/>
              <a:ext cx="2362200" cy="304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System.Mangement</a:t>
              </a:r>
              <a:endParaRPr lang="en-US" sz="1600" dirty="0"/>
            </a:p>
          </p:txBody>
        </p:sp>
        <p:sp>
          <p:nvSpPr>
            <p:cNvPr id="38" name="Rectangle 37"/>
            <p:cNvSpPr/>
            <p:nvPr/>
          </p:nvSpPr>
          <p:spPr>
            <a:xfrm>
              <a:off x="1066800" y="2971800"/>
              <a:ext cx="2362200" cy="304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t>
              </a:r>
              <a:endParaRPr lang="en-US" sz="1600" dirty="0"/>
            </a:p>
          </p:txBody>
        </p:sp>
      </p:grpSp>
      <p:sp>
        <p:nvSpPr>
          <p:cNvPr id="39" name="Rectangle 38"/>
          <p:cNvSpPr/>
          <p:nvPr/>
        </p:nvSpPr>
        <p:spPr>
          <a:xfrm>
            <a:off x="381000" y="3791712"/>
            <a:ext cx="8229600" cy="1752600"/>
          </a:xfrm>
          <a:prstGeom prst="rect">
            <a:avLst/>
          </a:prstGeom>
          <a:solidFill>
            <a:srgbClr val="000000">
              <a:alpha val="50196"/>
            </a:srgb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“Portable Core”</a:t>
            </a:r>
            <a:endParaRPr lang="en-US" sz="8000" dirty="0"/>
          </a:p>
        </p:txBody>
      </p:sp>
    </p:spTree>
    <p:extLst>
      <p:ext uri="{BB962C8B-B14F-4D97-AF65-F5344CB8AC3E}">
        <p14:creationId xmlns:p14="http://schemas.microsoft.com/office/powerpoint/2010/main" val="3171542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2"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2" y="1447799"/>
            <a:ext cx="11149013" cy="4235006"/>
          </a:xfrm>
        </p:spPr>
        <p:txBody>
          <a:bodyPr/>
          <a:lstStyle/>
          <a:p>
            <a:r>
              <a:rPr lang="en-US" dirty="0" smtClean="0"/>
              <a:t>The Portability Story</a:t>
            </a:r>
            <a:endParaRPr lang="en-US" dirty="0"/>
          </a:p>
          <a:p>
            <a:r>
              <a:rPr lang="en-US" dirty="0" smtClean="0"/>
              <a:t>Overview – how should portability work?</a:t>
            </a:r>
          </a:p>
          <a:p>
            <a:r>
              <a:rPr lang="en-US" dirty="0" smtClean="0"/>
              <a:t>Introducing the Portable Library Project</a:t>
            </a:r>
            <a:endParaRPr lang="en-US" dirty="0"/>
          </a:p>
          <a:p>
            <a:r>
              <a:rPr lang="en-US" dirty="0" smtClean="0"/>
              <a:t>Crafting the Portable Subset </a:t>
            </a:r>
            <a:endParaRPr lang="en-US" dirty="0"/>
          </a:p>
          <a:p>
            <a:r>
              <a:rPr lang="en-US" dirty="0"/>
              <a:t>Scenario: Sharing code across .NET</a:t>
            </a:r>
          </a:p>
          <a:p>
            <a:r>
              <a:rPr lang="en-US" dirty="0"/>
              <a:t>Scenario: Sharing code between Silverlight and Windows Phone 7</a:t>
            </a:r>
          </a:p>
          <a:p>
            <a:r>
              <a:rPr lang="en-US" dirty="0"/>
              <a:t>Wrap up</a:t>
            </a:r>
          </a:p>
          <a:p>
            <a:pPr marL="0" indent="0">
              <a:buNone/>
            </a:pPr>
            <a:endParaRPr lang="en-US" dirty="0"/>
          </a:p>
        </p:txBody>
      </p:sp>
    </p:spTree>
    <p:extLst>
      <p:ext uri="{BB962C8B-B14F-4D97-AF65-F5344CB8AC3E}">
        <p14:creationId xmlns:p14="http://schemas.microsoft.com/office/powerpoint/2010/main" val="40314287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33400"/>
            <a:ext cx="11149013" cy="1218795"/>
          </a:xfrm>
        </p:spPr>
        <p:txBody>
          <a:bodyPr/>
          <a:lstStyle/>
          <a:p>
            <a:r>
              <a:rPr lang="en-US" dirty="0" smtClean="0"/>
              <a:t>Windows Phone Application &amp; Game Development</a:t>
            </a:r>
            <a:endParaRPr lang="en-US" dirty="0"/>
          </a:p>
        </p:txBody>
      </p:sp>
      <p:sp>
        <p:nvSpPr>
          <p:cNvPr id="3" name="Text Placeholder 2"/>
          <p:cNvSpPr>
            <a:spLocks noGrp="1"/>
          </p:cNvSpPr>
          <p:nvPr>
            <p:ph type="body" sz="quarter" idx="10"/>
          </p:nvPr>
        </p:nvSpPr>
        <p:spPr>
          <a:xfrm>
            <a:off x="519113" y="1964150"/>
            <a:ext cx="5270499" cy="4284250"/>
          </a:xfrm>
        </p:spPr>
        <p:txBody>
          <a:bodyPr/>
          <a:lstStyle/>
          <a:p>
            <a:r>
              <a:rPr lang="en-US" sz="2400" dirty="0" smtClean="0"/>
              <a:t>Based on Silverlight &amp; XNA Framework, includes templates and behaviors to build consistent and compelling experiences</a:t>
            </a:r>
          </a:p>
          <a:p>
            <a:pPr marL="0" indent="0">
              <a:buNone/>
            </a:pPr>
            <a:endParaRPr lang="en-US" sz="2400" dirty="0" smtClean="0"/>
          </a:p>
          <a:p>
            <a:r>
              <a:rPr lang="en-US" sz="2400" dirty="0" smtClean="0"/>
              <a:t>Free tools including Visual Studio 2010, Expression Blend 4, and the Windows Phone Emulator</a:t>
            </a:r>
          </a:p>
          <a:p>
            <a:endParaRPr lang="en-US" sz="2400" dirty="0"/>
          </a:p>
          <a:p>
            <a:r>
              <a:rPr lang="en-US" sz="2400" dirty="0" smtClean="0"/>
              <a:t>Open and transparent Windows Phone Marketplace to reach all Windows Phone users</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2" y="1371600"/>
            <a:ext cx="429928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2" y="3276600"/>
            <a:ext cx="1531349"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2" y="4114800"/>
            <a:ext cx="3764070" cy="23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3420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 of the universe bends towards…</a:t>
            </a:r>
            <a:endParaRPr lang="en-US" dirty="0"/>
          </a:p>
        </p:txBody>
      </p:sp>
      <p:sp>
        <p:nvSpPr>
          <p:cNvPr id="3" name="Text Placeholder 2"/>
          <p:cNvSpPr>
            <a:spLocks noGrp="1"/>
          </p:cNvSpPr>
          <p:nvPr>
            <p:ph type="body" sz="quarter" idx="10"/>
          </p:nvPr>
        </p:nvSpPr>
        <p:spPr>
          <a:xfrm>
            <a:off x="519112" y="1447799"/>
            <a:ext cx="11149013" cy="4573560"/>
          </a:xfrm>
        </p:spPr>
        <p:txBody>
          <a:bodyPr/>
          <a:lstStyle/>
          <a:p>
            <a:r>
              <a:rPr lang="en-US" dirty="0" smtClean="0"/>
              <a:t>My trip around .NET</a:t>
            </a:r>
          </a:p>
          <a:p>
            <a:r>
              <a:rPr lang="en-US" dirty="0" smtClean="0"/>
              <a:t>An offer I couldn’t refuse…</a:t>
            </a:r>
          </a:p>
          <a:p>
            <a:r>
              <a:rPr lang="en-US" dirty="0" smtClean="0"/>
              <a:t>An opportunity to fix a developer pain point</a:t>
            </a:r>
          </a:p>
          <a:p>
            <a:pPr lvl="1"/>
            <a:r>
              <a:rPr lang="en-US" dirty="0" smtClean="0"/>
              <a:t>It’s great being your own customer!</a:t>
            </a:r>
          </a:p>
          <a:p>
            <a:r>
              <a:rPr lang="en-US" dirty="0" smtClean="0"/>
              <a:t>What I’ve learned:</a:t>
            </a:r>
          </a:p>
          <a:p>
            <a:pPr lvl="1"/>
            <a:r>
              <a:rPr lang="en-US" dirty="0" smtClean="0"/>
              <a:t>Sharing code is hard</a:t>
            </a:r>
          </a:p>
          <a:p>
            <a:pPr lvl="1"/>
            <a:r>
              <a:rPr lang="en-US" dirty="0" smtClean="0"/>
              <a:t>Sharing UI is harder</a:t>
            </a:r>
          </a:p>
          <a:p>
            <a:r>
              <a:rPr lang="en-US" dirty="0" smtClean="0"/>
              <a:t>Simplicity and factoring is the key to success</a:t>
            </a:r>
          </a:p>
          <a:p>
            <a:endParaRPr lang="en-US" dirty="0"/>
          </a:p>
        </p:txBody>
      </p:sp>
    </p:spTree>
    <p:extLst>
      <p:ext uri="{BB962C8B-B14F-4D97-AF65-F5344CB8AC3E}">
        <p14:creationId xmlns:p14="http://schemas.microsoft.com/office/powerpoint/2010/main" val="7000390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case you’re just tuning in…</a:t>
            </a:r>
            <a:endParaRPr lang="en-US" dirty="0"/>
          </a:p>
        </p:txBody>
      </p:sp>
      <p:sp>
        <p:nvSpPr>
          <p:cNvPr id="4" name="Content Placeholder 2"/>
          <p:cNvSpPr>
            <a:spLocks noGrp="1"/>
          </p:cNvSpPr>
          <p:nvPr>
            <p:ph type="body" sz="quarter" idx="10"/>
          </p:nvPr>
        </p:nvSpPr>
        <p:spPr>
          <a:xfrm>
            <a:off x="531812" y="1219200"/>
            <a:ext cx="11149013" cy="5105401"/>
          </a:xfrm>
        </p:spPr>
        <p:txBody>
          <a:bodyPr>
            <a:normAutofit fontScale="85000" lnSpcReduction="20000"/>
          </a:bodyPr>
          <a:lstStyle/>
          <a:p>
            <a:r>
              <a:rPr lang="en-US" dirty="0" smtClean="0"/>
              <a:t>Portability has a rocky past</a:t>
            </a:r>
          </a:p>
          <a:p>
            <a:pPr lvl="1"/>
            <a:r>
              <a:rPr lang="en-US" dirty="0" smtClean="0"/>
              <a:t>Write-Once-Run-Everywhere – not so much</a:t>
            </a:r>
          </a:p>
          <a:p>
            <a:r>
              <a:rPr lang="en-US" dirty="0" smtClean="0"/>
              <a:t>Fragmentation versus agility</a:t>
            </a:r>
          </a:p>
          <a:p>
            <a:pPr lvl="1"/>
            <a:r>
              <a:rPr lang="en-US" dirty="0" smtClean="0"/>
              <a:t>Easy/attractive to fragment early</a:t>
            </a:r>
          </a:p>
          <a:p>
            <a:pPr lvl="1"/>
            <a:r>
              <a:rPr lang="en-US" dirty="0" smtClean="0"/>
              <a:t>Difficult to fix it later</a:t>
            </a:r>
          </a:p>
          <a:p>
            <a:r>
              <a:rPr lang="en-US" dirty="0" smtClean="0"/>
              <a:t>The introduction of a Silverlight platform on the Phone presented a unique opportunity</a:t>
            </a:r>
          </a:p>
          <a:p>
            <a:r>
              <a:rPr lang="en-US" dirty="0" smtClean="0"/>
              <a:t>“Code-Portability” is </a:t>
            </a:r>
            <a:r>
              <a:rPr lang="en-US" i="1" dirty="0" smtClean="0"/>
              <a:t>not</a:t>
            </a:r>
            <a:r>
              <a:rPr lang="en-US" dirty="0" smtClean="0"/>
              <a:t> good enough – need to be able to share binaries</a:t>
            </a:r>
          </a:p>
          <a:p>
            <a:r>
              <a:rPr lang="en-US" dirty="0" smtClean="0"/>
              <a:t>Good user experience requires form-factor-specific UI</a:t>
            </a:r>
          </a:p>
          <a:p>
            <a:r>
              <a:rPr lang="en-US" dirty="0" smtClean="0"/>
              <a:t>Principles:</a:t>
            </a:r>
          </a:p>
          <a:p>
            <a:pPr lvl="1"/>
            <a:r>
              <a:rPr lang="en-US" dirty="0" smtClean="0"/>
              <a:t>Things that are the same should be the same</a:t>
            </a:r>
          </a:p>
          <a:p>
            <a:pPr lvl="1"/>
            <a:r>
              <a:rPr lang="en-US" dirty="0" smtClean="0"/>
              <a:t>Deliver something that’s sufficient even if it’s thin</a:t>
            </a:r>
          </a:p>
          <a:p>
            <a:pPr lvl="1"/>
            <a:r>
              <a:rPr lang="en-US" dirty="0" smtClean="0"/>
              <a:t>Grow the set over time</a:t>
            </a:r>
          </a:p>
        </p:txBody>
      </p:sp>
    </p:spTree>
    <p:extLst>
      <p:ext uri="{BB962C8B-B14F-4D97-AF65-F5344CB8AC3E}">
        <p14:creationId xmlns:p14="http://schemas.microsoft.com/office/powerpoint/2010/main" val="13693104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I just run my app?</a:t>
            </a:r>
            <a:endParaRPr lang="en-US" dirty="0"/>
          </a:p>
        </p:txBody>
      </p:sp>
      <p:sp>
        <p:nvSpPr>
          <p:cNvPr id="3" name="Text Placeholder 2"/>
          <p:cNvSpPr>
            <a:spLocks noGrp="1"/>
          </p:cNvSpPr>
          <p:nvPr>
            <p:ph type="body" sz="quarter" idx="10"/>
          </p:nvPr>
        </p:nvSpPr>
        <p:spPr>
          <a:xfrm>
            <a:off x="379412" y="914400"/>
            <a:ext cx="11149013" cy="6370975"/>
          </a:xfrm>
        </p:spPr>
        <p:txBody>
          <a:bodyPr/>
          <a:lstStyle/>
          <a:p>
            <a:r>
              <a:rPr lang="en-US" dirty="0" smtClean="0"/>
              <a:t>Many people first assume they want a Silverlight app to “just run” on the Phone</a:t>
            </a:r>
          </a:p>
          <a:p>
            <a:r>
              <a:rPr lang="en-US" dirty="0" smtClean="0"/>
              <a:t>Issues:</a:t>
            </a:r>
            <a:endParaRPr lang="en-US" dirty="0"/>
          </a:p>
          <a:p>
            <a:pPr lvl="1"/>
            <a:r>
              <a:rPr lang="en-US" dirty="0" smtClean="0"/>
              <a:t>Some APIs are very platform specific (</a:t>
            </a:r>
            <a:r>
              <a:rPr lang="en-US" dirty="0" err="1" smtClean="0"/>
              <a:t>System.Windows.Browser</a:t>
            </a:r>
            <a:r>
              <a:rPr lang="en-US" dirty="0" smtClean="0"/>
              <a:t>)</a:t>
            </a:r>
          </a:p>
          <a:p>
            <a:pPr lvl="1"/>
            <a:r>
              <a:rPr lang="en-US" dirty="0" smtClean="0"/>
              <a:t>Screen Size is very different</a:t>
            </a:r>
          </a:p>
          <a:p>
            <a:pPr lvl="1"/>
            <a:r>
              <a:rPr lang="en-US" dirty="0" smtClean="0"/>
              <a:t>Input methods are very different</a:t>
            </a:r>
          </a:p>
          <a:p>
            <a:pPr lvl="1"/>
            <a:r>
              <a:rPr lang="en-US" dirty="0" smtClean="0"/>
              <a:t>Performance characteristics are different</a:t>
            </a:r>
          </a:p>
          <a:p>
            <a:r>
              <a:rPr lang="en-US" dirty="0" smtClean="0"/>
              <a:t>How </a:t>
            </a:r>
            <a:r>
              <a:rPr lang="en-US" dirty="0"/>
              <a:t>to handle differences:</a:t>
            </a:r>
          </a:p>
          <a:p>
            <a:pPr lvl="1"/>
            <a:r>
              <a:rPr lang="en-US" dirty="0"/>
              <a:t>Stub APIs?  Emulate?  Check availability?</a:t>
            </a:r>
          </a:p>
          <a:p>
            <a:pPr lvl="1"/>
            <a:r>
              <a:rPr lang="en-US" dirty="0"/>
              <a:t>Visual Studio Magic?  </a:t>
            </a:r>
            <a:r>
              <a:rPr lang="en-US" dirty="0" err="1"/>
              <a:t>Intellisense</a:t>
            </a:r>
            <a:r>
              <a:rPr lang="en-US" dirty="0"/>
              <a:t> modes?  </a:t>
            </a:r>
          </a:p>
          <a:p>
            <a:pPr lvl="1"/>
            <a:r>
              <a:rPr lang="en-US" dirty="0"/>
              <a:t>Migration Tool?</a:t>
            </a:r>
          </a:p>
          <a:p>
            <a:r>
              <a:rPr lang="en-US" dirty="0" smtClean="0"/>
              <a:t>Conclusion: Application Portability is not a good solution</a:t>
            </a:r>
            <a:endParaRPr lang="en-US" dirty="0"/>
          </a:p>
          <a:p>
            <a:pPr marL="0" indent="0">
              <a:buNone/>
            </a:pPr>
            <a:endParaRPr lang="en-US" dirty="0"/>
          </a:p>
        </p:txBody>
      </p:sp>
    </p:spTree>
    <p:extLst>
      <p:ext uri="{BB962C8B-B14F-4D97-AF65-F5344CB8AC3E}">
        <p14:creationId xmlns:p14="http://schemas.microsoft.com/office/powerpoint/2010/main" val="398348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Requirements</a:t>
            </a:r>
            <a:endParaRPr lang="en-US" dirty="0"/>
          </a:p>
        </p:txBody>
      </p:sp>
      <p:sp>
        <p:nvSpPr>
          <p:cNvPr id="3" name="Text Placeholder 2"/>
          <p:cNvSpPr>
            <a:spLocks noGrp="1"/>
          </p:cNvSpPr>
          <p:nvPr>
            <p:ph type="body" sz="quarter" idx="10"/>
          </p:nvPr>
        </p:nvSpPr>
        <p:spPr>
          <a:xfrm>
            <a:off x="519112" y="1447799"/>
            <a:ext cx="11149013" cy="3200876"/>
          </a:xfrm>
        </p:spPr>
        <p:txBody>
          <a:bodyPr/>
          <a:lstStyle/>
          <a:p>
            <a:r>
              <a:rPr lang="en-US" dirty="0" smtClean="0"/>
              <a:t>What are the attributes of a good solution?</a:t>
            </a:r>
          </a:p>
          <a:p>
            <a:pPr lvl="1"/>
            <a:r>
              <a:rPr lang="en-US" dirty="0"/>
              <a:t>Can target common </a:t>
            </a:r>
            <a:r>
              <a:rPr lang="en-US" dirty="0" smtClean="0"/>
              <a:t>APIs in a natural way</a:t>
            </a:r>
          </a:p>
          <a:p>
            <a:pPr lvl="1"/>
            <a:r>
              <a:rPr lang="en-US" dirty="0" smtClean="0"/>
              <a:t>Can </a:t>
            </a:r>
            <a:r>
              <a:rPr lang="en-US" dirty="0"/>
              <a:t>target </a:t>
            </a:r>
            <a:r>
              <a:rPr lang="en-US" dirty="0" smtClean="0"/>
              <a:t>APIs that exist on a subset of .NET platforms</a:t>
            </a:r>
            <a:endParaRPr lang="en-US" dirty="0"/>
          </a:p>
          <a:p>
            <a:pPr lvl="1"/>
            <a:r>
              <a:rPr lang="en-US" dirty="0" smtClean="0"/>
              <a:t>Allows developers to easily target multiple platforms without having detailed or special knowledge of those platforms</a:t>
            </a:r>
            <a:endParaRPr lang="en-US" dirty="0"/>
          </a:p>
          <a:p>
            <a:pPr lvl="1"/>
            <a:r>
              <a:rPr lang="en-US" dirty="0" smtClean="0"/>
              <a:t>CLR(s) know how to load portable assemblies.</a:t>
            </a:r>
            <a:endParaRPr lang="en-US" dirty="0"/>
          </a:p>
          <a:p>
            <a:pPr lvl="1"/>
            <a:r>
              <a:rPr lang="en-US" dirty="0" smtClean="0"/>
              <a:t>Portable API surface area can grow and version over time</a:t>
            </a:r>
            <a:endParaRPr lang="en-US" dirty="0"/>
          </a:p>
        </p:txBody>
      </p:sp>
    </p:spTree>
    <p:extLst>
      <p:ext uri="{BB962C8B-B14F-4D97-AF65-F5344CB8AC3E}">
        <p14:creationId xmlns:p14="http://schemas.microsoft.com/office/powerpoint/2010/main" val="570471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par>
                          <p:cTn id="21" fill="hold">
                            <p:stCondLst>
                              <p:cond delay="4500"/>
                            </p:stCondLst>
                            <p:childTnLst>
                              <p:par>
                                <p:cTn id="22" presetID="10" presetClass="entr" presetSubtype="0" fill="hold" grpId="0"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childTnLst>
                          </p:cTn>
                        </p:par>
                        <p:par>
                          <p:cTn id="25" fill="hold">
                            <p:stCondLst>
                              <p:cond delay="6000"/>
                            </p:stCondLst>
                            <p:childTnLst>
                              <p:par>
                                <p:cTn id="26" presetID="10" presetClass="entr" presetSubtype="0" fill="hold" grpId="0" nodeType="after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Component/Logic Portability</a:t>
            </a:r>
            <a:endParaRPr lang="en-US" dirty="0"/>
          </a:p>
        </p:txBody>
      </p:sp>
      <p:sp>
        <p:nvSpPr>
          <p:cNvPr id="3" name="Text Placeholder 2"/>
          <p:cNvSpPr>
            <a:spLocks noGrp="1"/>
          </p:cNvSpPr>
          <p:nvPr>
            <p:ph type="body" sz="quarter" idx="10"/>
          </p:nvPr>
        </p:nvSpPr>
        <p:spPr>
          <a:xfrm>
            <a:off x="519112" y="1447799"/>
            <a:ext cx="11149013" cy="2542234"/>
          </a:xfrm>
        </p:spPr>
        <p:txBody>
          <a:bodyPr/>
          <a:lstStyle/>
          <a:p>
            <a:r>
              <a:rPr lang="en-US" dirty="0" smtClean="0"/>
              <a:t>It’s much more effective to share logic and components</a:t>
            </a:r>
          </a:p>
          <a:p>
            <a:r>
              <a:rPr lang="en-US" dirty="0"/>
              <a:t>NET 4.0 introduced assembly portability:</a:t>
            </a:r>
          </a:p>
          <a:p>
            <a:pPr lvl="1"/>
            <a:r>
              <a:rPr lang="en-US" dirty="0"/>
              <a:t>A Silverlight DLL’s bindings will be redirected to desktop .NET assemblies.</a:t>
            </a:r>
          </a:p>
          <a:p>
            <a:pPr marL="0" indent="0">
              <a:buNone/>
            </a:pPr>
            <a:endParaRPr lang="en-US" dirty="0" smtClean="0"/>
          </a:p>
          <a:p>
            <a:pPr marL="0" indent="0">
              <a:buNone/>
            </a:pPr>
            <a:endParaRPr lang="en-US" dirty="0"/>
          </a:p>
        </p:txBody>
      </p:sp>
      <p:sp>
        <p:nvSpPr>
          <p:cNvPr id="4" name="Rectangle 3"/>
          <p:cNvSpPr/>
          <p:nvPr/>
        </p:nvSpPr>
        <p:spPr>
          <a:xfrm>
            <a:off x="790892" y="3200400"/>
            <a:ext cx="3429000" cy="2133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Silverlight</a:t>
            </a:r>
            <a:endParaRPr lang="en-US" dirty="0"/>
          </a:p>
        </p:txBody>
      </p:sp>
      <p:sp>
        <p:nvSpPr>
          <p:cNvPr id="5" name="Rectangle 4"/>
          <p:cNvSpPr/>
          <p:nvPr/>
        </p:nvSpPr>
        <p:spPr>
          <a:xfrm>
            <a:off x="1095692" y="4495800"/>
            <a:ext cx="2971800" cy="533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mscorlib.dll (2.0.5.0)</a:t>
            </a:r>
            <a:endParaRPr lang="en-US" dirty="0"/>
          </a:p>
        </p:txBody>
      </p:sp>
      <p:sp>
        <p:nvSpPr>
          <p:cNvPr id="6" name="Down Arrow 5"/>
          <p:cNvSpPr/>
          <p:nvPr/>
        </p:nvSpPr>
        <p:spPr>
          <a:xfrm>
            <a:off x="2314892" y="4114800"/>
            <a:ext cx="457200" cy="4572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5692" y="3200400"/>
            <a:ext cx="3200400" cy="2133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.NET Framework 4.0</a:t>
            </a:r>
            <a:endParaRPr lang="en-US" dirty="0"/>
          </a:p>
        </p:txBody>
      </p:sp>
      <p:sp>
        <p:nvSpPr>
          <p:cNvPr id="8" name="Rectangle 7"/>
          <p:cNvSpPr/>
          <p:nvPr/>
        </p:nvSpPr>
        <p:spPr>
          <a:xfrm>
            <a:off x="5019992" y="4876800"/>
            <a:ext cx="2971800" cy="304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smtClean="0"/>
              <a:t>scorlib.dll (4.0)</a:t>
            </a:r>
            <a:endParaRPr lang="en-US" dirty="0"/>
          </a:p>
        </p:txBody>
      </p:sp>
      <p:sp>
        <p:nvSpPr>
          <p:cNvPr id="9" name="Rectangle 8"/>
          <p:cNvSpPr/>
          <p:nvPr/>
        </p:nvSpPr>
        <p:spPr>
          <a:xfrm>
            <a:off x="5019992" y="4381500"/>
            <a:ext cx="2971800" cy="2667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smtClean="0"/>
              <a:t>scorlib.dll (2.0.5.0)</a:t>
            </a:r>
            <a:endParaRPr lang="en-US" dirty="0"/>
          </a:p>
        </p:txBody>
      </p:sp>
      <p:sp>
        <p:nvSpPr>
          <p:cNvPr id="10" name="Down Arrow 9"/>
          <p:cNvSpPr/>
          <p:nvPr/>
        </p:nvSpPr>
        <p:spPr>
          <a:xfrm>
            <a:off x="6295452" y="4114800"/>
            <a:ext cx="268480" cy="319577"/>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320377" y="4114801"/>
            <a:ext cx="228600" cy="7620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95692" y="3657600"/>
            <a:ext cx="2971800" cy="6096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MyAssembly.dll</a:t>
            </a:r>
            <a:endParaRPr lang="en-US" dirty="0"/>
          </a:p>
        </p:txBody>
      </p:sp>
    </p:spTree>
    <p:extLst>
      <p:ext uri="{BB962C8B-B14F-4D97-AF65-F5344CB8AC3E}">
        <p14:creationId xmlns:p14="http://schemas.microsoft.com/office/powerpoint/2010/main" val="1042742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0" nodeType="clickEffect">
                                  <p:stCondLst>
                                    <p:cond delay="0"/>
                                  </p:stCondLst>
                                  <p:childTnLst>
                                    <p:animMotion origin="layout" path="M -3.89945E-6 2.22222E-6 L 0.08544 0.04004 C 0.10329 0.04907 0.13025 0.05393 0.15799 0.05393 C 0.19016 0.05393 0.21582 0.04907 0.23353 0.04004 L 0.31949 2.22222E-6 " pathEditMode="relative" rAng="0" ptsTypes="FffFF">
                                      <p:cBhvr>
                                        <p:cTn id="22" dur="2000" fill="hold"/>
                                        <p:tgtEl>
                                          <p:spTgt spid="12"/>
                                        </p:tgtEl>
                                        <p:attrNameLst>
                                          <p:attrName>ppt_x</p:attrName>
                                          <p:attrName>ppt_y</p:attrName>
                                        </p:attrNameLst>
                                      </p:cBhvr>
                                      <p:rCtr x="15968" y="2685"/>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10"/>
                                        </p:tgtEl>
                                        <p:attrNameLst>
                                          <p:attrName>style.opacity</p:attrName>
                                        </p:attrNameLst>
                                      </p:cBhvr>
                                      <p:to>
                                        <p:strVal val="0.5"/>
                                      </p:to>
                                    </p:set>
                                    <p:animEffect filter="image" prLst="opacity: 0.5">
                                      <p:cBhvr rctx="IE">
                                        <p:cTn id="42" dur="indefinite"/>
                                        <p:tgtEl>
                                          <p:spTgt spid="10"/>
                                        </p:tgtEl>
                                      </p:cBhvr>
                                    </p:animEffect>
                                  </p:childTnLst>
                                </p:cTn>
                              </p:par>
                            </p:childTnLst>
                          </p:cTn>
                        </p:par>
                        <p:par>
                          <p:cTn id="43" fill="hold">
                            <p:stCondLst>
                              <p:cond delay="500"/>
                            </p:stCondLst>
                            <p:childTnLst>
                              <p:par>
                                <p:cTn id="44" presetID="9" presetClass="emph" presetSubtype="0" grpId="1" nodeType="afterEffect">
                                  <p:stCondLst>
                                    <p:cond delay="0"/>
                                  </p:stCondLst>
                                  <p:childTnLst>
                                    <p:set>
                                      <p:cBhvr rctx="PPT">
                                        <p:cTn id="45" dur="indefinite"/>
                                        <p:tgtEl>
                                          <p:spTgt spid="9"/>
                                        </p:tgtEl>
                                        <p:attrNameLst>
                                          <p:attrName>style.opacity</p:attrName>
                                        </p:attrNameLst>
                                      </p:cBhvr>
                                      <p:to>
                                        <p:strVal val="0.5"/>
                                      </p:to>
                                    </p:set>
                                    <p:animEffect filter="image" prLst="opacity: 0.5">
                                      <p:cBhvr rctx="IE">
                                        <p:cTn id="46"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2" grpId="0" animBg="1"/>
      <p:bldP spid="12" grpId="1" animBg="1"/>
    </p:bldLst>
  </p:timing>
</p:sld>
</file>

<file path=ppt/theme/theme1.xml><?xml version="1.0" encoding="utf-8"?>
<a:theme xmlns:a="http://schemas.openxmlformats.org/drawingml/2006/main" name="3_Screen_Coding_SBurke">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1">
      <a:majorFont>
        <a:latin typeface="Segoe Condensed"/>
        <a:ea typeface=""/>
        <a:cs typeface=""/>
      </a:majorFont>
      <a:minorFont>
        <a:latin typeface="Segoe Condensed"/>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853F58854AC945BF5D8FF8AD4A1AF0" ma:contentTypeVersion="0" ma:contentTypeDescription="Create a new document." ma:contentTypeScope="" ma:versionID="472acbd61ec3a3c4d8a2771460a3fb3f">
  <xsd:schema xmlns:xsd="http://www.w3.org/2001/XMLSchema" xmlns:xs="http://www.w3.org/2001/XMLSchema" xmlns:p="http://schemas.microsoft.com/office/2006/metadata/properties" xmlns:ns2="230e9df3-be65-4c73-a93b-d1236ebd677e" targetNamespace="http://schemas.microsoft.com/office/2006/metadata/properties" ma:root="true" ma:fieldsID="f2b91cc8af19bec148537d53833b5514"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bb538e9a-9151-4795-889e-7600de9a93e2}" ma:internalName="TaxCatchAll" ma:showField="CatchAllData" ma:web="0c402cda-8054-4332-902d-b4b7e819d02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b538e9a-9151-4795-889e-7600de9a93e2}" ma:internalName="TaxCatchAllLabel" ma:readOnly="true" ma:showField="CatchAllDataLabel" ma:web="0c402cda-8054-4332-902d-b4b7e819d0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4C6CDEDA-815E-4CFB-A5A9-578818A8534B}">
  <ds:schemaRefs>
    <ds:schemaRef ds:uri="http://schemas.microsoft.com/sharepoint/v3/contenttype/forms"/>
  </ds:schemaRefs>
</ds:datastoreItem>
</file>

<file path=customXml/itemProps2.xml><?xml version="1.0" encoding="utf-8"?>
<ds:datastoreItem xmlns:ds="http://schemas.openxmlformats.org/officeDocument/2006/customXml" ds:itemID="{E00FA8DB-3937-44BF-9EAA-3781BCFFA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E87E73-2C19-4867-BEC5-74BD2E4F48F3}">
  <ds:schemaRefs>
    <ds:schemaRef ds:uri="http://schemas.microsoft.com/office/2006/metadata/properties"/>
    <ds:schemaRef ds:uri="http://schemas.microsoft.com/office/infopath/2007/PartnerControl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3_Screen_Coding_SBurke</Template>
  <TotalTime>1</TotalTime>
  <Words>1522</Words>
  <Application>Microsoft Office PowerPoint</Application>
  <PresentationFormat>Custom</PresentationFormat>
  <Paragraphs>282</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3_Screen_Coding_SBurke</vt:lpstr>
      <vt:lpstr>White with Consolas font for code slides</vt:lpstr>
      <vt:lpstr>PowerPoint Presentation</vt:lpstr>
      <vt:lpstr>3-Screen Coding: Sharing code between Windows Phone, Silverlight, and .NET</vt:lpstr>
      <vt:lpstr>Agenda</vt:lpstr>
      <vt:lpstr>Windows Phone Application &amp; Game Development</vt:lpstr>
      <vt:lpstr>The arc of the universe bends towards…</vt:lpstr>
      <vt:lpstr>In case you’re just tuning in…</vt:lpstr>
      <vt:lpstr>Why can’t I just run my app?</vt:lpstr>
      <vt:lpstr>Solution Requirements</vt:lpstr>
      <vt:lpstr>Component/Logic Portability</vt:lpstr>
      <vt:lpstr>Code Portability Scenarios</vt:lpstr>
      <vt:lpstr>The Portable Library Project</vt:lpstr>
      <vt:lpstr>Reference Assembles Explained</vt:lpstr>
      <vt:lpstr>Hello Portable World</vt:lpstr>
      <vt:lpstr>Crafting the Portable Subset</vt:lpstr>
      <vt:lpstr>Our first try...</vt:lpstr>
      <vt:lpstr>Take Two…</vt:lpstr>
      <vt:lpstr>What Goes Where</vt:lpstr>
      <vt:lpstr>Portability across client &amp; server – File Parsing</vt:lpstr>
      <vt:lpstr>Portability Across Clients – View Model</vt:lpstr>
      <vt:lpstr>Roadmap</vt:lpstr>
      <vt:lpstr>Resources</vt:lpstr>
      <vt:lpstr>Windows Phone 7 at PDC 2010</vt:lpstr>
      <vt:lpstr>PowerPoint Presentation</vt:lpstr>
      <vt:lpstr>Designing Portability: Common API surface</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Professional Developers Conference PDC 2010</dc:subject>
  <dc:creator>micsuess</dc:creator>
  <dc:description>Template: Claire Hoover, Silver Fox Productions
Formatting:
Event Date: October 28-29
Event Location: Redmond, WA
Audience Type: External</dc:description>
  <cp:lastModifiedBy>micsuess</cp:lastModifiedBy>
  <cp:revision>1</cp:revision>
  <cp:lastPrinted>2010-05-11T05:02:34Z</cp:lastPrinted>
  <dcterms:created xsi:type="dcterms:W3CDTF">2010-10-27T19:28:01Z</dcterms:created>
  <dcterms:modified xsi:type="dcterms:W3CDTF">2010-10-27T19:30:01Z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0x010100D0853F58854AC945BF5D8FF8AD4A1AF0</vt:lpwstr>
  </property>
  <property fmtid="{D5CDD505-2E9C-101B-9397-08002B2CF9AE}" pid="3" name="TaxKeyword">
    <vt:lpwstr/>
  </property>
</Properties>
</file>