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329" r:id="rId2"/>
    <p:sldId id="442" r:id="rId3"/>
    <p:sldId id="459" r:id="rId4"/>
    <p:sldId id="443" r:id="rId5"/>
    <p:sldId id="444" r:id="rId6"/>
    <p:sldId id="445" r:id="rId7"/>
    <p:sldId id="447" r:id="rId8"/>
    <p:sldId id="461" r:id="rId9"/>
    <p:sldId id="462" r:id="rId10"/>
    <p:sldId id="463" r:id="rId11"/>
    <p:sldId id="446" r:id="rId12"/>
    <p:sldId id="449" r:id="rId13"/>
    <p:sldId id="450" r:id="rId14"/>
    <p:sldId id="448" r:id="rId15"/>
    <p:sldId id="460" r:id="rId16"/>
    <p:sldId id="451" r:id="rId17"/>
    <p:sldId id="452" r:id="rId18"/>
    <p:sldId id="466" r:id="rId19"/>
    <p:sldId id="467" r:id="rId20"/>
    <p:sldId id="468" r:id="rId21"/>
    <p:sldId id="453" r:id="rId22"/>
    <p:sldId id="464" r:id="rId23"/>
    <p:sldId id="465" r:id="rId24"/>
    <p:sldId id="469" r:id="rId25"/>
    <p:sldId id="470" r:id="rId26"/>
    <p:sldId id="454" r:id="rId27"/>
    <p:sldId id="471" r:id="rId28"/>
    <p:sldId id="472" r:id="rId29"/>
    <p:sldId id="473" r:id="rId30"/>
    <p:sldId id="455" r:id="rId31"/>
    <p:sldId id="458" r:id="rId32"/>
    <p:sldId id="456" r:id="rId33"/>
    <p:sldId id="42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05" autoAdjust="0"/>
    <p:restoredTop sz="79738" autoAdjust="0"/>
  </p:normalViewPr>
  <p:slideViewPr>
    <p:cSldViewPr snapToGrid="0" snapToObjects="1">
      <p:cViewPr varScale="1">
        <p:scale>
          <a:sx n="70" d="100"/>
          <a:sy n="70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C4899-5221-4865-B51B-F5B7D5789DDC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5EB1B-4223-42AD-B944-D4A44C0DBC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725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870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4576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9351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72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40219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30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651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1804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1582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2787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8245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EB1B-4223-42AD-B944-D4A44C0DBCE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1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6988" cy="5887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 l="30426"/>
          <a:stretch>
            <a:fillRect/>
          </a:stretch>
        </p:blipFill>
        <p:spPr bwMode="auto">
          <a:xfrm>
            <a:off x="0" y="790575"/>
            <a:ext cx="4803413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SurveyMonkeyLogo.gif"/>
          <p:cNvPicPr>
            <a:picLocks noChangeAspect="1"/>
          </p:cNvPicPr>
          <p:nvPr userDrawn="1"/>
        </p:nvPicPr>
        <p:blipFill>
          <a:blip r:embed="rId3"/>
          <a:srcRect t="15244" r="7125" b="23396"/>
          <a:stretch>
            <a:fillRect/>
          </a:stretch>
        </p:blipFill>
        <p:spPr>
          <a:xfrm>
            <a:off x="5239432" y="5996586"/>
            <a:ext cx="3793898" cy="80825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988" y="5875673"/>
            <a:ext cx="9144000" cy="1524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3699" y="609600"/>
            <a:ext cx="4829631" cy="1470025"/>
          </a:xfrm>
        </p:spPr>
        <p:txBody>
          <a:bodyPr>
            <a:normAutofit/>
          </a:bodyPr>
          <a:lstStyle>
            <a:lvl1pPr>
              <a:defRPr sz="2400" b="0" i="0">
                <a:solidFill>
                  <a:srgbClr val="FFFFFF"/>
                </a:solidFill>
                <a:latin typeface="Gotham-Medium"/>
                <a:cs typeface="Gotham-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3699" y="2282825"/>
            <a:ext cx="4829631" cy="17526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Gotham-Book"/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Gotham-Book"/>
              </a:defRPr>
            </a:lvl1pPr>
          </a:lstStyle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1" cy="68707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988" y="4922568"/>
            <a:ext cx="9144000" cy="1524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981201"/>
            <a:ext cx="9144000" cy="294136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2374900"/>
            <a:ext cx="7772400" cy="1362075"/>
          </a:xfrm>
        </p:spPr>
        <p:txBody>
          <a:bodyPr anchor="t"/>
          <a:lstStyle>
            <a:lvl1pPr algn="l">
              <a:defRPr sz="4000" b="0" i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913" y="3836451"/>
            <a:ext cx="7772400" cy="870218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1"/>
                </a:solidFill>
                <a:latin typeface="Gotham-Book"/>
                <a:cs typeface="Gotham-Book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07401" y="6479679"/>
            <a:ext cx="410199" cy="27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500" y="6479679"/>
            <a:ext cx="2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Gotham-Book"/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Gotham-Book"/>
              </a:defRPr>
            </a:lvl1pPr>
          </a:lstStyle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otham-Light"/>
              </a:defRPr>
            </a:lvl1pPr>
          </a:lstStyle>
          <a:p>
            <a:fld id="{D551DB65-8D08-6D4D-9A0C-195DA6637370}" type="datetimeFigureOut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/>
          <a:lstStyle/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405462"/>
            <a:ext cx="9144001" cy="465238"/>
          </a:xfrm>
          <a:prstGeom prst="rect">
            <a:avLst/>
          </a:prstGeom>
          <a:solidFill>
            <a:schemeClr val="tx1"/>
          </a:solidFill>
          <a:ln>
            <a:solidFill>
              <a:srgbClr val="60574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tham-Light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407401" y="6479679"/>
            <a:ext cx="410199" cy="27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 userDrawn="1"/>
        </p:nvCxnSpPr>
        <p:spPr>
          <a:xfrm>
            <a:off x="317500" y="939800"/>
            <a:ext cx="85001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58738"/>
            <a:ext cx="8229600" cy="843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320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marL="742950" lvl="1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 smtClean="0"/>
              <a:t>Second level</a:t>
            </a:r>
          </a:p>
          <a:p>
            <a:pPr marL="1143000" lvl="2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  <a:p>
            <a:pPr marL="1600200" lvl="3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</a:pPr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" y="6479679"/>
            <a:ext cx="2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Gotham-Book"/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640" y="647967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Gotham-Book"/>
              </a:defRPr>
            </a:lvl1pPr>
          </a:lstStyle>
          <a:p>
            <a:fld id="{FB36659A-CDAE-D943-819B-EF4863CEEB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accent1"/>
          </a:solidFill>
          <a:latin typeface="Gotham-Medium"/>
          <a:ea typeface="+mj-ea"/>
          <a:cs typeface="Gotham-Medium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100000"/>
        <a:buFont typeface="Arial"/>
        <a:buChar char="•"/>
        <a:defRPr sz="2000" kern="1200">
          <a:solidFill>
            <a:schemeClr val="tx1"/>
          </a:solidFill>
          <a:latin typeface="Gotham-Book"/>
          <a:ea typeface="+mn-ea"/>
          <a:cs typeface="Gotham-Book"/>
        </a:defRPr>
      </a:lvl1pPr>
      <a:lvl2pPr marL="80010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None/>
        <a:defRPr lang="en-US" sz="1800" kern="1200" dirty="0" smtClean="0">
          <a:solidFill>
            <a:schemeClr val="tx1"/>
          </a:solidFill>
          <a:latin typeface="Gotham-Book"/>
          <a:ea typeface="+mn-ea"/>
          <a:cs typeface="Gotham-Book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lang="en-US" sz="1600" kern="1200" dirty="0" smtClean="0">
          <a:solidFill>
            <a:schemeClr val="tx1"/>
          </a:solidFill>
          <a:latin typeface="Gotham-Book"/>
          <a:ea typeface="+mn-ea"/>
          <a:cs typeface="Gotham-Book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lang="en-US" sz="1400" kern="1200" dirty="0" smtClean="0">
          <a:solidFill>
            <a:schemeClr val="tx1"/>
          </a:solidFill>
          <a:latin typeface="Gotham-Book"/>
          <a:ea typeface="+mn-ea"/>
          <a:cs typeface="Gotham-Book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lang="en-US" sz="1400" kern="1200" dirty="0" smtClean="0">
          <a:solidFill>
            <a:schemeClr val="tx1"/>
          </a:solidFill>
          <a:latin typeface="Gotham-Book"/>
          <a:ea typeface="+mn-ea"/>
          <a:cs typeface="Gotham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34437" y="609600"/>
            <a:ext cx="5098894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j-lt"/>
              </a:rPr>
              <a:t>“I drink my WSGI clear”</a:t>
            </a:r>
            <a:endParaRPr lang="en-US" sz="4000" dirty="0">
              <a:latin typeface="+mj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A barebones introduction to Python Web Programming.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         3</a:t>
            </a:r>
            <a:r>
              <a:rPr lang="en-US" sz="2400" smtClean="0">
                <a:latin typeface="+mn-lt"/>
              </a:rPr>
              <a:t>/14/</a:t>
            </a:r>
            <a:r>
              <a:rPr lang="en-US" sz="2400" dirty="0" smtClean="0">
                <a:latin typeface="+mn-lt"/>
              </a:rPr>
              <a:t>2011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 application(environ, </a:t>
            </a:r>
            <a:r>
              <a:rPr lang="en-US" dirty="0" err="1" smtClean="0"/>
              <a:t>start_response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/>
              <a:t>		# Let’s setup some data to send back to the client</a:t>
            </a:r>
          </a:p>
          <a:p>
            <a:pPr>
              <a:buNone/>
            </a:pPr>
            <a:r>
              <a:rPr lang="en-US" dirty="0" smtClean="0"/>
              <a:t>		body = “WSGI is awesome and tastes delicious!”</a:t>
            </a:r>
          </a:p>
          <a:p>
            <a:pPr>
              <a:buNone/>
            </a:pPr>
            <a:r>
              <a:rPr lang="en-US" dirty="0" smtClean="0"/>
              <a:t>		headers = [(“Content-Type”, “text/plain”),</a:t>
            </a:r>
          </a:p>
          <a:p>
            <a:pPr>
              <a:buNone/>
            </a:pPr>
            <a:r>
              <a:rPr lang="en-US" dirty="0" smtClean="0"/>
              <a:t>				     (“Content-Length, </a:t>
            </a:r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len</a:t>
            </a:r>
            <a:r>
              <a:rPr lang="en-US" dirty="0" smtClean="0"/>
              <a:t>(body)))]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response headers back to the client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start_response</a:t>
            </a:r>
            <a:r>
              <a:rPr lang="en-US" dirty="0" smtClean="0"/>
              <a:t>(“200 OK”, headers)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	# Send the body back to the client to complete the Response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return body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767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&amp; Return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environ: A dictionary (or Map if you’re from the Java land) of data about the incoming request, i.e. HTTP Headers, HTTP Host, etc.</a:t>
            </a:r>
          </a:p>
          <a:p>
            <a:pPr lvl="1"/>
            <a:r>
              <a:rPr dirty="0"/>
              <a:t>{</a:t>
            </a:r>
            <a:r>
              <a:rPr dirty="0" smtClean="0"/>
              <a:t>"HTTP_HOST": "surveymonkey.com",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“HTTP_PATH”: “/surveys”</a:t>
            </a:r>
            <a:endParaRPr dirty="0" smtClean="0"/>
          </a:p>
          <a:p>
            <a:pPr lvl="1"/>
            <a:r>
              <a:rPr lang="en-US" dirty="0" smtClean="0"/>
              <a:t> </a:t>
            </a:r>
            <a:r>
              <a:rPr dirty="0" smtClean="0"/>
              <a:t>"REQUEST_METHOD": "GET",</a:t>
            </a:r>
          </a:p>
          <a:p>
            <a:pPr lvl="1"/>
            <a:r>
              <a:rPr lang="en-US" dirty="0" smtClean="0"/>
              <a:t> …</a:t>
            </a:r>
            <a:r>
              <a:rPr dirty="0" smtClean="0"/>
              <a:t>}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start_response</a:t>
            </a:r>
            <a:r>
              <a:rPr lang="en-US" dirty="0" smtClean="0"/>
              <a:t>: A Python function supplied by the server that your app calls to send headers back to the client.</a:t>
            </a:r>
          </a:p>
          <a:p>
            <a:pPr lvl="1"/>
            <a:r>
              <a:rPr dirty="0" smtClean="0"/>
              <a:t>start_response("200 OK", </a:t>
            </a:r>
            <a:r>
              <a:rPr dirty="0"/>
              <a:t>headers</a:t>
            </a:r>
            <a:r>
              <a:rPr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your app returns will be the response body.</a:t>
            </a:r>
          </a:p>
          <a:p>
            <a:pPr lvl="1"/>
            <a:r>
              <a:rPr dirty="0"/>
              <a:t>return </a:t>
            </a:r>
            <a:r>
              <a:rPr dirty="0" smtClean="0"/>
              <a:t>"&lt;b&gt;WSGI rules&lt;/b&gt;"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WSGI Hosts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comes with a built-in one that you can use, </a:t>
            </a:r>
            <a:r>
              <a:rPr lang="en-US" dirty="0" err="1" smtClean="0"/>
              <a:t>wsgiref</a:t>
            </a:r>
            <a:r>
              <a:rPr lang="en-US" dirty="0" smtClean="0"/>
              <a:t>, batteries included.</a:t>
            </a:r>
          </a:p>
          <a:p>
            <a:endParaRPr lang="en-US" dirty="0" smtClean="0"/>
          </a:p>
          <a:p>
            <a:r>
              <a:rPr lang="en-US" dirty="0" smtClean="0"/>
              <a:t>Other WSGI Hosts:</a:t>
            </a:r>
          </a:p>
          <a:p>
            <a:pPr lvl="1"/>
            <a:r>
              <a:rPr lang="en-US" dirty="0" smtClean="0"/>
              <a:t>A</a:t>
            </a:r>
            <a:r>
              <a:rPr dirty="0" smtClean="0"/>
              <a:t>pache </a:t>
            </a:r>
            <a:r>
              <a:rPr dirty="0" err="1" smtClean="0"/>
              <a:t>mod_wsgi</a:t>
            </a:r>
            <a:endParaRPr dirty="0" smtClean="0"/>
          </a:p>
          <a:p>
            <a:pPr lvl="1"/>
            <a:r>
              <a:rPr dirty="0" smtClean="0"/>
              <a:t>Google App Engine</a:t>
            </a:r>
          </a:p>
          <a:p>
            <a:pPr lvl="1"/>
            <a:r>
              <a:rPr dirty="0" smtClean="0"/>
              <a:t>Paste (Python)</a:t>
            </a:r>
          </a:p>
          <a:p>
            <a:pPr lvl="1"/>
            <a:r>
              <a:rPr dirty="0" smtClean="0"/>
              <a:t>uWsgi (Nginx, Cherokee, Apache)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WSGIRef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d</a:t>
            </a:r>
            <a:r>
              <a:rPr lang="en-US" dirty="0" err="1" smtClean="0"/>
              <a:t>ocs.python.org</a:t>
            </a:r>
            <a:r>
              <a:rPr lang="en-US" dirty="0" smtClean="0"/>
              <a:t>/library/wsgiref.html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run the following as “python </a:t>
            </a:r>
            <a:r>
              <a:rPr lang="en-US" dirty="0" err="1" smtClean="0"/>
              <a:t>server.py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wsgiref.simple_server</a:t>
            </a:r>
            <a:r>
              <a:rPr lang="en-US" dirty="0" smtClean="0"/>
              <a:t> import </a:t>
            </a:r>
            <a:r>
              <a:rPr lang="en-US" dirty="0" err="1" smtClean="0"/>
              <a:t>make_server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 smtClean="0"/>
              <a:t>def</a:t>
            </a:r>
            <a:r>
              <a:rPr lang="en-US" dirty="0" smtClean="0"/>
              <a:t> application(environ, </a:t>
            </a:r>
            <a:r>
              <a:rPr lang="en-US" dirty="0" err="1" smtClean="0"/>
              <a:t>start_response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…. (from previous example)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# Server application on port </a:t>
            </a:r>
            <a:r>
              <a:rPr lang="en-US" dirty="0" smtClean="0"/>
              <a:t>8000</a:t>
            </a:r>
            <a:endParaRPr lang="en-US" dirty="0"/>
          </a:p>
          <a:p>
            <a:pPr>
              <a:buNone/>
            </a:pPr>
            <a:r>
              <a:rPr lang="en-US" dirty="0" err="1" smtClean="0"/>
              <a:t>httpd</a:t>
            </a:r>
            <a:r>
              <a:rPr lang="en-US" dirty="0" smtClean="0"/>
              <a:t> = </a:t>
            </a:r>
            <a:r>
              <a:rPr lang="en-US" dirty="0" err="1" smtClean="0"/>
              <a:t>make_server</a:t>
            </a:r>
            <a:r>
              <a:rPr lang="en-US" dirty="0" smtClean="0"/>
              <a:t>(‘’, 8000, application)</a:t>
            </a:r>
          </a:p>
          <a:p>
            <a:pPr>
              <a:buNone/>
            </a:pPr>
            <a:r>
              <a:rPr lang="en-US" dirty="0" err="1" smtClean="0"/>
              <a:t>httpd.serve_forever</a:t>
            </a:r>
            <a:r>
              <a:rPr lang="en-US" dirty="0" smtClean="0"/>
              <a:t>() # run into process is killed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995" y="1030510"/>
            <a:ext cx="6979809" cy="5281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6913" y="277536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WSGI on the rocks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6311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WSGI on the Rocks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Libraries providing basic abstraction over raw WSGI providing request and response classes: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Webob</a:t>
            </a:r>
            <a:r>
              <a:rPr lang="en-US" dirty="0" smtClean="0"/>
              <a:t> (apt-get install python-</a:t>
            </a:r>
            <a:r>
              <a:rPr lang="en-US" dirty="0" err="1" smtClean="0"/>
              <a:t>webob</a:t>
            </a:r>
            <a:r>
              <a:rPr lang="en-US" dirty="0" smtClean="0"/>
              <a:t> or </a:t>
            </a:r>
            <a:r>
              <a:rPr lang="en-US" dirty="0" err="1" smtClean="0"/>
              <a:t>easy_install</a:t>
            </a:r>
            <a:r>
              <a:rPr lang="en-US" dirty="0" smtClean="0"/>
              <a:t> </a:t>
            </a:r>
            <a:r>
              <a:rPr lang="en-US" dirty="0" err="1" smtClean="0"/>
              <a:t>webob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Werkzeug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webob</a:t>
            </a:r>
            <a:r>
              <a:rPr lang="en-US" dirty="0" smtClean="0"/>
              <a:t> import Response</a:t>
            </a:r>
          </a:p>
          <a:p>
            <a:pPr>
              <a:buNone/>
            </a:pPr>
            <a:r>
              <a:rPr lang="en-US" dirty="0" smtClean="0"/>
              <a:t>from webob.dec import </a:t>
            </a:r>
            <a:r>
              <a:rPr lang="en-US" dirty="0" err="1" smtClean="0"/>
              <a:t>wsgify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@</a:t>
            </a:r>
            <a:r>
              <a:rPr lang="en-US" dirty="0" err="1" smtClean="0">
                <a:solidFill>
                  <a:srgbClr val="FF0000"/>
                </a:solidFill>
              </a:rPr>
              <a:t>wsgify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def </a:t>
            </a:r>
            <a:r>
              <a:rPr lang="en-US" dirty="0" err="1" smtClean="0">
                <a:solidFill>
                  <a:srgbClr val="FF0000"/>
                </a:solidFill>
              </a:rPr>
              <a:t>hello_world_app</a:t>
            </a:r>
            <a:r>
              <a:rPr lang="en-US" dirty="0" smtClean="0">
                <a:solidFill>
                  <a:srgbClr val="FF0000"/>
                </a:solidFill>
              </a:rPr>
              <a:t>(request):</a:t>
            </a:r>
          </a:p>
          <a:p>
            <a:pPr>
              <a:buNone/>
            </a:pPr>
            <a:r>
              <a:rPr lang="en-US" dirty="0" smtClean="0"/>
              <a:t>		response = Response(“Hello World”)</a:t>
            </a:r>
          </a:p>
          <a:p>
            <a:pPr>
              <a:buNone/>
            </a:pPr>
            <a:r>
              <a:rPr lang="en-US" dirty="0" smtClean="0"/>
              <a:t>		return response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webob</a:t>
            </a:r>
            <a:r>
              <a:rPr lang="en-US" dirty="0" smtClean="0"/>
              <a:t> import Response</a:t>
            </a:r>
          </a:p>
          <a:p>
            <a:pPr>
              <a:buNone/>
            </a:pPr>
            <a:r>
              <a:rPr lang="en-US" dirty="0" smtClean="0"/>
              <a:t>from webob.dec import </a:t>
            </a:r>
            <a:r>
              <a:rPr lang="en-US" dirty="0" err="1" smtClean="0"/>
              <a:t>wsgify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def </a:t>
            </a:r>
            <a:r>
              <a:rPr lang="en-US" dirty="0" err="1" smtClean="0"/>
              <a:t>hello_world_app</a:t>
            </a:r>
            <a:r>
              <a:rPr lang="en-US" dirty="0" smtClean="0"/>
              <a:t>(request):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response = Response(“Hello World”)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return response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14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6913" y="2775368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And now for something</a:t>
            </a:r>
            <a:br>
              <a:rPr lang="en-US" dirty="0" smtClean="0"/>
            </a:br>
            <a:r>
              <a:rPr lang="en-US" dirty="0" smtClean="0"/>
              <a:t>more useful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86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Doug Morgan (@</a:t>
            </a:r>
            <a:r>
              <a:rPr lang="en-US" dirty="0" err="1" smtClean="0"/>
              <a:t>dougzor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Alex Conrad (@</a:t>
            </a:r>
            <a:r>
              <a:rPr lang="en-US" dirty="0" err="1" smtClean="0"/>
              <a:t>alexconrad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Whit </a:t>
            </a:r>
            <a:r>
              <a:rPr lang="en-US" dirty="0" err="1" smtClean="0"/>
              <a:t>Morriss</a:t>
            </a:r>
            <a:r>
              <a:rPr lang="en-US" dirty="0" smtClean="0"/>
              <a:t> (@</a:t>
            </a:r>
            <a:r>
              <a:rPr lang="en-US" dirty="0" err="1" smtClean="0"/>
              <a:t>whitmo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code monke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192" y="2967604"/>
            <a:ext cx="2906933" cy="249852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 smtClean="0"/>
              <a:t>	path = </a:t>
            </a:r>
            <a:r>
              <a:rPr lang="en-US" dirty="0" err="1" smtClean="0"/>
              <a:t>request.environ</a:t>
            </a:r>
            <a:r>
              <a:rPr lang="en-US" dirty="0" smtClean="0"/>
              <a:t>[‘PATH_INFO’]</a:t>
            </a:r>
          </a:p>
          <a:p>
            <a:pPr marL="0" indent="0">
              <a:buNone/>
            </a:pPr>
            <a:r>
              <a:rPr lang="en-US" dirty="0" smtClean="0"/>
              <a:t>	if path in </a:t>
            </a:r>
            <a:r>
              <a:rPr lang="en-US" dirty="0" err="1" smtClean="0"/>
              <a:t>app_paths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	return </a:t>
            </a:r>
            <a:r>
              <a:rPr lang="en-US" dirty="0" err="1" smtClean="0"/>
              <a:t>app_paths</a:t>
            </a:r>
            <a:r>
              <a:rPr lang="en-US" dirty="0" smtClean="0"/>
              <a:t>[path](request)</a:t>
            </a:r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response.status</a:t>
            </a:r>
            <a:r>
              <a:rPr lang="en-US" dirty="0" smtClean="0"/>
              <a:t> = 404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foo_app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 smtClean="0"/>
              <a:t>	return Response(“Got into /foo”)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app_paths</a:t>
            </a:r>
            <a:r>
              <a:rPr lang="en-US" dirty="0" smtClean="0"/>
              <a:t> = </a:t>
            </a:r>
            <a:r>
              <a:rPr lang="en-US" dirty="0" smtClean="0"/>
              <a:t>{‘/foo’: </a:t>
            </a:r>
            <a:r>
              <a:rPr lang="en-US" dirty="0" err="1" smtClean="0"/>
              <a:t>foo_app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                ‘/bar’: </a:t>
            </a:r>
            <a:r>
              <a:rPr lang="en-US" dirty="0" err="1" smtClean="0"/>
              <a:t>bar_app</a:t>
            </a:r>
            <a:r>
              <a:rPr lang="en-US" dirty="0" smtClean="0"/>
              <a:t>, …}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58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path = </a:t>
            </a:r>
            <a:r>
              <a:rPr lang="en-US" dirty="0" err="1"/>
              <a:t>request.environ</a:t>
            </a:r>
            <a:r>
              <a:rPr lang="en-US" dirty="0"/>
              <a:t>[</a:t>
            </a:r>
            <a:r>
              <a:rPr lang="en-US" dirty="0" smtClean="0"/>
              <a:t>‘PATH_INFO’</a:t>
            </a:r>
            <a:r>
              <a:rPr lang="en-US" dirty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path </a:t>
            </a:r>
            <a:r>
              <a:rPr lang="en-US" dirty="0" smtClean="0"/>
              <a:t>in </a:t>
            </a:r>
            <a:r>
              <a:rPr lang="en-US" dirty="0" err="1" smtClean="0"/>
              <a:t>app_paths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 err="1" smtClean="0"/>
              <a:t>app_paths</a:t>
            </a:r>
            <a:r>
              <a:rPr lang="en-US" dirty="0" smtClean="0"/>
              <a:t>[path](request)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r</a:t>
            </a:r>
            <a:r>
              <a:rPr lang="en-US" dirty="0" err="1" smtClean="0"/>
              <a:t>esponse.status</a:t>
            </a:r>
            <a:r>
              <a:rPr lang="en-US" dirty="0" smtClean="0"/>
              <a:t> = 404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def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foo_app</a:t>
            </a:r>
            <a:r>
              <a:rPr lang="en-US" dirty="0" smtClean="0">
                <a:solidFill>
                  <a:srgbClr val="FF0000"/>
                </a:solidFill>
              </a:rPr>
              <a:t>(request):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return Response(“Got into /foo”)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app_paths</a:t>
            </a:r>
            <a:r>
              <a:rPr lang="en-US" dirty="0" smtClean="0"/>
              <a:t> = </a:t>
            </a:r>
            <a:r>
              <a:rPr lang="en-US" dirty="0" smtClean="0"/>
              <a:t>{‘/foo’: </a:t>
            </a:r>
            <a:r>
              <a:rPr lang="en-US" dirty="0" err="1" smtClean="0"/>
              <a:t>foo_app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‘/bar’: </a:t>
            </a:r>
            <a:r>
              <a:rPr lang="en-US" dirty="0" err="1" smtClean="0"/>
              <a:t>bar_app</a:t>
            </a:r>
            <a:r>
              <a:rPr lang="en-US" dirty="0" smtClean="0"/>
              <a:t>, …}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08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path = </a:t>
            </a:r>
            <a:r>
              <a:rPr lang="en-US" dirty="0" err="1"/>
              <a:t>request.environ</a:t>
            </a:r>
            <a:r>
              <a:rPr lang="en-US" dirty="0"/>
              <a:t>[</a:t>
            </a:r>
            <a:r>
              <a:rPr lang="en-US" dirty="0" smtClean="0"/>
              <a:t>‘PATH_INFO’</a:t>
            </a:r>
            <a:r>
              <a:rPr lang="en-US" dirty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path </a:t>
            </a:r>
            <a:r>
              <a:rPr lang="en-US" dirty="0" smtClean="0"/>
              <a:t>in </a:t>
            </a:r>
            <a:r>
              <a:rPr lang="en-US" dirty="0" err="1" smtClean="0"/>
              <a:t>app_paths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 err="1" smtClean="0"/>
              <a:t>app_paths</a:t>
            </a:r>
            <a:r>
              <a:rPr lang="en-US" dirty="0" smtClean="0"/>
              <a:t>[path](request)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r</a:t>
            </a:r>
            <a:r>
              <a:rPr lang="en-US" dirty="0" err="1" smtClean="0"/>
              <a:t>esponse.status</a:t>
            </a:r>
            <a:r>
              <a:rPr lang="en-US" dirty="0" smtClean="0"/>
              <a:t> = 404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foo_app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Response(“Got into /foo”)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app_paths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{‘/foo’: </a:t>
            </a:r>
            <a:r>
              <a:rPr lang="en-US" dirty="0" err="1" smtClean="0">
                <a:solidFill>
                  <a:srgbClr val="FF0000"/>
                </a:solidFill>
              </a:rPr>
              <a:t>foo_app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‘/bar’: </a:t>
            </a:r>
            <a:r>
              <a:rPr lang="en-US" dirty="0" err="1" smtClean="0">
                <a:solidFill>
                  <a:srgbClr val="FF0000"/>
                </a:solidFill>
              </a:rPr>
              <a:t>bar_app</a:t>
            </a:r>
            <a:r>
              <a:rPr lang="en-US" dirty="0" smtClean="0">
                <a:solidFill>
                  <a:srgbClr val="FF0000"/>
                </a:solidFill>
              </a:rPr>
              <a:t>, …}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24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path = </a:t>
            </a:r>
            <a:r>
              <a:rPr lang="en-US" dirty="0" err="1">
                <a:solidFill>
                  <a:srgbClr val="FF0000"/>
                </a:solidFill>
              </a:rPr>
              <a:t>request.environ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smtClean="0">
                <a:solidFill>
                  <a:srgbClr val="FF0000"/>
                </a:solidFill>
              </a:rPr>
              <a:t>‘PATH_INFO’]    # ‘</a:t>
            </a:r>
            <a:r>
              <a:rPr lang="en-US" dirty="0">
                <a:solidFill>
                  <a:srgbClr val="FF0000"/>
                </a:solidFill>
              </a:rPr>
              <a:t>/foo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path </a:t>
            </a:r>
            <a:r>
              <a:rPr lang="en-US" dirty="0" smtClean="0"/>
              <a:t>in </a:t>
            </a:r>
            <a:r>
              <a:rPr lang="en-US" dirty="0" err="1" smtClean="0"/>
              <a:t>app_paths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 err="1" smtClean="0"/>
              <a:t>app_paths</a:t>
            </a:r>
            <a:r>
              <a:rPr lang="en-US" dirty="0" smtClean="0"/>
              <a:t>[path](request)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r</a:t>
            </a:r>
            <a:r>
              <a:rPr lang="en-US" dirty="0" err="1" smtClean="0"/>
              <a:t>esponse.status</a:t>
            </a:r>
            <a:r>
              <a:rPr lang="en-US" dirty="0" smtClean="0"/>
              <a:t> = 404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foo_app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Response(“Got into /foo”)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app_paths</a:t>
            </a:r>
            <a:r>
              <a:rPr lang="en-US" dirty="0" smtClean="0"/>
              <a:t> = </a:t>
            </a:r>
            <a:r>
              <a:rPr lang="en-US" dirty="0" smtClean="0"/>
              <a:t>{‘/foo’: </a:t>
            </a:r>
            <a:r>
              <a:rPr lang="en-US" dirty="0" err="1" smtClean="0"/>
              <a:t>foo_app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‘/bar’: </a:t>
            </a:r>
            <a:r>
              <a:rPr lang="en-US" dirty="0" err="1" smtClean="0"/>
              <a:t>bar_app</a:t>
            </a:r>
            <a:r>
              <a:rPr lang="en-US" dirty="0" smtClean="0"/>
              <a:t>, …}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24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path = </a:t>
            </a:r>
            <a:r>
              <a:rPr lang="en-US" dirty="0" err="1"/>
              <a:t>request.environ</a:t>
            </a:r>
            <a:r>
              <a:rPr lang="en-US" dirty="0"/>
              <a:t>[</a:t>
            </a:r>
            <a:r>
              <a:rPr lang="en-US" dirty="0" smtClean="0"/>
              <a:t>‘PATH_INFO’</a:t>
            </a:r>
            <a:r>
              <a:rPr lang="en-US" dirty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path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err="1" smtClean="0">
                <a:solidFill>
                  <a:srgbClr val="FF0000"/>
                </a:solidFill>
              </a:rPr>
              <a:t>app_paths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return </a:t>
            </a:r>
            <a:r>
              <a:rPr lang="en-US" dirty="0" err="1" smtClean="0">
                <a:solidFill>
                  <a:srgbClr val="FF0000"/>
                </a:solidFill>
              </a:rPr>
              <a:t>app_paths</a:t>
            </a:r>
            <a:r>
              <a:rPr lang="en-US" dirty="0" smtClean="0">
                <a:solidFill>
                  <a:srgbClr val="FF0000"/>
                </a:solidFill>
              </a:rPr>
              <a:t>[path](request)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r</a:t>
            </a:r>
            <a:r>
              <a:rPr lang="en-US" dirty="0" err="1" smtClean="0"/>
              <a:t>esponse.status</a:t>
            </a:r>
            <a:r>
              <a:rPr lang="en-US" dirty="0" smtClean="0"/>
              <a:t> = 404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foo_app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Response(“Got into /foo”)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app_paths</a:t>
            </a:r>
            <a:r>
              <a:rPr lang="en-US" dirty="0" smtClean="0"/>
              <a:t> = </a:t>
            </a:r>
            <a:r>
              <a:rPr lang="en-US" dirty="0" smtClean="0"/>
              <a:t>{‘/foo’: </a:t>
            </a:r>
            <a:r>
              <a:rPr lang="en-US" dirty="0" err="1" smtClean="0"/>
              <a:t>foo_app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‘/bar’: </a:t>
            </a:r>
            <a:r>
              <a:rPr lang="en-US" dirty="0" err="1" smtClean="0"/>
              <a:t>bar_app</a:t>
            </a:r>
            <a:r>
              <a:rPr lang="en-US" dirty="0" smtClean="0"/>
              <a:t>, …}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8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WebOb</a:t>
            </a:r>
            <a:r>
              <a:rPr lang="en-US" dirty="0" smtClean="0"/>
              <a:t> URL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wsgify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main_app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path = </a:t>
            </a:r>
            <a:r>
              <a:rPr lang="en-US" dirty="0" err="1"/>
              <a:t>request.environ</a:t>
            </a:r>
            <a:r>
              <a:rPr lang="en-US" dirty="0"/>
              <a:t>[</a:t>
            </a:r>
            <a:r>
              <a:rPr lang="en-US" dirty="0" smtClean="0"/>
              <a:t>‘PATH_INFO’]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path </a:t>
            </a:r>
            <a:r>
              <a:rPr lang="en-US" dirty="0" smtClean="0"/>
              <a:t>in </a:t>
            </a:r>
            <a:r>
              <a:rPr lang="en-US" dirty="0" err="1" smtClean="0"/>
              <a:t>app_paths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 err="1" smtClean="0"/>
              <a:t>app_paths</a:t>
            </a:r>
            <a:r>
              <a:rPr lang="en-US" dirty="0" smtClean="0"/>
              <a:t>[path](request)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return </a:t>
            </a:r>
            <a:r>
              <a:rPr lang="en-US" dirty="0" err="1">
                <a:solidFill>
                  <a:srgbClr val="FF0000"/>
                </a:solidFill>
              </a:rPr>
              <a:t>r</a:t>
            </a:r>
            <a:r>
              <a:rPr lang="en-US" dirty="0" err="1" smtClean="0">
                <a:solidFill>
                  <a:srgbClr val="FF0000"/>
                </a:solidFill>
              </a:rPr>
              <a:t>esponse.status</a:t>
            </a:r>
            <a:r>
              <a:rPr lang="en-US" dirty="0" smtClean="0">
                <a:solidFill>
                  <a:srgbClr val="FF0000"/>
                </a:solidFill>
              </a:rPr>
              <a:t> = 404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foo_app</a:t>
            </a:r>
            <a:r>
              <a:rPr lang="en-US" dirty="0" smtClean="0"/>
              <a:t>(request):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Response(“Got into /foo”)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app_paths</a:t>
            </a:r>
            <a:r>
              <a:rPr lang="en-US" dirty="0" smtClean="0"/>
              <a:t> = </a:t>
            </a:r>
            <a:r>
              <a:rPr lang="en-US" dirty="0" smtClean="0"/>
              <a:t>{‘/foo’: </a:t>
            </a:r>
            <a:r>
              <a:rPr lang="en-US" dirty="0" err="1" smtClean="0"/>
              <a:t>foo_app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‘/bar’: </a:t>
            </a:r>
            <a:r>
              <a:rPr lang="en-US" dirty="0" err="1" smtClean="0"/>
              <a:t>bar_app</a:t>
            </a:r>
            <a:r>
              <a:rPr lang="en-US" dirty="0" smtClean="0"/>
              <a:t>, …}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14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just built, a routing interface, is a ‘middleware’.</a:t>
            </a:r>
          </a:p>
          <a:p>
            <a:endParaRPr lang="en-US" dirty="0" smtClean="0"/>
          </a:p>
          <a:p>
            <a:r>
              <a:rPr lang="en-US" dirty="0" smtClean="0"/>
              <a:t>A middleware is a WSGI application that sits between the web server the your main application which can do pre and post processing on the request and response.</a:t>
            </a:r>
          </a:p>
          <a:p>
            <a:endParaRPr lang="en-US" dirty="0" smtClean="0"/>
          </a:p>
          <a:p>
            <a:r>
              <a:rPr lang="en-US" dirty="0" smtClean="0"/>
              <a:t>Takes as input, the request object, and the next application to call.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9360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Uppercase Middleware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def</a:t>
            </a:r>
            <a:r>
              <a:rPr lang="en-US" dirty="0">
                <a:solidFill>
                  <a:srgbClr val="FF0000"/>
                </a:solidFill>
              </a:rPr>
              <a:t> app(</a:t>
            </a:r>
            <a:r>
              <a:rPr lang="en-US" dirty="0" err="1">
                <a:solidFill>
                  <a:srgbClr val="FF0000"/>
                </a:solidFill>
              </a:rPr>
              <a:t>req</a:t>
            </a:r>
            <a:r>
              <a:rPr lang="en-US" dirty="0">
                <a:solidFill>
                  <a:srgbClr val="FF0000"/>
                </a:solidFill>
              </a:rPr>
              <a:t>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response = Response("The quick brown fox jumped over buzz.")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return response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/>
              <a:t>wsgify.middleware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upper_middleware</a:t>
            </a:r>
            <a:r>
              <a:rPr lang="en-US" dirty="0"/>
              <a:t>(request, app):</a:t>
            </a:r>
          </a:p>
          <a:p>
            <a:pPr marL="0" indent="0">
              <a:buNone/>
            </a:pPr>
            <a:r>
              <a:rPr lang="en-US" dirty="0"/>
              <a:t>	response = app(request)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response.body</a:t>
            </a:r>
            <a:r>
              <a:rPr lang="en-US" dirty="0"/>
              <a:t> = </a:t>
            </a:r>
            <a:r>
              <a:rPr lang="en-US" dirty="0" err="1"/>
              <a:t>response.body.upper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	return response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wrapper_app</a:t>
            </a:r>
            <a:r>
              <a:rPr lang="en-US" dirty="0" smtClean="0"/>
              <a:t> = </a:t>
            </a:r>
            <a:r>
              <a:rPr lang="en-US" dirty="0" err="1"/>
              <a:t>upper_middleware</a:t>
            </a:r>
            <a:r>
              <a:rPr lang="en-US" dirty="0"/>
              <a:t>(app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/>
              <a:t>httpd</a:t>
            </a:r>
            <a:r>
              <a:rPr lang="en-US" dirty="0"/>
              <a:t> = </a:t>
            </a:r>
            <a:r>
              <a:rPr lang="en-US" dirty="0" err="1"/>
              <a:t>make_server</a:t>
            </a:r>
            <a:r>
              <a:rPr lang="en-US" dirty="0"/>
              <a:t>("", 8000, </a:t>
            </a:r>
            <a:r>
              <a:rPr lang="en-US" dirty="0" err="1"/>
              <a:t>wrapper_app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226071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Uppercase Middleware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app(</a:t>
            </a:r>
            <a:r>
              <a:rPr lang="en-US" dirty="0" err="1"/>
              <a:t>req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response = Response("The quick brown fox jumped over buzz.")</a:t>
            </a:r>
          </a:p>
          <a:p>
            <a:pPr marL="0" indent="0">
              <a:buNone/>
            </a:pPr>
            <a:r>
              <a:rPr lang="en-US" dirty="0"/>
              <a:t>    return response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@</a:t>
            </a:r>
            <a:r>
              <a:rPr lang="en-US" dirty="0" err="1">
                <a:solidFill>
                  <a:srgbClr val="FF0000"/>
                </a:solidFill>
              </a:rPr>
              <a:t>wsgify.middleware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def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upper_middleware</a:t>
            </a:r>
            <a:r>
              <a:rPr lang="en-US" dirty="0">
                <a:solidFill>
                  <a:srgbClr val="FF0000"/>
                </a:solidFill>
              </a:rPr>
              <a:t>(request, app):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response = app(request)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response.body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response.body.upper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	return response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wrapper_app</a:t>
            </a:r>
            <a:r>
              <a:rPr lang="en-US" dirty="0" smtClean="0"/>
              <a:t> = </a:t>
            </a:r>
            <a:r>
              <a:rPr lang="en-US" dirty="0" err="1"/>
              <a:t>upper_middleware</a:t>
            </a:r>
            <a:r>
              <a:rPr lang="en-US" dirty="0"/>
              <a:t>(app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/>
              <a:t>httpd</a:t>
            </a:r>
            <a:r>
              <a:rPr lang="en-US" dirty="0"/>
              <a:t> = </a:t>
            </a:r>
            <a:r>
              <a:rPr lang="en-US" dirty="0" err="1"/>
              <a:t>make_server</a:t>
            </a:r>
            <a:r>
              <a:rPr lang="en-US" dirty="0"/>
              <a:t>("", 8000, </a:t>
            </a:r>
            <a:r>
              <a:rPr lang="en-US" dirty="0" err="1"/>
              <a:t>wrapper_app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080962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Uppercase Middleware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app(</a:t>
            </a:r>
            <a:r>
              <a:rPr lang="en-US" dirty="0" err="1"/>
              <a:t>req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response = Response("The quick brown fox jumped over buzz.")</a:t>
            </a:r>
          </a:p>
          <a:p>
            <a:pPr marL="0" indent="0">
              <a:buNone/>
            </a:pPr>
            <a:r>
              <a:rPr lang="en-US" dirty="0"/>
              <a:t>    return response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 err="1"/>
              <a:t>wsgify.middleware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upper_middleware</a:t>
            </a:r>
            <a:r>
              <a:rPr lang="en-US" dirty="0"/>
              <a:t>(request, app):</a:t>
            </a:r>
          </a:p>
          <a:p>
            <a:pPr marL="0" indent="0">
              <a:buNone/>
            </a:pPr>
            <a:r>
              <a:rPr lang="en-US" dirty="0"/>
              <a:t>	response = app(request)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response.body</a:t>
            </a:r>
            <a:r>
              <a:rPr lang="en-US" dirty="0"/>
              <a:t> = </a:t>
            </a:r>
            <a:r>
              <a:rPr lang="en-US" dirty="0" err="1"/>
              <a:t>response.body.upper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	return response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wrapper_app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upper_middleware</a:t>
            </a:r>
            <a:r>
              <a:rPr lang="en-US" dirty="0">
                <a:solidFill>
                  <a:srgbClr val="FF0000"/>
                </a:solidFill>
              </a:rPr>
              <a:t>(app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60574C"/>
                </a:solidFill>
              </a:rPr>
              <a:t>httpd</a:t>
            </a:r>
            <a:r>
              <a:rPr lang="en-US" dirty="0">
                <a:solidFill>
                  <a:srgbClr val="60574C"/>
                </a:solidFill>
              </a:rPr>
              <a:t> = </a:t>
            </a:r>
            <a:r>
              <a:rPr lang="en-US" dirty="0" err="1">
                <a:solidFill>
                  <a:srgbClr val="60574C"/>
                </a:solidFill>
              </a:rPr>
              <a:t>make_server</a:t>
            </a:r>
            <a:r>
              <a:rPr lang="en-US" dirty="0">
                <a:solidFill>
                  <a:srgbClr val="60574C"/>
                </a:solidFill>
              </a:rPr>
              <a:t>("", 8000, </a:t>
            </a:r>
            <a:r>
              <a:rPr lang="en-US" dirty="0" err="1">
                <a:solidFill>
                  <a:srgbClr val="60574C"/>
                </a:solidFill>
              </a:rPr>
              <a:t>wrapper_app</a:t>
            </a:r>
            <a:r>
              <a:rPr lang="en-US" dirty="0">
                <a:solidFill>
                  <a:srgbClr val="60574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08096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6913" y="277536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What is WSGI?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6311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Gzip</a:t>
            </a:r>
            <a:r>
              <a:rPr lang="en-US" dirty="0" smtClean="0"/>
              <a:t> Middleware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gzip_middleware</a:t>
            </a:r>
            <a:r>
              <a:rPr lang="en-US" dirty="0" smtClean="0"/>
              <a:t>(request, app):</a:t>
            </a:r>
          </a:p>
          <a:p>
            <a:pPr marL="0" indent="0">
              <a:buNone/>
            </a:pPr>
            <a:r>
              <a:rPr lang="en-US" dirty="0" smtClean="0"/>
              <a:t>	# Don’t want to do any pre-processing so just call the app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response = app(request)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Compress the body and set header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response.body</a:t>
            </a:r>
            <a:r>
              <a:rPr lang="en-US" dirty="0" smtClean="0"/>
              <a:t> = </a:t>
            </a:r>
            <a:r>
              <a:rPr lang="en-US" dirty="0" err="1" smtClean="0"/>
              <a:t>gzip</a:t>
            </a:r>
            <a:r>
              <a:rPr lang="en-US" dirty="0" smtClean="0"/>
              <a:t>(</a:t>
            </a:r>
            <a:r>
              <a:rPr lang="en-US" dirty="0" err="1" smtClean="0"/>
              <a:t>request.body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response.headers</a:t>
            </a:r>
            <a:r>
              <a:rPr lang="en-US" dirty="0" smtClean="0"/>
              <a:t>[‘Content-Encoding’] = ‘</a:t>
            </a:r>
            <a:r>
              <a:rPr lang="en-US" dirty="0" err="1" smtClean="0"/>
              <a:t>gzip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	return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26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things: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Middlewares</a:t>
            </a:r>
            <a:r>
              <a:rPr lang="en-US" dirty="0" smtClean="0"/>
              <a:t> are not aware of anything before or after them in the ‘pipeline.’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Middlewares</a:t>
            </a:r>
            <a:r>
              <a:rPr lang="en-US" dirty="0" smtClean="0"/>
              <a:t> should be reusable.</a:t>
            </a:r>
          </a:p>
          <a:p>
            <a:endParaRPr lang="en-US" dirty="0" smtClean="0"/>
          </a:p>
          <a:p>
            <a:r>
              <a:rPr lang="en-US" dirty="0" smtClean="0"/>
              <a:t>The middleware you write should act more like a filter as opposed to having a lot of business logic. Rule of thumb: if the code is specific to your application (not reusable), it should probably be a library and not a middleware.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79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 was so easy...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mtClean="0"/>
              <a:t>cavema.</a:t>
            </a:r>
            <a:r>
              <a:rPr lang="en-US" dirty="0" smtClean="0"/>
              <a:t>.. Err anyone can do it!</a:t>
            </a:r>
          </a:p>
          <a:p>
            <a:endParaRPr lang="en-US" dirty="0"/>
          </a:p>
          <a:p>
            <a:r>
              <a:rPr lang="en-US" dirty="0" smtClean="0"/>
              <a:t>There are dozens of web frameworks that are available (most are open-source) for your use which do a lot of the leg work for you.</a:t>
            </a:r>
            <a:br>
              <a:rPr lang="en-US" dirty="0" smtClean="0"/>
            </a:br>
            <a:r>
              <a:rPr lang="en-US" dirty="0" smtClean="0"/>
              <a:t>Examples: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Pylons/Pyramid  (What we use at SurveyMonkey)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Django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TurboGears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err="1" smtClean="0"/>
              <a:t>Repoze.bfg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Bottle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Flask</a:t>
            </a:r>
          </a:p>
          <a:p>
            <a:pPr marL="514350" lvl="1" indent="0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3382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6913" y="2775368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Server Gateway Interface, pronounced ‘</a:t>
            </a:r>
            <a:r>
              <a:rPr lang="en-US" dirty="0" err="1" smtClean="0"/>
              <a:t>whizky</a:t>
            </a:r>
            <a:r>
              <a:rPr lang="en-US" dirty="0" smtClean="0"/>
              <a:t>’ (duh)</a:t>
            </a:r>
          </a:p>
          <a:p>
            <a:endParaRPr lang="en-US" dirty="0" smtClean="0"/>
          </a:p>
          <a:p>
            <a:r>
              <a:rPr lang="en-US" dirty="0" smtClean="0"/>
              <a:t>PEP 333</a:t>
            </a:r>
          </a:p>
          <a:p>
            <a:endParaRPr lang="en-US" dirty="0" smtClean="0"/>
          </a:p>
          <a:p>
            <a:r>
              <a:rPr lang="en-US" dirty="0" smtClean="0"/>
              <a:t>A standardized specification to define communication between a web server and your Python application.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HTTP server with WSGI support aka a Host (we’ll get into these later).</a:t>
            </a:r>
          </a:p>
          <a:p>
            <a:endParaRPr lang="en-US" dirty="0" smtClean="0"/>
          </a:p>
          <a:p>
            <a:r>
              <a:rPr lang="en-US" dirty="0" smtClean="0"/>
              <a:t>A Python file (your app).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An HTTP request comes in to your server.</a:t>
            </a:r>
          </a:p>
          <a:p>
            <a:r>
              <a:rPr lang="en-US" dirty="0" smtClean="0"/>
              <a:t>2) The HTTP server calls your Python app with two arguments: The environment and the “start response” function.</a:t>
            </a:r>
          </a:p>
          <a:p>
            <a:r>
              <a:rPr lang="en-US" dirty="0" smtClean="0"/>
              <a:t>3) Your application returns a Response body which is sent back to the client.</a:t>
            </a:r>
          </a:p>
          <a:p>
            <a:r>
              <a:rPr lang="en-US" dirty="0" smtClean="0"/>
              <a:t>4) …</a:t>
            </a:r>
          </a:p>
          <a:p>
            <a:r>
              <a:rPr lang="en-US" dirty="0" smtClean="0"/>
              <a:t>5) Profit!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def application(environ, </a:t>
            </a:r>
            <a:r>
              <a:rPr lang="en-US" dirty="0" err="1" smtClean="0">
                <a:solidFill>
                  <a:srgbClr val="FF0000"/>
                </a:solidFill>
              </a:rPr>
              <a:t>start_response</a:t>
            </a:r>
            <a:r>
              <a:rPr lang="en-US" dirty="0" smtClean="0">
                <a:solidFill>
                  <a:srgbClr val="FF0000"/>
                </a:solidFill>
              </a:rPr>
              <a:t>):</a:t>
            </a:r>
          </a:p>
          <a:p>
            <a:pPr>
              <a:buNone/>
            </a:pPr>
            <a:r>
              <a:rPr lang="en-US" dirty="0" smtClean="0"/>
              <a:t>		# Let’s setup some data to send back to the client</a:t>
            </a:r>
          </a:p>
          <a:p>
            <a:pPr>
              <a:buNone/>
            </a:pPr>
            <a:r>
              <a:rPr lang="en-US" dirty="0" smtClean="0"/>
              <a:t>		body = “WSGI is awesome and tastes delicious!”</a:t>
            </a:r>
          </a:p>
          <a:p>
            <a:pPr>
              <a:buNone/>
            </a:pPr>
            <a:r>
              <a:rPr lang="en-US" dirty="0" smtClean="0"/>
              <a:t>		headers = [(“Content-Type”, “text/plain”),</a:t>
            </a:r>
          </a:p>
          <a:p>
            <a:pPr>
              <a:buNone/>
            </a:pPr>
            <a:r>
              <a:rPr lang="en-US" dirty="0" smtClean="0"/>
              <a:t>				     (“Content-Length, </a:t>
            </a:r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len</a:t>
            </a:r>
            <a:r>
              <a:rPr lang="en-US" dirty="0" smtClean="0"/>
              <a:t>(body)))]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response headers back to the client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start_response</a:t>
            </a:r>
            <a:r>
              <a:rPr lang="en-US" dirty="0" smtClean="0"/>
              <a:t>(“200 OK”, headers)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the body back to the client to complete the Response</a:t>
            </a:r>
          </a:p>
          <a:p>
            <a:pPr>
              <a:buNone/>
            </a:pPr>
            <a:r>
              <a:rPr lang="en-US" dirty="0" smtClean="0"/>
              <a:t>		return body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 application(environ, </a:t>
            </a:r>
            <a:r>
              <a:rPr lang="en-US" dirty="0" err="1" smtClean="0"/>
              <a:t>start_response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# Let’s setup some data to send back to the client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body = “WSGI is awesome and tastes delicious!”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headers = [(“Content-Type”, “text/plain”),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		     (“Content-Length, </a:t>
            </a:r>
            <a:r>
              <a:rPr lang="en-US" dirty="0" err="1" smtClean="0">
                <a:solidFill>
                  <a:srgbClr val="FF0000"/>
                </a:solidFill>
              </a:rPr>
              <a:t>str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len</a:t>
            </a:r>
            <a:r>
              <a:rPr lang="en-US" dirty="0" smtClean="0">
                <a:solidFill>
                  <a:srgbClr val="FF0000"/>
                </a:solidFill>
              </a:rPr>
              <a:t>(body)))]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response headers back to the client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start_response</a:t>
            </a:r>
            <a:r>
              <a:rPr lang="en-US" dirty="0" smtClean="0"/>
              <a:t>(“200 OK”, headers)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the body back to the client to complete the Response</a:t>
            </a:r>
          </a:p>
          <a:p>
            <a:pPr>
              <a:buNone/>
            </a:pPr>
            <a:r>
              <a:rPr lang="en-US" dirty="0" smtClean="0"/>
              <a:t>		return body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767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 application(environ, </a:t>
            </a:r>
            <a:r>
              <a:rPr lang="en-US" dirty="0" err="1" smtClean="0"/>
              <a:t>start_response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/>
              <a:t>		# Let’s setup some data to send back to the client</a:t>
            </a:r>
          </a:p>
          <a:p>
            <a:pPr>
              <a:buNone/>
            </a:pPr>
            <a:r>
              <a:rPr lang="en-US" dirty="0" smtClean="0"/>
              <a:t>		body = “WSGI is awesome and tastes delicious!”</a:t>
            </a:r>
          </a:p>
          <a:p>
            <a:pPr>
              <a:buNone/>
            </a:pPr>
            <a:r>
              <a:rPr lang="en-US" dirty="0" smtClean="0"/>
              <a:t>		headers = [(“Content-Type”, “text/plain”),</a:t>
            </a:r>
          </a:p>
          <a:p>
            <a:pPr>
              <a:buNone/>
            </a:pPr>
            <a:r>
              <a:rPr lang="en-US" dirty="0" smtClean="0"/>
              <a:t>				     (“Content-Length, </a:t>
            </a:r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len</a:t>
            </a:r>
            <a:r>
              <a:rPr lang="en-US" dirty="0" smtClean="0"/>
              <a:t>(body)))]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# Send response headers back to the client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start_response</a:t>
            </a:r>
            <a:r>
              <a:rPr lang="en-US" dirty="0" smtClean="0">
                <a:solidFill>
                  <a:srgbClr val="FF0000"/>
                </a:solidFill>
              </a:rPr>
              <a:t>(“200 OK”, headers)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# Send the body back to the client to complete the Response</a:t>
            </a:r>
          </a:p>
          <a:p>
            <a:pPr>
              <a:buNone/>
            </a:pPr>
            <a:r>
              <a:rPr lang="en-US" dirty="0" smtClean="0"/>
              <a:t>		return body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767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M General">
      <a:dk1>
        <a:srgbClr val="60574C"/>
      </a:dk1>
      <a:lt1>
        <a:srgbClr val="CFEBE7"/>
      </a:lt1>
      <a:dk2>
        <a:srgbClr val="44968E"/>
      </a:dk2>
      <a:lt2>
        <a:srgbClr val="EBE971"/>
      </a:lt2>
      <a:accent1>
        <a:srgbClr val="A9BD38"/>
      </a:accent1>
      <a:accent2>
        <a:srgbClr val="2E606D"/>
      </a:accent2>
      <a:accent3>
        <a:srgbClr val="33BEBF"/>
      </a:accent3>
      <a:accent4>
        <a:srgbClr val="D3E4A1"/>
      </a:accent4>
      <a:accent5>
        <a:srgbClr val="CED529"/>
      </a:accent5>
      <a:accent6>
        <a:srgbClr val="F9B01C"/>
      </a:accent6>
      <a:hlink>
        <a:srgbClr val="E1DDDB"/>
      </a:hlink>
      <a:folHlink>
        <a:srgbClr val="B6AFA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</TotalTime>
  <Words>750</Words>
  <Application>Microsoft Macintosh PowerPoint</Application>
  <PresentationFormat>On-screen Show (4:3)</PresentationFormat>
  <Paragraphs>303</Paragraphs>
  <Slides>33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“I drink my WSGI clear”</vt:lpstr>
      <vt:lpstr>Who are we?</vt:lpstr>
      <vt:lpstr>What is WSGI?</vt:lpstr>
      <vt:lpstr>WSGI</vt:lpstr>
      <vt:lpstr>What do you need?</vt:lpstr>
      <vt:lpstr>How does it work?</vt:lpstr>
      <vt:lpstr>Example</vt:lpstr>
      <vt:lpstr>Example</vt:lpstr>
      <vt:lpstr>Example</vt:lpstr>
      <vt:lpstr>Example</vt:lpstr>
      <vt:lpstr>Arguments &amp; Return Value</vt:lpstr>
      <vt:lpstr>WSGI Hosts</vt:lpstr>
      <vt:lpstr>WSGIRef Example</vt:lpstr>
      <vt:lpstr>That’s it!</vt:lpstr>
      <vt:lpstr>WSGI on the rocks</vt:lpstr>
      <vt:lpstr>WSGI on the Rocks</vt:lpstr>
      <vt:lpstr>WebOb Example</vt:lpstr>
      <vt:lpstr>WebOb Example</vt:lpstr>
      <vt:lpstr>And now for something more useful</vt:lpstr>
      <vt:lpstr>WebOb URL Routing</vt:lpstr>
      <vt:lpstr>WebOb URL Routing</vt:lpstr>
      <vt:lpstr>WebOb URL Routing</vt:lpstr>
      <vt:lpstr>WebOb URL Routing</vt:lpstr>
      <vt:lpstr>WebOb URL Routing</vt:lpstr>
      <vt:lpstr>WebOb URL Routing</vt:lpstr>
      <vt:lpstr>Middleware</vt:lpstr>
      <vt:lpstr>Uppercase Middleware Example</vt:lpstr>
      <vt:lpstr>Uppercase Middleware Example</vt:lpstr>
      <vt:lpstr>Uppercase Middleware Example</vt:lpstr>
      <vt:lpstr>Gzip Middleware Example</vt:lpstr>
      <vt:lpstr>Middleware Considerations</vt:lpstr>
      <vt:lpstr>That was so easy...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Franzoia</dc:creator>
  <cp:lastModifiedBy>doug</cp:lastModifiedBy>
  <cp:revision>640</cp:revision>
  <dcterms:created xsi:type="dcterms:W3CDTF">2009-12-01T09:40:39Z</dcterms:created>
  <dcterms:modified xsi:type="dcterms:W3CDTF">2011-03-18T18:33:14Z</dcterms:modified>
</cp:coreProperties>
</file>