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60" r:id="rId4"/>
    <p:sldId id="265" r:id="rId5"/>
    <p:sldId id="264" r:id="rId6"/>
    <p:sldId id="266" r:id="rId7"/>
    <p:sldId id="262" r:id="rId8"/>
    <p:sldId id="267" r:id="rId9"/>
    <p:sldId id="268" r:id="rId10"/>
    <p:sldId id="269" r:id="rId11"/>
    <p:sldId id="270" r:id="rId12"/>
    <p:sldId id="271" r:id="rId13"/>
    <p:sldId id="272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23" d="100"/>
          <a:sy n="123" d="100"/>
        </p:scale>
        <p:origin x="-128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E4A5C-89D5-4E2C-84BA-A14B3FCF8F1A}" type="datetimeFigureOut">
              <a:rPr lang="en-US" smtClean="0"/>
              <a:t>11/2/2008</a:t>
            </a:fld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5ED49-BDBE-4283-A26C-4DB90D1528FA}" type="slidenum">
              <a:rPr lang="en-US" smtClean="0"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E4A5C-89D5-4E2C-84BA-A14B3FCF8F1A}" type="datetimeFigureOut">
              <a:rPr lang="en-US" smtClean="0"/>
              <a:t>11/2/2008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5ED49-BDBE-4283-A26C-4DB90D1528FA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E4A5C-89D5-4E2C-84BA-A14B3FCF8F1A}" type="datetimeFigureOut">
              <a:rPr lang="en-US" smtClean="0"/>
              <a:t>11/2/2008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5ED49-BDBE-4283-A26C-4DB90D1528FA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E4A5C-89D5-4E2C-84BA-A14B3FCF8F1A}" type="datetimeFigureOut">
              <a:rPr lang="en-US" smtClean="0"/>
              <a:t>11/2/2008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5ED49-BDBE-4283-A26C-4DB90D1528FA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E4A5C-89D5-4E2C-84BA-A14B3FCF8F1A}" type="datetimeFigureOut">
              <a:rPr lang="en-US" smtClean="0"/>
              <a:t>11/2/2008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5ED49-BDBE-4283-A26C-4DB90D1528FA}" type="slidenum">
              <a:rPr lang="en-US" smtClean="0"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E4A5C-89D5-4E2C-84BA-A14B3FCF8F1A}" type="datetimeFigureOut">
              <a:rPr lang="en-US" smtClean="0"/>
              <a:t>11/2/2008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5ED49-BDBE-4283-A26C-4DB90D1528FA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E4A5C-89D5-4E2C-84BA-A14B3FCF8F1A}" type="datetimeFigureOut">
              <a:rPr lang="en-US" smtClean="0"/>
              <a:t>11/2/2008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5ED49-BDBE-4283-A26C-4DB90D1528FA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E4A5C-89D5-4E2C-84BA-A14B3FCF8F1A}" type="datetimeFigureOut">
              <a:rPr lang="en-US" smtClean="0"/>
              <a:t>11/2/2008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5ED49-BDBE-4283-A26C-4DB90D1528FA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E4A5C-89D5-4E2C-84BA-A14B3FCF8F1A}" type="datetimeFigureOut">
              <a:rPr lang="en-US" smtClean="0"/>
              <a:t>11/2/2008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5ED49-BDBE-4283-A26C-4DB90D1528FA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E4A5C-89D5-4E2C-84BA-A14B3FCF8F1A}" type="datetimeFigureOut">
              <a:rPr lang="en-US" smtClean="0"/>
              <a:t>11/2/2008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5ED49-BDBE-4283-A26C-4DB90D1528FA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E4A5C-89D5-4E2C-84BA-A14B3FCF8F1A}" type="datetimeFigureOut">
              <a:rPr lang="en-US" smtClean="0"/>
              <a:t>11/2/2008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2385ED49-BDBE-4283-A26C-4DB90D1528FA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B9E4A5C-89D5-4E2C-84BA-A14B3FCF8F1A}" type="datetimeFigureOut">
              <a:rPr lang="en-US" smtClean="0"/>
              <a:t>11/2/2008</a:t>
            </a:fld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385ED49-BDBE-4283-A26C-4DB90D1528FA}" type="slidenum">
              <a:rPr lang="en-US" smtClean="0"/>
              <a:t>‹#›</a:t>
            </a:fld>
            <a:endParaRPr lang="en-US" dirty="0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Today’s Agenda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Group Activity</a:t>
            </a:r>
          </a:p>
          <a:p>
            <a:r>
              <a:rPr lang="en-US" dirty="0" smtClean="0"/>
              <a:t>Notes on Conditional Probabilities</a:t>
            </a:r>
          </a:p>
          <a:p>
            <a:r>
              <a:rPr lang="en-US" dirty="0" smtClean="0"/>
              <a:t>Late Work?  Grade Questions?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smtClean="0"/>
              <a:t>Joi</a:t>
            </a:r>
            <a:r>
              <a:rPr lang="en-US" dirty="0" smtClean="0"/>
              <a:t>nt Relative Frequencies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Joint Frequency: </a:t>
            </a:r>
            <a:r>
              <a:rPr lang="en-US" dirty="0" smtClean="0"/>
              <a:t>Totals in each individual box in the body of the chart </a:t>
            </a:r>
            <a:r>
              <a:rPr lang="en-US" sz="2000" dirty="0" smtClean="0"/>
              <a:t>(the little joints that make up the totals</a:t>
            </a:r>
            <a:r>
              <a:rPr lang="en-US" sz="2000" dirty="0" smtClean="0"/>
              <a:t>).</a:t>
            </a:r>
          </a:p>
          <a:p>
            <a:pPr>
              <a:buNone/>
            </a:pPr>
            <a:endParaRPr lang="en-US" dirty="0" smtClean="0"/>
          </a:p>
          <a:p>
            <a:r>
              <a:rPr lang="en-US" b="1" dirty="0" smtClean="0"/>
              <a:t>Joint Relative Frequency</a:t>
            </a:r>
            <a:r>
              <a:rPr lang="en-US" dirty="0" smtClean="0"/>
              <a:t>: Used as an estimated probability to show the % of students that may be in each individual situation. For example… </a:t>
            </a:r>
          </a:p>
          <a:p>
            <a:pPr lvl="1">
              <a:buNone/>
            </a:pPr>
            <a:r>
              <a:rPr lang="en-US" sz="1800" dirty="0" smtClean="0"/>
              <a:t>JRF = </a:t>
            </a:r>
            <a:r>
              <a:rPr lang="en-US" sz="1800" i="1" dirty="0" smtClean="0"/>
              <a:t>(# of students that said yes to both questions)</a:t>
            </a:r>
            <a:r>
              <a:rPr lang="en-US" sz="1800" b="1" dirty="0" smtClean="0"/>
              <a:t>/</a:t>
            </a:r>
            <a:r>
              <a:rPr lang="en-US" sz="1800" i="1" dirty="0" smtClean="0"/>
              <a:t>(total # of students)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/>
              <a:t>Assignment </a:t>
            </a:r>
            <a:r>
              <a:rPr lang="en-US" sz="5400" dirty="0" smtClean="0"/>
              <a:t>Continues</a:t>
            </a:r>
            <a:r>
              <a:rPr lang="en-US" sz="5400" dirty="0" smtClean="0"/>
              <a:t>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sz="2000" dirty="0" smtClean="0">
                <a:solidFill>
                  <a:schemeClr val="accent2">
                    <a:lumMod val="75000"/>
                  </a:schemeClr>
                </a:solidFill>
              </a:rPr>
              <a:t>6.   </a:t>
            </a:r>
            <a:r>
              <a:rPr lang="en-US" sz="2000" dirty="0" smtClean="0"/>
              <a:t>Write out the 4 joint relative frequencies for your chart: </a:t>
            </a:r>
            <a:r>
              <a:rPr lang="en-US" sz="2000" dirty="0" err="1" smtClean="0"/>
              <a:t>ie</a:t>
            </a:r>
            <a:r>
              <a:rPr lang="en-US" sz="2000" dirty="0" smtClean="0"/>
              <a:t>…</a:t>
            </a:r>
          </a:p>
          <a:p>
            <a:pPr lvl="1"/>
            <a:r>
              <a:rPr lang="en-US" sz="1800" dirty="0" smtClean="0"/>
              <a:t>% of students that said “yes” to both questions = </a:t>
            </a:r>
          </a:p>
          <a:p>
            <a:pPr lvl="1"/>
            <a:r>
              <a:rPr lang="en-US" sz="1800" dirty="0" smtClean="0"/>
              <a:t>% of students that said “no” to both questions = </a:t>
            </a:r>
          </a:p>
          <a:p>
            <a:pPr lvl="1"/>
            <a:r>
              <a:rPr lang="en-US" sz="1800" dirty="0" smtClean="0"/>
              <a:t>% of students that said “yes” to bullying, but “no” to being bullied =</a:t>
            </a:r>
          </a:p>
          <a:p>
            <a:pPr lvl="1"/>
            <a:r>
              <a:rPr lang="en-US" sz="1800" dirty="0" smtClean="0"/>
              <a:t>% of students that said “no” to bullying, but “yes” to being bullied =</a:t>
            </a:r>
          </a:p>
          <a:p>
            <a:pPr lvl="1">
              <a:buNone/>
            </a:pPr>
            <a:endParaRPr lang="en-US" sz="1800" dirty="0" smtClean="0"/>
          </a:p>
          <a:p>
            <a:pPr marL="457200" indent="-457200">
              <a:buNone/>
            </a:pPr>
            <a:r>
              <a:rPr lang="en-US" sz="20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7.    </a:t>
            </a:r>
            <a:r>
              <a:rPr lang="en-US" sz="2000" dirty="0" smtClean="0"/>
              <a:t>Out </a:t>
            </a:r>
            <a:r>
              <a:rPr lang="en-US" sz="2000" dirty="0" smtClean="0"/>
              <a:t>of Park’s 1800 students approximately how many of </a:t>
            </a:r>
            <a:r>
              <a:rPr lang="en-US" sz="2000" dirty="0" smtClean="0"/>
              <a:t>them </a:t>
            </a:r>
            <a:r>
              <a:rPr lang="en-US" sz="2000" dirty="0" smtClean="0"/>
              <a:t>have been a bully as well as been a person on the receiving end</a:t>
            </a:r>
            <a:r>
              <a:rPr lang="en-US" sz="2000" dirty="0" smtClean="0"/>
              <a:t>? </a:t>
            </a:r>
            <a:r>
              <a:rPr lang="en-US" sz="2000" dirty="0" smtClean="0"/>
              <a:t> </a:t>
            </a:r>
            <a:r>
              <a:rPr lang="en-US" sz="2000" dirty="0" smtClean="0"/>
              <a:t>      </a:t>
            </a:r>
          </a:p>
          <a:p>
            <a:pPr marL="457200" indent="-457200">
              <a:buNone/>
            </a:pPr>
            <a:endParaRPr lang="en-US" sz="2000" dirty="0" smtClean="0"/>
          </a:p>
          <a:p>
            <a:pPr marL="457200" indent="-457200">
              <a:buNone/>
            </a:pPr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</a:rPr>
              <a:t>8.    </a:t>
            </a:r>
            <a:r>
              <a:rPr lang="en-US" sz="2000" dirty="0" smtClean="0"/>
              <a:t>Approximately how many have never been bullied and never been a bully?  </a:t>
            </a:r>
          </a:p>
          <a:p>
            <a:pPr marL="457200" indent="-457200">
              <a:buNone/>
            </a:pPr>
            <a:endParaRPr lang="en-US" sz="2000" dirty="0" smtClean="0"/>
          </a:p>
          <a:p>
            <a:pPr marL="457200" indent="-457200">
              <a:buNone/>
            </a:pPr>
            <a:r>
              <a:rPr lang="en-US" sz="2000" dirty="0" smtClean="0">
                <a:solidFill>
                  <a:schemeClr val="bg2">
                    <a:lumMod val="50000"/>
                  </a:schemeClr>
                </a:solidFill>
              </a:rPr>
              <a:t>9.    </a:t>
            </a:r>
            <a:r>
              <a:rPr lang="en-US" sz="2000" dirty="0" smtClean="0"/>
              <a:t>Is there any relationship between those that have been bullied and whether or not they have also taken part in being a bully? </a:t>
            </a:r>
            <a:endParaRPr lang="en-US" sz="2000" dirty="0" smtClean="0"/>
          </a:p>
          <a:p>
            <a:pPr marL="457200" indent="-457200">
              <a:buAutoNum type="arabicPeriod" startAt="7"/>
            </a:pPr>
            <a:endParaRPr lang="en-US" sz="2000" dirty="0" smtClean="0"/>
          </a:p>
          <a:p>
            <a:pPr marL="457200" indent="-457200">
              <a:buAutoNum type="arabicPeriod" startAt="7"/>
            </a:pPr>
            <a:endParaRPr lang="en-US" sz="2000" dirty="0" smtClean="0"/>
          </a:p>
          <a:p>
            <a:pPr>
              <a:buNone/>
            </a:pPr>
            <a:endParaRPr lang="en-US" sz="1800" dirty="0" smtClean="0"/>
          </a:p>
          <a:p>
            <a:endParaRPr lang="en-US" dirty="0"/>
          </a:p>
        </p:txBody>
      </p:sp>
    </p:spTree>
  </p:cSld>
  <p:clrMapOvr>
    <a:masterClrMapping/>
  </p:clrMapOvr>
  <p:transition spd="med">
    <p:strips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Conditional Relative Frequency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Conditional Relative Frequency/Probability:  Look at one part of a question or chart (one row or one column) and base all relative frequencies (probabilities) off of that row or columns total.</a:t>
            </a:r>
          </a:p>
          <a:p>
            <a:pPr lvl="1">
              <a:buNone/>
            </a:pPr>
            <a:endParaRPr lang="en-US" dirty="0" smtClean="0"/>
          </a:p>
          <a:p>
            <a:pPr lvl="1">
              <a:buNone/>
            </a:pPr>
            <a:r>
              <a:rPr lang="en-US" dirty="0" smtClean="0"/>
              <a:t>a)Set </a:t>
            </a:r>
            <a:r>
              <a:rPr lang="en-US" dirty="0" smtClean="0"/>
              <a:t>a condition: </a:t>
            </a:r>
            <a:endParaRPr lang="en-US" dirty="0" smtClean="0"/>
          </a:p>
          <a:p>
            <a:pPr lvl="1">
              <a:buNone/>
            </a:pPr>
            <a:endParaRPr lang="en-US" dirty="0" smtClean="0"/>
          </a:p>
          <a:p>
            <a:pPr lvl="3"/>
            <a:r>
              <a:rPr lang="en-US" dirty="0" smtClean="0"/>
              <a:t>Only looking at Bullies</a:t>
            </a:r>
          </a:p>
          <a:p>
            <a:pPr lvl="3"/>
            <a:r>
              <a:rPr lang="en-US" dirty="0" smtClean="0"/>
              <a:t>Only looking at students that said Yes to ever being bullied</a:t>
            </a:r>
          </a:p>
          <a:p>
            <a:pPr lvl="3"/>
            <a:r>
              <a:rPr lang="en-US" dirty="0" smtClean="0"/>
              <a:t>Etc</a:t>
            </a:r>
            <a:r>
              <a:rPr lang="en-US" dirty="0" smtClean="0"/>
              <a:t>…</a:t>
            </a:r>
          </a:p>
          <a:p>
            <a:pPr lvl="3">
              <a:buNone/>
            </a:pPr>
            <a:endParaRPr lang="en-US" dirty="0" smtClean="0"/>
          </a:p>
          <a:p>
            <a:pPr marL="850392" lvl="1" indent="-457200">
              <a:buAutoNum type="alphaLcParenR" startAt="2"/>
            </a:pPr>
            <a:r>
              <a:rPr lang="en-US" dirty="0" smtClean="0"/>
              <a:t>For example look at all of the Yeses for being bullied:  </a:t>
            </a:r>
          </a:p>
          <a:p>
            <a:pPr marL="850392" lvl="1" indent="-457200">
              <a:buNone/>
            </a:pPr>
            <a:endParaRPr lang="en-US" dirty="0" smtClean="0"/>
          </a:p>
          <a:p>
            <a:pPr marL="850392" lvl="1" indent="-457200">
              <a:buNone/>
            </a:pPr>
            <a:r>
              <a:rPr lang="en-US" dirty="0" smtClean="0"/>
              <a:t>P(you have been a bully knowing that you have been bullied) = </a:t>
            </a:r>
          </a:p>
          <a:p>
            <a:pPr marL="850392" lvl="1" indent="-457200">
              <a:buNone/>
            </a:pPr>
            <a:endParaRPr lang="en-US" dirty="0" smtClean="0"/>
          </a:p>
          <a:p>
            <a:pPr marL="850392" lvl="1" indent="-457200">
              <a:buNone/>
            </a:pPr>
            <a:r>
              <a:rPr lang="en-US" dirty="0" smtClean="0"/>
              <a:t>	</a:t>
            </a:r>
            <a:r>
              <a:rPr lang="en-US" i="1" dirty="0" smtClean="0"/>
              <a:t>(# from that ‘joint’)/(Total # of students that have been bullied)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50571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Conditional Rel. Frequency  Assignment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62200"/>
            <a:ext cx="8229600" cy="3962400"/>
          </a:xfrm>
        </p:spPr>
        <p:txBody>
          <a:bodyPr/>
          <a:lstStyle/>
          <a:p>
            <a:r>
              <a:rPr lang="en-US" dirty="0" smtClean="0"/>
              <a:t>White books:  Page 68 – 69:  8 – 9</a:t>
            </a:r>
          </a:p>
          <a:p>
            <a:r>
              <a:rPr lang="en-US" dirty="0" smtClean="0"/>
              <a:t>Summary of Conditional Probability:  </a:t>
            </a:r>
          </a:p>
          <a:p>
            <a:pPr lvl="1"/>
            <a:r>
              <a:rPr lang="en-US" dirty="0" smtClean="0"/>
              <a:t>Page 70-71: 10 &amp; 11 </a:t>
            </a:r>
          </a:p>
          <a:p>
            <a:pPr lvl="3"/>
            <a:r>
              <a:rPr lang="en-US" dirty="0" smtClean="0"/>
              <a:t>make both charts</a:t>
            </a:r>
          </a:p>
          <a:p>
            <a:pPr lvl="3"/>
            <a:r>
              <a:rPr lang="en-US" dirty="0" smtClean="0"/>
              <a:t>List all different Relative Frequencies for each </a:t>
            </a:r>
          </a:p>
          <a:p>
            <a:pPr lvl="4">
              <a:buNone/>
            </a:pPr>
            <a:r>
              <a:rPr lang="en-US" dirty="0" smtClean="0"/>
              <a:t>(even if not asked for)  </a:t>
            </a:r>
            <a:endParaRPr lang="en-US" dirty="0" smtClean="0"/>
          </a:p>
          <a:p>
            <a:pPr lvl="4"/>
            <a:r>
              <a:rPr lang="en-US" i="1" dirty="0" smtClean="0"/>
              <a:t>Marginal Relative Frequencies</a:t>
            </a:r>
          </a:p>
          <a:p>
            <a:pPr lvl="4"/>
            <a:r>
              <a:rPr lang="en-US" i="1" dirty="0" smtClean="0"/>
              <a:t>Joint Relative Frequencies</a:t>
            </a:r>
          </a:p>
          <a:p>
            <a:pPr lvl="4"/>
            <a:r>
              <a:rPr lang="en-US" i="1" dirty="0" smtClean="0"/>
              <a:t>Conditional Relative Frequencies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Take out a ½ sheet of paper to answer the following questions on. </a:t>
            </a:r>
            <a:br>
              <a:rPr lang="en-US" dirty="0" smtClean="0"/>
            </a:br>
            <a:r>
              <a:rPr lang="en-US" dirty="0" smtClean="0"/>
              <a:t>NO NAMES PLEASE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pPr marL="342900" indent="-342900">
              <a:buAutoNum type="arabicPeriod"/>
            </a:pPr>
            <a:r>
              <a:rPr lang="en-US" dirty="0" smtClean="0">
                <a:latin typeface="+mj-lt"/>
              </a:rPr>
              <a:t>Have you ever been bullied/harassed?</a:t>
            </a:r>
          </a:p>
          <a:p>
            <a:pPr marL="342900" indent="-342900">
              <a:buAutoNum type="arabicPeriod"/>
            </a:pPr>
            <a:r>
              <a:rPr lang="en-US" dirty="0" smtClean="0">
                <a:latin typeface="+mj-lt"/>
              </a:rPr>
              <a:t>Have you ever been the bully/harasser? </a:t>
            </a:r>
          </a:p>
          <a:p>
            <a:pPr marL="342900" indent="-342900">
              <a:buAutoNum type="arabicPeriod"/>
            </a:pPr>
            <a:endParaRPr lang="en-US" dirty="0" smtClean="0">
              <a:latin typeface="+mj-lt"/>
            </a:endParaRPr>
          </a:p>
          <a:p>
            <a:pPr marL="342900" indent="-342900" algn="ctr"/>
            <a:r>
              <a:rPr lang="en-US" dirty="0" smtClean="0">
                <a:latin typeface="+mj-lt"/>
              </a:rPr>
              <a:t>Be sure to number your answers and answer BOTH of the questions.</a:t>
            </a:r>
          </a:p>
          <a:p>
            <a:pPr marL="342900" indent="-342900" algn="ctr"/>
            <a:r>
              <a:rPr lang="en-US" dirty="0" smtClean="0">
                <a:latin typeface="+mj-lt"/>
              </a:rPr>
              <a:t>	</a:t>
            </a:r>
            <a:r>
              <a:rPr lang="en-US" dirty="0" smtClean="0">
                <a:latin typeface="+mj-lt"/>
              </a:rPr>
              <a:t>Thank you</a:t>
            </a:r>
            <a:r>
              <a:rPr lang="en-US" dirty="0" smtClean="0"/>
              <a:t>.</a:t>
            </a:r>
            <a:endParaRPr lang="en-US" dirty="0" smtClean="0"/>
          </a:p>
        </p:txBody>
      </p:sp>
      <p:pic>
        <p:nvPicPr>
          <p:cNvPr id="5" name="Picture Placeholder 4" descr="bullies.jpg"/>
          <p:cNvPicPr>
            <a:picLocks noGrp="1" noChangeAspect="1"/>
          </p:cNvPicPr>
          <p:nvPr>
            <p:ph type="pic" idx="1"/>
          </p:nvPr>
        </p:nvPicPr>
        <p:blipFill>
          <a:blip r:embed="rId3"/>
          <a:stretch>
            <a:fillRect/>
          </a:stretch>
        </p:blipFill>
        <p:spPr>
          <a:xfrm rot="493549">
            <a:off x="4086387" y="1284594"/>
            <a:ext cx="2866055" cy="3710788"/>
          </a:xfrm>
        </p:spPr>
      </p:pic>
    </p:spTree>
  </p:cSld>
  <p:clrMapOvr>
    <a:masterClrMapping/>
  </p:clrMapOvr>
  <p:transition spd="med">
    <p:dissolve/>
    <p:sndAc>
      <p:stSnd>
        <p:snd r:embed="rId2" name="bomb.wav" builtIn="1"/>
      </p:stSnd>
    </p:sndAc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Tally Time…</a:t>
            </a:r>
            <a:r>
              <a:rPr lang="en-US" sz="2700" dirty="0" smtClean="0"/>
              <a:t>(Do on a new sheet of your own paper)</a:t>
            </a:r>
            <a:endParaRPr lang="en-US" sz="27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Question </a:t>
            </a:r>
            <a:r>
              <a:rPr lang="en-US" dirty="0" smtClean="0"/>
              <a:t>1</a:t>
            </a:r>
            <a:r>
              <a:rPr lang="en-US" dirty="0" smtClean="0"/>
              <a:t>:  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smtClean="0"/>
              <a:t>	Have you ever been 	bullied/harassed?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Question 2: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smtClean="0"/>
              <a:t>	Have you ever been 	the bully/harasser?</a:t>
            </a:r>
            <a:endParaRPr lang="en-US" dirty="0"/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Organize your data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066800" y="2286001"/>
          <a:ext cx="7696200" cy="43433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39240"/>
                <a:gridCol w="1539240"/>
                <a:gridCol w="1539240"/>
                <a:gridCol w="1539240"/>
                <a:gridCol w="1539240"/>
              </a:tblGrid>
              <a:tr h="376266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Total</a:t>
                      </a:r>
                      <a:endParaRPr 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[leave blank]</a:t>
                      </a:r>
                      <a:endParaRPr lang="en-US" sz="1400" dirty="0"/>
                    </a:p>
                  </a:txBody>
                  <a:tcPr anchor="ctr" anchorCtr="1"/>
                </a:tc>
              </a:tr>
              <a:tr h="1206114">
                <a:tc>
                  <a:txBody>
                    <a:bodyPr/>
                    <a:lstStyle/>
                    <a:p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206114">
                <a:tc>
                  <a:txBody>
                    <a:bodyPr/>
                    <a:lstStyle/>
                    <a:p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927779">
                <a:tc>
                  <a:txBody>
                    <a:bodyPr/>
                    <a:lstStyle/>
                    <a:p>
                      <a:r>
                        <a:rPr lang="en-US" dirty="0" smtClean="0"/>
                        <a:t>Total</a:t>
                      </a:r>
                      <a:endParaRPr 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27126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[leave</a:t>
                      </a:r>
                      <a:r>
                        <a:rPr lang="en-US" sz="1400" baseline="0" dirty="0" smtClean="0"/>
                        <a:t> blank]</a:t>
                      </a:r>
                      <a:endParaRPr lang="en-US" sz="14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743200" y="1828800"/>
            <a:ext cx="3733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Question 1: Been Bullied/harassed?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609600" y="1981200"/>
            <a:ext cx="461665" cy="3657600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en-US" dirty="0" smtClean="0"/>
              <a:t>Question 2: Bullied/harasser</a:t>
            </a:r>
            <a:endParaRPr lang="en-US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Organize your data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066800" y="2286001"/>
          <a:ext cx="7696200" cy="43433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39240"/>
                <a:gridCol w="1539240"/>
                <a:gridCol w="1539240"/>
                <a:gridCol w="1539240"/>
                <a:gridCol w="1539240"/>
              </a:tblGrid>
              <a:tr h="376266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Total</a:t>
                      </a:r>
                      <a:endParaRPr 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[leave blank]</a:t>
                      </a:r>
                      <a:endParaRPr lang="en-US" sz="1400" dirty="0"/>
                    </a:p>
                  </a:txBody>
                  <a:tcPr anchor="ctr" anchorCtr="1"/>
                </a:tc>
              </a:tr>
              <a:tr h="1206114">
                <a:tc>
                  <a:txBody>
                    <a:bodyPr/>
                    <a:lstStyle/>
                    <a:p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Students</a:t>
                      </a:r>
                      <a:r>
                        <a:rPr lang="en-US" baseline="0" dirty="0" smtClean="0"/>
                        <a:t> that have been bullied and a bully.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You have only been the bully.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#</a:t>
                      </a:r>
                      <a:r>
                        <a:rPr lang="en-US" baseline="0" dirty="0" smtClean="0"/>
                        <a:t> of students that have </a:t>
                      </a:r>
                      <a:r>
                        <a:rPr lang="en-US" b="1" baseline="0" dirty="0" smtClean="0"/>
                        <a:t>been a bully.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206114">
                <a:tc>
                  <a:txBody>
                    <a:bodyPr/>
                    <a:lstStyle/>
                    <a:p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You have been bullied but not been a bully.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Students that have never bullied or been bullied.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927779">
                <a:tc>
                  <a:txBody>
                    <a:bodyPr/>
                    <a:lstStyle/>
                    <a:p>
                      <a:r>
                        <a:rPr lang="en-US" dirty="0" smtClean="0"/>
                        <a:t>Total</a:t>
                      </a:r>
                      <a:endParaRPr 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# of students</a:t>
                      </a:r>
                      <a:r>
                        <a:rPr lang="en-US" baseline="0" dirty="0" smtClean="0"/>
                        <a:t> that </a:t>
                      </a:r>
                      <a:r>
                        <a:rPr lang="en-US" b="1" baseline="0" dirty="0" smtClean="0"/>
                        <a:t>have been bullied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27126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[leave blank]</a:t>
                      </a:r>
                      <a:endParaRPr lang="en-US" sz="14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 anchorCtr="1"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743200" y="1828800"/>
            <a:ext cx="3733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Question 1: Been Bullied/harassed?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609600" y="1981200"/>
            <a:ext cx="461665" cy="3657600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en-US" dirty="0" smtClean="0"/>
              <a:t>Question 2: Bullied/harasser</a:t>
            </a:r>
            <a:endParaRPr lang="en-US" dirty="0"/>
          </a:p>
        </p:txBody>
      </p:sp>
    </p:spTree>
  </p:cSld>
  <p:clrMapOvr>
    <a:masterClrMapping/>
  </p:clrMapOvr>
  <p:transition spd="med">
    <p:wheel spokes="1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Notes:  </a:t>
            </a:r>
            <a:br>
              <a:rPr lang="en-US" dirty="0" smtClean="0"/>
            </a:br>
            <a:r>
              <a:rPr lang="en-US" dirty="0" smtClean="0"/>
              <a:t>	</a:t>
            </a:r>
            <a:r>
              <a:rPr lang="en-US" dirty="0" smtClean="0"/>
              <a:t>Marginal Relative Frequencies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Marginal totals:  Totals for each row or column.  </a:t>
            </a:r>
          </a:p>
          <a:p>
            <a:pPr lvl="2"/>
            <a:r>
              <a:rPr lang="en-US" dirty="0" smtClean="0"/>
              <a:t>For example… the total # of students that said yes to being bullied</a:t>
            </a:r>
            <a:r>
              <a:rPr lang="en-US" dirty="0" smtClean="0"/>
              <a:t>.</a:t>
            </a:r>
          </a:p>
          <a:p>
            <a:pPr lvl="2">
              <a:buNone/>
            </a:pPr>
            <a:endParaRPr lang="en-US" dirty="0" smtClean="0"/>
          </a:p>
          <a:p>
            <a:r>
              <a:rPr lang="en-US" dirty="0" smtClean="0"/>
              <a:t>Marginal </a:t>
            </a:r>
            <a:r>
              <a:rPr lang="en-US" dirty="0" smtClean="0"/>
              <a:t>Relative Frequencies (fancy terms for…): Estimated probability of each event happening. </a:t>
            </a:r>
          </a:p>
          <a:p>
            <a:pPr lvl="2"/>
            <a:r>
              <a:rPr lang="en-US" dirty="0" smtClean="0"/>
              <a:t>For example… our estimate of the probability that any student at </a:t>
            </a:r>
            <a:r>
              <a:rPr lang="en-US" dirty="0" smtClean="0"/>
              <a:t>Park High </a:t>
            </a:r>
            <a:r>
              <a:rPr lang="en-US" dirty="0" smtClean="0"/>
              <a:t>may have been a bully at some time </a:t>
            </a:r>
            <a:r>
              <a:rPr lang="en-US" dirty="0" smtClean="0"/>
              <a:t>would be…</a:t>
            </a:r>
            <a:endParaRPr lang="en-US" dirty="0" smtClean="0"/>
          </a:p>
          <a:p>
            <a:pPr lvl="2">
              <a:buNone/>
            </a:pPr>
            <a:r>
              <a:rPr lang="en-US" dirty="0" smtClean="0"/>
              <a:t>MRF = </a:t>
            </a:r>
            <a:r>
              <a:rPr lang="en-US" sz="1400" i="1" dirty="0" smtClean="0"/>
              <a:t>(# </a:t>
            </a:r>
            <a:r>
              <a:rPr lang="en-US" sz="1400" i="1" dirty="0" smtClean="0"/>
              <a:t>of students that said they have been a bully) </a:t>
            </a:r>
            <a:r>
              <a:rPr lang="en-US" sz="1400" dirty="0" smtClean="0"/>
              <a:t>/ </a:t>
            </a:r>
            <a:r>
              <a:rPr lang="en-US" sz="1400" i="1" dirty="0" smtClean="0"/>
              <a:t>(total # of students in our clas</a:t>
            </a:r>
            <a:r>
              <a:rPr lang="en-US" sz="1400" dirty="0" smtClean="0"/>
              <a:t>s)</a:t>
            </a:r>
          </a:p>
          <a:p>
            <a:endParaRPr lang="en-US" dirty="0" smtClean="0"/>
          </a:p>
          <a:p>
            <a:pPr lvl="2">
              <a:buNone/>
            </a:pPr>
            <a:endParaRPr lang="en-US" dirty="0"/>
          </a:p>
        </p:txBody>
      </p:sp>
    </p:spTree>
  </p:cSld>
  <p:clrMapOvr>
    <a:masterClrMapping/>
  </p:clrMapOvr>
  <p:transition spd="slow">
    <p:pull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 smtClean="0"/>
              <a:t>Marginal Relative Frequencies</a:t>
            </a:r>
            <a:br>
              <a:rPr lang="en-US" dirty="0" smtClean="0"/>
            </a:br>
            <a:r>
              <a:rPr lang="en-US" sz="2200" dirty="0" smtClean="0"/>
              <a:t>[fill in the final row and column]</a:t>
            </a:r>
            <a:endParaRPr lang="en-US" sz="22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066800" y="2895600"/>
          <a:ext cx="7696200" cy="2148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39240"/>
                <a:gridCol w="1539240"/>
                <a:gridCol w="1539240"/>
                <a:gridCol w="1539240"/>
                <a:gridCol w="1539240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Total</a:t>
                      </a:r>
                      <a:endParaRPr 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     Marginal Relative </a:t>
                      </a:r>
                      <a:r>
                        <a:rPr lang="en-US" sz="1400" dirty="0" err="1" smtClean="0"/>
                        <a:t>Freq’s</a:t>
                      </a:r>
                      <a:endParaRPr lang="en-US" sz="1400" dirty="0"/>
                    </a:p>
                  </a:txBody>
                  <a:tcPr anchor="ctr" anchorCtr="1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                 %</a:t>
                      </a:r>
                      <a:endParaRPr lang="en-US" dirty="0"/>
                    </a:p>
                  </a:txBody>
                  <a:tcPr anchor="ctr" anchorCtr="1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                 %</a:t>
                      </a:r>
                      <a:endParaRPr lang="en-US" dirty="0"/>
                    </a:p>
                  </a:txBody>
                  <a:tcPr anchor="ctr" anchorCtr="1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Total</a:t>
                      </a:r>
                      <a:endParaRPr 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    ----</a:t>
                      </a:r>
                      <a:endParaRPr lang="en-US" dirty="0"/>
                    </a:p>
                  </a:txBody>
                  <a:tcPr anchor="ctr" anchorCtr="1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     Marginal</a:t>
                      </a:r>
                      <a:r>
                        <a:rPr lang="en-US" sz="1400" baseline="0" dirty="0" smtClean="0"/>
                        <a:t> </a:t>
                      </a:r>
                    </a:p>
                    <a:p>
                      <a:r>
                        <a:rPr lang="en-US" sz="1400" baseline="0" dirty="0" smtClean="0"/>
                        <a:t>Relative </a:t>
                      </a:r>
                      <a:r>
                        <a:rPr lang="en-US" sz="1400" baseline="0" dirty="0" err="1" smtClean="0"/>
                        <a:t>Freq’s</a:t>
                      </a:r>
                      <a:endParaRPr lang="en-US" sz="14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                %</a:t>
                      </a:r>
                      <a:endParaRPr 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                %</a:t>
                      </a:r>
                      <a:endParaRPr 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     ----                 </a:t>
                      </a:r>
                      <a:endParaRPr 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100%</a:t>
                      </a:r>
                      <a:endParaRPr lang="en-US" dirty="0"/>
                    </a:p>
                  </a:txBody>
                  <a:tcPr anchor="ctr" anchorCtr="1"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667000" y="2438400"/>
            <a:ext cx="3124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Question 1: Been Bullied?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57200" y="2286000"/>
            <a:ext cx="461665" cy="2743200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en-US" dirty="0" smtClean="0"/>
              <a:t>Question 2: Bullied</a:t>
            </a:r>
            <a:endParaRPr lang="en-US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Lesson 8 Assignment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Answer the following questions using the information gathered at the beginning of class:</a:t>
            </a:r>
          </a:p>
          <a:p>
            <a:pPr marL="850392" lvl="1" indent="-457200">
              <a:buAutoNum type="arabicPeriod"/>
            </a:pPr>
            <a:r>
              <a:rPr lang="en-US" dirty="0" smtClean="0"/>
              <a:t>How many students answered “yes” to being bullied or harassed?</a:t>
            </a:r>
          </a:p>
          <a:p>
            <a:pPr marL="850392" lvl="1" indent="-457200">
              <a:buAutoNum type="arabicPeriod"/>
            </a:pPr>
            <a:r>
              <a:rPr lang="en-US" dirty="0" smtClean="0"/>
              <a:t>How many students answered “yes” to being the bully or harasser?</a:t>
            </a:r>
          </a:p>
          <a:p>
            <a:pPr marL="850392" lvl="1" indent="-457200">
              <a:buAutoNum type="arabicPeriod"/>
            </a:pPr>
            <a:r>
              <a:rPr lang="en-US" dirty="0" smtClean="0"/>
              <a:t>How many students answered “yes” to both questions?</a:t>
            </a:r>
          </a:p>
          <a:p>
            <a:pPr marL="850392" lvl="1" indent="-457200">
              <a:buNone/>
            </a:pPr>
            <a:endParaRPr lang="en-US" dirty="0" smtClean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 Continued…</a:t>
            </a:r>
            <a:endParaRPr lang="en-US" dirty="0"/>
          </a:p>
        </p:txBody>
      </p:sp>
      <p:pic>
        <p:nvPicPr>
          <p:cNvPr id="5" name="Picture Placeholder 4" descr="bully2s.jpg"/>
          <p:cNvPicPr>
            <a:picLocks noGrp="1" noChangeAspect="1"/>
          </p:cNvPicPr>
          <p:nvPr>
            <p:ph type="pic" idx="1"/>
          </p:nvPr>
        </p:nvPicPr>
        <p:blipFill>
          <a:blip r:embed="rId2"/>
          <a:srcRect t="3928" b="3928"/>
          <a:stretch>
            <a:fillRect/>
          </a:stretch>
        </p:blipFill>
        <p:spPr/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pPr marL="228600" lvl="1" indent="-228600">
              <a:spcBef>
                <a:spcPts val="250"/>
              </a:spcBef>
              <a:buClr>
                <a:schemeClr val="accent3"/>
              </a:buClr>
              <a:buSzPct val="95000"/>
              <a:buAutoNum type="arabicPeriod" startAt="4"/>
            </a:pPr>
            <a:r>
              <a:rPr lang="en-US" dirty="0" smtClean="0">
                <a:latin typeface="+mj-lt"/>
              </a:rPr>
              <a:t>What </a:t>
            </a:r>
            <a:r>
              <a:rPr lang="en-US" dirty="0" smtClean="0">
                <a:latin typeface="+mj-lt"/>
              </a:rPr>
              <a:t>do the different marginal relative frequencies tell us about our class?  About high school students in general</a:t>
            </a:r>
            <a:r>
              <a:rPr lang="en-US" dirty="0" smtClean="0">
                <a:latin typeface="+mj-lt"/>
              </a:rPr>
              <a:t>?</a:t>
            </a:r>
          </a:p>
          <a:p>
            <a:pPr marL="228600" lvl="1" indent="-228600">
              <a:spcBef>
                <a:spcPts val="250"/>
              </a:spcBef>
              <a:buClr>
                <a:schemeClr val="accent3"/>
              </a:buClr>
              <a:buSzPct val="95000"/>
              <a:buAutoNum type="arabicPeriod" startAt="4"/>
            </a:pPr>
            <a:r>
              <a:rPr lang="en-US" dirty="0" smtClean="0">
                <a:latin typeface="+mj-lt"/>
              </a:rPr>
              <a:t>If the total enrollment at Park High is 1800 students, approximately how many of them would you expect to have been harassed or bullied?</a:t>
            </a:r>
            <a:endParaRPr lang="en-US" dirty="0" smtClean="0">
              <a:latin typeface="+mj-lt"/>
            </a:endParaRPr>
          </a:p>
          <a:p>
            <a:endParaRPr lang="en-US" dirty="0"/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131</TotalTime>
  <Words>769</Words>
  <Application>Microsoft Office PowerPoint</Application>
  <PresentationFormat>On-screen Show (4:3)</PresentationFormat>
  <Paragraphs>120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Flow</vt:lpstr>
      <vt:lpstr>Today’s Agenda</vt:lpstr>
      <vt:lpstr>Take out a ½ sheet of paper to answer the following questions on.  NO NAMES PLEASE</vt:lpstr>
      <vt:lpstr>Tally Time…(Do on a new sheet of your own paper)</vt:lpstr>
      <vt:lpstr>Organize your data</vt:lpstr>
      <vt:lpstr>Organize your data</vt:lpstr>
      <vt:lpstr>Notes:    Marginal Relative Frequencies</vt:lpstr>
      <vt:lpstr>Marginal Relative Frequencies [fill in the final row and column]</vt:lpstr>
      <vt:lpstr>Lesson 8 Assignment</vt:lpstr>
      <vt:lpstr>Questions Continued…</vt:lpstr>
      <vt:lpstr>Joint Relative Frequencies</vt:lpstr>
      <vt:lpstr>Assignment Continues…</vt:lpstr>
      <vt:lpstr>Conditional Relative Frequency</vt:lpstr>
      <vt:lpstr>Conditional Rel. Frequency  Assignment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Today’s Agenda</dc:title>
  <dc:creator>Todd Behr</dc:creator>
  <cp:lastModifiedBy>Todd Behr</cp:lastModifiedBy>
  <cp:revision>13</cp:revision>
  <dcterms:created xsi:type="dcterms:W3CDTF">2008-11-03T01:30:37Z</dcterms:created>
  <dcterms:modified xsi:type="dcterms:W3CDTF">2008-11-03T03:41:57Z</dcterms:modified>
</cp:coreProperties>
</file>