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 id="2147483718" r:id="rId5"/>
  </p:sldMasterIdLst>
  <p:notesMasterIdLst>
    <p:notesMasterId r:id="rId61"/>
  </p:notesMasterIdLst>
  <p:handoutMasterIdLst>
    <p:handoutMasterId r:id="rId62"/>
  </p:handoutMasterIdLst>
  <p:sldIdLst>
    <p:sldId id="257" r:id="rId6"/>
    <p:sldId id="294" r:id="rId7"/>
    <p:sldId id="295" r:id="rId8"/>
    <p:sldId id="296" r:id="rId9"/>
    <p:sldId id="297" r:id="rId10"/>
    <p:sldId id="298" r:id="rId11"/>
    <p:sldId id="299" r:id="rId12"/>
    <p:sldId id="266" r:id="rId13"/>
    <p:sldId id="301" r:id="rId14"/>
    <p:sldId id="350" r:id="rId15"/>
    <p:sldId id="304" r:id="rId16"/>
    <p:sldId id="305" r:id="rId17"/>
    <p:sldId id="355" r:id="rId18"/>
    <p:sldId id="356" r:id="rId19"/>
    <p:sldId id="303" r:id="rId20"/>
    <p:sldId id="310" r:id="rId21"/>
    <p:sldId id="357" r:id="rId22"/>
    <p:sldId id="313" r:id="rId23"/>
    <p:sldId id="358" r:id="rId24"/>
    <p:sldId id="315" r:id="rId25"/>
    <p:sldId id="314" r:id="rId26"/>
    <p:sldId id="316" r:id="rId27"/>
    <p:sldId id="317" r:id="rId28"/>
    <p:sldId id="318" r:id="rId29"/>
    <p:sldId id="319" r:id="rId30"/>
    <p:sldId id="322" r:id="rId31"/>
    <p:sldId id="321" r:id="rId32"/>
    <p:sldId id="323" r:id="rId33"/>
    <p:sldId id="324" r:id="rId34"/>
    <p:sldId id="325" r:id="rId35"/>
    <p:sldId id="359" r:id="rId36"/>
    <p:sldId id="327" r:id="rId37"/>
    <p:sldId id="328" r:id="rId38"/>
    <p:sldId id="330" r:id="rId39"/>
    <p:sldId id="331" r:id="rId40"/>
    <p:sldId id="332" r:id="rId41"/>
    <p:sldId id="333" r:id="rId42"/>
    <p:sldId id="360" r:id="rId43"/>
    <p:sldId id="334" r:id="rId44"/>
    <p:sldId id="361" r:id="rId45"/>
    <p:sldId id="362" r:id="rId46"/>
    <p:sldId id="271" r:id="rId47"/>
    <p:sldId id="339" r:id="rId48"/>
    <p:sldId id="340" r:id="rId49"/>
    <p:sldId id="341" r:id="rId50"/>
    <p:sldId id="342" r:id="rId51"/>
    <p:sldId id="343" r:id="rId52"/>
    <p:sldId id="344" r:id="rId53"/>
    <p:sldId id="345" r:id="rId54"/>
    <p:sldId id="346" r:id="rId55"/>
    <p:sldId id="347" r:id="rId56"/>
    <p:sldId id="348" r:id="rId57"/>
    <p:sldId id="349" r:id="rId58"/>
    <p:sldId id="335" r:id="rId59"/>
    <p:sldId id="256" r:id="rId60"/>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a:srgbClr val="FFFFFF"/>
    <a:srgbClr val="F6AE1E"/>
    <a:srgbClr val="FF0066"/>
    <a:srgbClr val="000000"/>
    <a:srgbClr val="F3AF35"/>
    <a:srgbClr val="9C42E6"/>
    <a:srgbClr val="D1943B"/>
    <a:srgbClr val="F8F57B"/>
    <a:srgbClr val="D5B95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426" autoAdjust="0"/>
    <p:restoredTop sz="92751" autoAdjust="0"/>
  </p:normalViewPr>
  <p:slideViewPr>
    <p:cSldViewPr>
      <p:cViewPr varScale="1">
        <p:scale>
          <a:sx n="33" d="100"/>
          <a:sy n="33" d="100"/>
        </p:scale>
        <p:origin x="-1542" y="-96"/>
      </p:cViewPr>
      <p:guideLst>
        <p:guide orient="horz" pos="96"/>
        <p:guide orient="horz" pos="887"/>
        <p:guide orient="horz" pos="1484"/>
        <p:guide orient="horz" pos="1008"/>
        <p:guide orient="horz" pos="2544"/>
        <p:guide pos="3116"/>
        <p:guide pos="244"/>
        <p:guide pos="460"/>
        <p:guide pos="5516"/>
        <p:guide pos="893"/>
        <p:guide pos="5293"/>
      </p:guideLst>
    </p:cSldViewPr>
  </p:slideViewPr>
  <p:notesTextViewPr>
    <p:cViewPr>
      <p:scale>
        <a:sx n="100" d="100"/>
        <a:sy n="100" d="100"/>
      </p:scale>
      <p:origin x="0" y="0"/>
    </p:cViewPr>
  </p:notesTextViewPr>
  <p:sorterViewPr>
    <p:cViewPr>
      <p:scale>
        <a:sx n="49" d="100"/>
        <a:sy n="49" d="100"/>
      </p:scale>
      <p:origin x="0" y="0"/>
    </p:cViewPr>
  </p:sorterViewPr>
  <p:notesViewPr>
    <p:cSldViewPr showGuides="1">
      <p:cViewPr varScale="1">
        <p:scale>
          <a:sx n="51" d="100"/>
          <a:sy n="51" d="100"/>
        </p:scale>
        <p:origin x="-188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rotY val="150"/>
      <c:perspective val="30"/>
    </c:view3D>
    <c:plotArea>
      <c:layout/>
      <c:pie3DChart>
        <c:varyColors val="1"/>
        <c:ser>
          <c:idx val="0"/>
          <c:order val="0"/>
          <c:tx>
            <c:strRef>
              <c:f>Sheet1!$B$1</c:f>
              <c:strCache>
                <c:ptCount val="1"/>
                <c:pt idx="0">
                  <c:v>English Worldwide</c:v>
                </c:pt>
              </c:strCache>
            </c:strRef>
          </c:tx>
          <c:explosion val="10"/>
          <c:dLbls>
            <c:dLbl>
              <c:idx val="0"/>
              <c:layout>
                <c:manualLayout>
                  <c:x val="-6.3372703412073503E-2"/>
                  <c:y val="0.66372217360152275"/>
                </c:manualLayout>
              </c:layout>
              <c:tx>
                <c:rich>
                  <a:bodyPr/>
                  <a:lstStyle/>
                  <a:p>
                    <a:r>
                      <a:rPr lang="en-US" sz="2400" b="1" dirty="0" smtClean="0">
                        <a:solidFill>
                          <a:schemeClr val="tx1"/>
                        </a:solidFill>
                      </a:rPr>
                      <a:t>Non-English Speakers 91.5%</a:t>
                    </a:r>
                    <a:endParaRPr lang="en-US" sz="2400" b="1" dirty="0">
                      <a:solidFill>
                        <a:schemeClr val="tx1"/>
                      </a:solidFill>
                    </a:endParaRPr>
                  </a:p>
                </c:rich>
              </c:tx>
              <c:showCatName val="1"/>
              <c:showPercent val="1"/>
            </c:dLbl>
            <c:dLbl>
              <c:idx val="1"/>
              <c:layout>
                <c:manualLayout>
                  <c:x val="-6.950433531046665E-4"/>
                  <c:y val="0.11087785246019001"/>
                </c:manualLayout>
              </c:layout>
              <c:tx>
                <c:rich>
                  <a:bodyPr/>
                  <a:lstStyle/>
                  <a:p>
                    <a:r>
                      <a:rPr lang="en-US" sz="1600" b="1" dirty="0">
                        <a:solidFill>
                          <a:schemeClr val="tx1"/>
                        </a:solidFill>
                      </a:rPr>
                      <a:t>Native English Speakers
5.1%</a:t>
                    </a:r>
                  </a:p>
                </c:rich>
              </c:tx>
              <c:showCatName val="1"/>
              <c:showPercent val="1"/>
            </c:dLbl>
            <c:dLbl>
              <c:idx val="2"/>
              <c:layout>
                <c:manualLayout>
                  <c:x val="-0.15745252303131821"/>
                  <c:y val="7.092131539561089E-2"/>
                </c:manualLayout>
              </c:layout>
              <c:tx>
                <c:rich>
                  <a:bodyPr/>
                  <a:lstStyle/>
                  <a:p>
                    <a:r>
                      <a:rPr lang="en-US" sz="1600" b="1" dirty="0">
                        <a:solidFill>
                          <a:schemeClr val="tx1"/>
                        </a:solidFill>
                      </a:rPr>
                      <a:t>Other English Speakers
3.4%</a:t>
                    </a:r>
                  </a:p>
                </c:rich>
              </c:tx>
              <c:showCatName val="1"/>
              <c:showPercent val="1"/>
            </c:dLbl>
            <c:numFmt formatCode="0.0%" sourceLinked="0"/>
            <c:showCatName val="1"/>
            <c:showPercent val="1"/>
            <c:showLeaderLines val="1"/>
          </c:dLbls>
          <c:cat>
            <c:strRef>
              <c:f>Sheet1!$A$2:$A$4</c:f>
              <c:strCache>
                <c:ptCount val="3"/>
                <c:pt idx="0">
                  <c:v>Other languages</c:v>
                </c:pt>
                <c:pt idx="1">
                  <c:v>Native Speakers</c:v>
                </c:pt>
                <c:pt idx="2">
                  <c:v>Other Speakers</c:v>
                </c:pt>
              </c:strCache>
            </c:strRef>
          </c:cat>
          <c:val>
            <c:numRef>
              <c:f>Sheet1!$B$2:$B$4</c:f>
              <c:numCache>
                <c:formatCode>General</c:formatCode>
                <c:ptCount val="3"/>
                <c:pt idx="0">
                  <c:v>91.5</c:v>
                </c:pt>
                <c:pt idx="1">
                  <c:v>5.0999999999999996</c:v>
                </c:pt>
                <c:pt idx="2">
                  <c:v>3.4</c:v>
                </c:pt>
              </c:numCache>
            </c:numRef>
          </c:val>
        </c:ser>
        <c:dLbls>
          <c:showCatName val="1"/>
          <c:showPercent val="1"/>
        </c:dLbls>
      </c:pie3DChart>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Writing World-Ready Applications with Windows: What’s New for Windows 7?</a:t>
            </a:r>
            <a:endParaRPr lang="en-US" dirty="0">
              <a:latin typeface="Calibri"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latin typeface="Calibri" pitchFamily="34" charset="0"/>
              </a:rPr>
              <a:pPr/>
              <a:t>10/27/2008</a:t>
            </a:fld>
            <a:endParaRPr lang="en-US" dirty="0">
              <a:latin typeface="Calibri" pitchFamily="34" charset="0"/>
            </a:endParaRPr>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Calibri" pitchFamily="34" charset="0"/>
              </a:rPr>
            </a:br>
            <a:r>
              <a:rPr lang="en-US" sz="500" dirty="0" smtClean="0">
                <a:solidFill>
                  <a:srgbClr val="000000"/>
                </a:solidFill>
                <a:latin typeface="Calibri"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latin typeface="Calibri" pitchFamily="34" charset="0"/>
              </a:rPr>
              <a:pPr/>
              <a:t>‹#›</a:t>
            </a:fld>
            <a:endParaRPr lang="en-US" dirty="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pitchFamily="34" charset="0"/>
              </a:defRPr>
            </a:lvl1pPr>
          </a:lstStyle>
          <a:p>
            <a:r>
              <a:rPr lang="en-US" dirty="0" smtClean="0"/>
              <a:t>Writing World-Ready Applications with Windows: What’s New for Windows 7?</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pitchFamily="34" charset="0"/>
              </a:defRPr>
            </a:lvl1pPr>
          </a:lstStyle>
          <a:p>
            <a:fld id="{7C3FBCD4-166E-446F-AF18-7D4A0CF9AEF6}" type="datetimeFigureOut">
              <a:rPr lang="en-US" smtClean="0"/>
              <a:pPr/>
              <a:t>10/27/2008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Calibri" pitchFamily="34" charset="0"/>
              </a:rPr>
            </a:br>
            <a:r>
              <a:rPr lang="en-US" dirty="0" smtClean="0">
                <a:solidFill>
                  <a:srgbClr val="000000"/>
                </a:solidFill>
                <a:latin typeface="Calibri" pitchFamily="34" charset="0"/>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atin typeface="Calibri" pitchFamily="34" charset="0"/>
              </a:defRPr>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Calibr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10/27/2008 5:24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Calibri" pitchFamily="34" charset="0"/>
              </a:rPr>
            </a:br>
            <a:r>
              <a:rPr lang="en-US" sz="500" dirty="0" smtClean="0">
                <a:solidFill>
                  <a:srgbClr val="000000"/>
                </a:solidFill>
                <a:latin typeface="Calibri" pitchFamily="34" charset="0"/>
              </a:rPr>
              <a:t>MICROSOFT MAKES NO WARRANTIES, EXPRESS, IMPLIED OR STATUTORY, AS TO THE INFORMATION IN THIS PRESENTATION.</a:t>
            </a:r>
          </a:p>
          <a:p>
            <a:endParaRPr lang="en-US" sz="500" dirty="0">
              <a:latin typeface="Calibri"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10/27/2008 5:24 PM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Calibri" pitchFamily="34" charset="0"/>
              </a:rPr>
            </a:br>
            <a:r>
              <a:rPr lang="en-US" dirty="0" smtClean="0">
                <a:solidFill>
                  <a:srgbClr val="000000"/>
                </a:solidFill>
                <a:latin typeface="Calibri" pitchFamily="34" charset="0"/>
              </a:rPr>
              <a:t>MICROSOFT MAKES NO WARRANTIES, EXPRESS, IMPLIED OR STATUTORY, AS TO THE INFORMATION IN THIS PRESENTATION.</a:t>
            </a:r>
          </a:p>
          <a:p>
            <a:endParaRPr lang="en-US" dirty="0">
              <a:latin typeface="Calibr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5F4142-C48A-4C62-B89B-192B99F10CB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dirty="0" smtClean="0"/>
          </a:p>
        </p:txBody>
      </p:sp>
      <p:sp>
        <p:nvSpPr>
          <p:cNvPr id="4" name="Slide Number Placeholder 3"/>
          <p:cNvSpPr>
            <a:spLocks noGrp="1"/>
          </p:cNvSpPr>
          <p:nvPr>
            <p:ph type="sldNum" sz="quarter" idx="10"/>
          </p:nvPr>
        </p:nvSpPr>
        <p:spPr/>
        <p:txBody>
          <a:bodyPr/>
          <a:lstStyle/>
          <a:p>
            <a:fld id="{97FA7D7C-4427-4E47-9226-4824FD9EC47B}"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10/27/2008 5:24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Calibri" pitchFamily="34" charset="0"/>
              </a:rPr>
            </a:br>
            <a:r>
              <a:rPr lang="en-US" sz="500" dirty="0" smtClean="0">
                <a:solidFill>
                  <a:srgbClr val="000000"/>
                </a:solidFill>
                <a:latin typeface="Calibri" pitchFamily="34" charset="0"/>
              </a:rPr>
              <a:t>MICROSOFT MAKES NO WARRANTIES, EXPRESS, IMPLIED OR STATUTORY, AS TO THE INFORMATION IN THIS PRESENTATION.</a:t>
            </a:r>
          </a:p>
          <a:p>
            <a:endParaRPr lang="en-US" sz="500" dirty="0">
              <a:latin typeface="Calibri"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FontTx/>
              <a:buNone/>
            </a:pPr>
            <a:endParaRPr lang="en-US" baseline="0" dirty="0" smtClean="0"/>
          </a:p>
        </p:txBody>
      </p:sp>
      <p:sp>
        <p:nvSpPr>
          <p:cNvPr id="4" name="Foliennummernplatzhalter 3"/>
          <p:cNvSpPr>
            <a:spLocks noGrp="1"/>
          </p:cNvSpPr>
          <p:nvPr>
            <p:ph type="sldNum" sz="quarter" idx="10"/>
          </p:nvPr>
        </p:nvSpPr>
        <p:spPr/>
        <p:txBody>
          <a:bodyPr/>
          <a:lstStyle/>
          <a:p>
            <a:fld id="{D60CB50B-F149-432F-B59B-3E79E82D2CC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fld id="{D60CB50B-F149-432F-B59B-3E79E82D2CC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fld id="{D60CB50B-F149-432F-B59B-3E79E82D2CC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fld id="{D60CB50B-F149-432F-B59B-3E79E82D2CC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fld id="{D60CB50B-F149-432F-B59B-3E79E82D2CC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D60CB50B-F149-432F-B59B-3E79E82D2CC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fld id="{D60CB50B-F149-432F-B59B-3E79E82D2CC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D60CB50B-F149-432F-B59B-3E79E82D2CC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lgn="l" defTabSz="914363" rtl="0"/>
            <a:endParaRPr lang="en-US" sz="1200" kern="1200" dirty="0">
              <a:solidFill>
                <a:prstClr val="black"/>
              </a:solidFill>
              <a:latin typeface="Calibri"/>
              <a:ea typeface="+mn-ea"/>
              <a:cs typeface="+mn-cs"/>
            </a:endParaRPr>
          </a:p>
        </p:txBody>
      </p:sp>
      <p:sp>
        <p:nvSpPr>
          <p:cNvPr id="5" name="Date Placeholder 4"/>
          <p:cNvSpPr>
            <a:spLocks noGrp="1"/>
          </p:cNvSpPr>
          <p:nvPr>
            <p:ph type="dt" idx="11"/>
          </p:nvPr>
        </p:nvSpPr>
        <p:spPr/>
        <p:txBody>
          <a:bodyPr/>
          <a:lstStyle/>
          <a:p>
            <a:pPr algn="r" defTabSz="914363" rtl="0"/>
            <a:fld id="{81331B57-0BE5-4F82-AA58-76F53EFF3ADA}" type="datetime8">
              <a:rPr lang="en-US" sz="1200" kern="1200">
                <a:solidFill>
                  <a:prstClr val="black"/>
                </a:solidFill>
                <a:latin typeface="Calibri"/>
                <a:ea typeface="+mn-ea"/>
                <a:cs typeface="+mn-cs"/>
              </a:rPr>
              <a:pPr algn="r" defTabSz="914363" rtl="0"/>
              <a:t>10/27/2008 5:24 PM</a:t>
            </a:fld>
            <a:endParaRPr lang="en-US" sz="1200" kern="1200">
              <a:solidFill>
                <a:prstClr val="black"/>
              </a:solidFill>
              <a:latin typeface="Calibri"/>
              <a:ea typeface="+mn-ea"/>
              <a:cs typeface="+mn-cs"/>
            </a:endParaRPr>
          </a:p>
        </p:txBody>
      </p:sp>
      <p:sp>
        <p:nvSpPr>
          <p:cNvPr id="6" name="Footer Placeholder 5"/>
          <p:cNvSpPr>
            <a:spLocks noGrp="1"/>
          </p:cNvSpPr>
          <p:nvPr>
            <p:ph type="ftr" sz="quarter" idx="12"/>
          </p:nvPr>
        </p:nvSpPr>
        <p:spPr/>
        <p:txBody>
          <a:bodyPr/>
          <a:lstStyle/>
          <a:p>
            <a:pPr algn="l" defTabSz="914363" rtl="0"/>
            <a:r>
              <a:rPr lang="en-US" sz="1200" kern="1200" dirty="0">
                <a:solidFill>
                  <a:srgbClr val="000000"/>
                </a:solidFill>
                <a:latin typeface="Calibri" pitchFamily="34" charset="0"/>
                <a:ea typeface="+mn-ea"/>
                <a:cs typeface="+mn-cs"/>
              </a:rPr>
              <a:t>© 2008 Microsoft Corporation. All rights reserved. Microsoft, Windows, Windows Vista and other product names are or may be registered trademarks and/or trademarks in the U.S. and/or other countries.</a:t>
            </a:r>
          </a:p>
          <a:p>
            <a:pPr algn="l" defTabSz="914363" rtl="0"/>
            <a:r>
              <a:rPr lang="en-US" sz="1200" kern="1200" dirty="0">
                <a:solidFill>
                  <a:srgbClr val="000000"/>
                </a:solidFill>
                <a:latin typeface="Calibri" pitchFamily="34" charset="0"/>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1200" kern="1200" dirty="0">
                <a:solidFill>
                  <a:srgbClr val="000000"/>
                </a:solidFill>
                <a:latin typeface="Calibri" pitchFamily="34" charset="0"/>
                <a:ea typeface="+mn-ea"/>
                <a:cs typeface="+mn-cs"/>
              </a:rPr>
            </a:br>
            <a:r>
              <a:rPr lang="en-US" sz="1200" kern="1200" dirty="0">
                <a:solidFill>
                  <a:srgbClr val="000000"/>
                </a:solidFill>
                <a:latin typeface="Calibri" pitchFamily="34" charset="0"/>
                <a:ea typeface="+mn-ea"/>
                <a:cs typeface="+mn-cs"/>
              </a:rPr>
              <a:t>MICROSOFT MAKES NO WARRANTIES, EXPRESS, IMPLIED OR STATUTORY, AS TO THE INFORMATION IN THIS PRESENTATION.</a:t>
            </a:r>
          </a:p>
          <a:p>
            <a:pPr algn="l" defTabSz="914363" rtl="0"/>
            <a:endParaRPr lang="en-US" sz="1200" kern="1200" dirty="0">
              <a:solidFill>
                <a:prstClr val="black"/>
              </a:solidFill>
              <a:latin typeface="Calibri" pitchFamily="34" charset="0"/>
              <a:ea typeface="+mn-ea"/>
              <a:cs typeface="+mn-cs"/>
            </a:endParaRPr>
          </a:p>
        </p:txBody>
      </p:sp>
      <p:sp>
        <p:nvSpPr>
          <p:cNvPr id="7" name="Slide Number Placeholder 6"/>
          <p:cNvSpPr>
            <a:spLocks noGrp="1"/>
          </p:cNvSpPr>
          <p:nvPr>
            <p:ph type="sldNum" sz="quarter" idx="13"/>
          </p:nvPr>
        </p:nvSpPr>
        <p:spPr/>
        <p:txBody>
          <a:bodyPr/>
          <a:lstStyle/>
          <a:p>
            <a:pPr algn="r" defTabSz="914363" rtl="0"/>
            <a:fld id="{EC87E0CF-87F6-4B58-B8B8-DCAB2DAAF3CA}" type="slidenum">
              <a:rPr lang="en-US" sz="1200" kern="1200">
                <a:solidFill>
                  <a:prstClr val="black"/>
                </a:solidFill>
                <a:latin typeface="Calibri"/>
                <a:ea typeface="+mn-ea"/>
                <a:cs typeface="+mn-cs"/>
              </a:rPr>
              <a:pPr algn="r" defTabSz="914363" rtl="0"/>
              <a:t>41</a:t>
            </a:fld>
            <a:endParaRPr lang="en-US" sz="1200" kern="1200" dirty="0">
              <a:solidFill>
                <a:prstClr val="black"/>
              </a:solidFill>
              <a:latin typeface="Calibri"/>
              <a:ea typeface="+mn-ea"/>
              <a:cs typeface="+mn-cs"/>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10/27/2008 5:24 PM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Calibri" pitchFamily="34" charset="0"/>
              </a:rPr>
            </a:br>
            <a:r>
              <a:rPr lang="en-US" dirty="0" smtClean="0">
                <a:solidFill>
                  <a:srgbClr val="000000"/>
                </a:solidFill>
                <a:latin typeface="Calibri" pitchFamily="34" charset="0"/>
              </a:rPr>
              <a:t>MICROSOFT MAKES NO WARRANTIES, EXPRESS, IMPLIED OR STATUTORY, AS TO THE INFORMATION IN THIS PRESENTATION.</a:t>
            </a:r>
          </a:p>
          <a:p>
            <a:endParaRPr lang="en-US" dirty="0">
              <a:latin typeface="Calibr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900" dirty="0" smtClean="0"/>
          </a:p>
        </p:txBody>
      </p:sp>
      <p:sp>
        <p:nvSpPr>
          <p:cNvPr id="4" name="Slide Number Placeholder 3"/>
          <p:cNvSpPr>
            <a:spLocks noGrp="1"/>
          </p:cNvSpPr>
          <p:nvPr>
            <p:ph type="sldNum" sz="quarter" idx="10"/>
          </p:nvPr>
        </p:nvSpPr>
        <p:spPr/>
        <p:txBody>
          <a:bodyPr/>
          <a:lstStyle/>
          <a:p>
            <a:fld id="{D60CB50B-F149-432F-B59B-3E79E82D2CC1}"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0CB50B-F149-432F-B59B-3E79E82D2CC1}"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10/27/2008 5:24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Calibri" pitchFamily="34" charset="0"/>
              </a:rPr>
            </a:br>
            <a:r>
              <a:rPr lang="en-US" sz="500" dirty="0" smtClean="0">
                <a:solidFill>
                  <a:srgbClr val="000000"/>
                </a:solidFill>
                <a:latin typeface="Calibri" pitchFamily="34" charset="0"/>
              </a:rPr>
              <a:t>MICROSOFT MAKES NO WARRANTIES, EXPRESS, IMPLIED OR STATUTORY, AS TO THE INFORMATION IN THIS PRESENTATION.</a:t>
            </a:r>
          </a:p>
          <a:p>
            <a:endParaRPr lang="en-US" sz="500" dirty="0">
              <a:latin typeface="Calibri"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5F4142-C48A-4C62-B89B-192B99F10CB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5F4142-C48A-4C62-B89B-192B99F10CB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10/27/2008 5:24 PM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Calibri" pitchFamily="34" charset="0"/>
              </a:rPr>
            </a:br>
            <a:r>
              <a:rPr lang="en-US" dirty="0" smtClean="0">
                <a:solidFill>
                  <a:srgbClr val="000000"/>
                </a:solidFill>
                <a:latin typeface="Calibri" pitchFamily="34" charset="0"/>
              </a:rPr>
              <a:t>MICROSOFT MAKES NO WARRANTIES, EXPRESS, IMPLIED OR STATUTORY, AS TO THE INFORMATION IN THIS PRESENTATION.</a:t>
            </a:r>
          </a:p>
          <a:p>
            <a:endParaRPr lang="en-US" dirty="0">
              <a:latin typeface="Calibr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5F4142-C48A-4C62-B89B-192B99F10CB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0135" y="1905001"/>
            <a:ext cx="7681913" cy="1523495"/>
          </a:xfrm>
        </p:spPr>
        <p:txBody>
          <a:bodyPr>
            <a:noAutofit/>
          </a:bodyPr>
          <a:lstStyle>
            <a:lvl1pPr>
              <a:lnSpc>
                <a:spcPct val="90000"/>
              </a:lnSpc>
              <a:defRPr sz="4400" b="1"/>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945954" y="4038600"/>
            <a:ext cx="3456094" cy="914400"/>
          </a:xfrm>
        </p:spPr>
        <p:txBody>
          <a:bodyPr>
            <a:noAutofit/>
          </a:bodyPr>
          <a:lstStyle>
            <a:lvl1pPr marL="457200" indent="-457200" algn="l">
              <a:lnSpc>
                <a:spcPct val="75000"/>
              </a:lnSpc>
              <a:spcBef>
                <a:spcPts val="0"/>
              </a:spcBef>
              <a:spcAft>
                <a:spcPts val="0"/>
              </a:spcAft>
              <a:buNone/>
              <a:tabLst>
                <a:tab pos="457200" algn="l"/>
              </a:tabLst>
              <a:defRPr sz="3000">
                <a:solidFill>
                  <a:schemeClr val="tx1">
                    <a:tint val="75000"/>
                  </a:schemeClr>
                </a:solidFill>
                <a:sym typeface="Wingding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	Click to edit Master subtitle style</a:t>
            </a:r>
            <a:endParaRPr lang="en-US" dirty="0"/>
          </a:p>
        </p:txBody>
      </p:sp>
      <p:sp>
        <p:nvSpPr>
          <p:cNvPr id="7" name="Text Placeholder 6"/>
          <p:cNvSpPr>
            <a:spLocks noGrp="1"/>
          </p:cNvSpPr>
          <p:nvPr>
            <p:ph type="body" sz="quarter" idx="10" hasCustomPrompt="1"/>
          </p:nvPr>
        </p:nvSpPr>
        <p:spPr>
          <a:xfrm>
            <a:off x="4945954" y="5486400"/>
            <a:ext cx="3456094" cy="838200"/>
          </a:xfrm>
        </p:spPr>
        <p:txBody>
          <a:bodyPr vert="horz" wrap="square" lIns="0" tIns="0" rIns="0" bIns="0" rtlCol="0">
            <a:noAutofit/>
          </a:bodyPr>
          <a:lstStyle>
            <a:lvl1pPr marL="457200" indent="-457200" algn="l" defTabSz="914363" rtl="0" eaLnBrk="1" latinLnBrk="0" hangingPunct="1">
              <a:lnSpc>
                <a:spcPct val="75000"/>
              </a:lnSpc>
              <a:spcBef>
                <a:spcPts val="0"/>
              </a:spcBef>
              <a:spcAft>
                <a:spcPts val="0"/>
              </a:spcAft>
              <a:buFont typeface="Arial" pitchFamily="34" charset="0"/>
              <a:buNone/>
              <a:tabLst>
                <a:tab pos="457200" algn="l"/>
              </a:tabLst>
              <a:defRPr lang="en-US" sz="3000" kern="1200" dirty="0">
                <a:solidFill>
                  <a:schemeClr val="tx1">
                    <a:tint val="75000"/>
                  </a:schemeClr>
                </a:solidFill>
                <a:latin typeface="+mn-lt"/>
                <a:ea typeface="+mn-ea"/>
                <a:cs typeface="+mn-cs"/>
                <a:sym typeface="Wingdings"/>
              </a:defRPr>
            </a:lvl1pPr>
          </a:lstStyle>
          <a:p>
            <a:r>
              <a:rPr lang="en-US" dirty="0" smtClean="0"/>
              <a:t>	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peaker Notes BLACK slide -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a:defRPr baseline="0"/>
            </a:lvl1pPr>
          </a:lstStyle>
          <a:p>
            <a:r>
              <a:rPr lang="en-US" dirty="0" smtClean="0"/>
              <a:t>Use this Slide for Speaker Notes</a:t>
            </a:r>
          </a:p>
        </p:txBody>
      </p:sp>
      <p:sp>
        <p:nvSpPr>
          <p:cNvPr id="6" name="Text Placeholder 5"/>
          <p:cNvSpPr>
            <a:spLocks noGrp="1"/>
          </p:cNvSpPr>
          <p:nvPr>
            <p:ph type="body" sz="quarter" idx="10"/>
          </p:nvPr>
        </p:nvSpPr>
        <p:spPr bwMode="white">
          <a:xfrm>
            <a:off x="381000" y="1411554"/>
            <a:ext cx="8382000" cy="1892249"/>
          </a:xfrm>
        </p:spPr>
        <p:txBody>
          <a:bodyPr/>
          <a:lstStyle>
            <a:lvl1pPr marL="401638" indent="-401638">
              <a:spcAft>
                <a:spcPts val="0"/>
              </a:spcAft>
              <a:buClr>
                <a:schemeClr val="tx1"/>
              </a:buClr>
              <a:buSzPct val="70000"/>
              <a:buFont typeface="Wingdings" pitchFamily="2" charset="2"/>
              <a:buChar char="l"/>
              <a:defRPr/>
            </a:lvl1pPr>
            <a:lvl2pPr marL="793750" indent="-384175">
              <a:buClr>
                <a:schemeClr val="tx1"/>
              </a:buClr>
              <a:buSzPct val="70000"/>
              <a:buFont typeface="Wingdings" pitchFamily="2" charset="2"/>
              <a:buChar char="l"/>
              <a:defRPr/>
            </a:lvl2pPr>
            <a:lvl3pPr marL="1147763" indent="-346075">
              <a:buClr>
                <a:schemeClr val="tx1"/>
              </a:buClr>
              <a:buSzPct val="70000"/>
              <a:buFont typeface="Wingdings" pitchFamily="2" charset="2"/>
              <a:buChar char="l"/>
              <a:defRPr/>
            </a:lvl3pPr>
            <a:lvl4pPr marL="1476375" indent="-328613">
              <a:buClr>
                <a:schemeClr val="tx1"/>
              </a:buClr>
              <a:buSzPct val="70000"/>
              <a:buFont typeface="Wingdings" pitchFamily="2" charset="2"/>
              <a:buChar char="l"/>
              <a:defRPr/>
            </a:lvl4pPr>
            <a:lvl5pPr marL="1812925" indent="-320675">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peaker Notes BLACK slide with Footer -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a:defRPr/>
            </a:lvl1pPr>
          </a:lstStyle>
          <a:p>
            <a:r>
              <a:rPr lang="en-US" dirty="0" smtClean="0"/>
              <a:t>Use this Slide for Speaker Notes</a:t>
            </a:r>
            <a:endParaRPr lang="en-US" dirty="0"/>
          </a:p>
        </p:txBody>
      </p:sp>
      <p:sp>
        <p:nvSpPr>
          <p:cNvPr id="6" name="Text Placeholder 5"/>
          <p:cNvSpPr>
            <a:spLocks noGrp="1"/>
          </p:cNvSpPr>
          <p:nvPr>
            <p:ph type="body" sz="quarter" idx="10"/>
          </p:nvPr>
        </p:nvSpPr>
        <p:spPr bwMode="white">
          <a:xfrm>
            <a:off x="381000" y="1411554"/>
            <a:ext cx="8382000" cy="1892249"/>
          </a:xfrm>
        </p:spPr>
        <p:txBody>
          <a:bodyPr/>
          <a:lstStyle>
            <a:lvl1pPr marL="401638" indent="-401638">
              <a:spcAft>
                <a:spcPts val="0"/>
              </a:spcAft>
              <a:buClr>
                <a:schemeClr val="tx1"/>
              </a:buClr>
              <a:buSzPct val="70000"/>
              <a:buFont typeface="Wingdings" pitchFamily="2" charset="2"/>
              <a:buChar char="l"/>
              <a:defRPr/>
            </a:lvl1pPr>
            <a:lvl2pPr marL="801688" indent="-392113">
              <a:buClr>
                <a:schemeClr val="tx1"/>
              </a:buClr>
              <a:buSzPct val="70000"/>
              <a:buFont typeface="Wingdings" pitchFamily="2" charset="2"/>
              <a:buChar char="l"/>
              <a:defRPr/>
            </a:lvl2pPr>
            <a:lvl3pPr marL="1155700" indent="-346075">
              <a:buClr>
                <a:schemeClr val="tx1"/>
              </a:buClr>
              <a:buSzPct val="70000"/>
              <a:buFont typeface="Wingdings" pitchFamily="2" charset="2"/>
              <a:buChar char="l"/>
              <a:defRPr/>
            </a:lvl3pPr>
            <a:lvl4pPr marL="1476375" indent="-312738">
              <a:buClr>
                <a:schemeClr val="tx1"/>
              </a:buClr>
              <a:buSzPct val="70000"/>
              <a:buFont typeface="Wingdings" pitchFamily="2" charset="2"/>
              <a:buChar char="l"/>
              <a:defRPr/>
            </a:lvl4pPr>
            <a:lvl5pPr marL="1812925" indent="-320675">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7"/>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Calibri"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3DFB1EA-E520-4F00-AA6F-686CE6BC57D5}" type="datetimeFigureOut">
              <a:rPr lang="en-US" smtClean="0"/>
              <a:pPr/>
              <a:t>10/27/2008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DD70C72-83B0-4A27-842F-748C6AAC65F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eveloper Co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Use for CURRENT Software Code</a:t>
            </a:r>
            <a:endParaRPr lang="en-US" dirty="0"/>
          </a:p>
        </p:txBody>
      </p:sp>
      <p:sp>
        <p:nvSpPr>
          <p:cNvPr id="6" name="Text Placeholder 5"/>
          <p:cNvSpPr>
            <a:spLocks noGrp="1"/>
          </p:cNvSpPr>
          <p:nvPr>
            <p:ph type="body" sz="quarter" idx="10"/>
          </p:nvPr>
        </p:nvSpPr>
        <p:spPr>
          <a:xfrm>
            <a:off x="576072" y="1463040"/>
            <a:ext cx="8001000" cy="1602939"/>
          </a:xfrm>
        </p:spPr>
        <p:txBody>
          <a:bodyPr/>
          <a:lstStyle>
            <a:lvl1pPr>
              <a:lnSpc>
                <a:spcPct val="78000"/>
              </a:lnSpc>
              <a:defRPr/>
            </a:lvl1pPr>
            <a:lvl2pPr>
              <a:lnSpc>
                <a:spcPct val="78000"/>
              </a:lnSpc>
              <a:defRPr/>
            </a:lvl2pPr>
            <a:lvl3pPr>
              <a:lnSpc>
                <a:spcPct val="78000"/>
              </a:lnSpc>
              <a:defRPr/>
            </a:lvl3pPr>
            <a:lvl4pPr>
              <a:lnSpc>
                <a:spcPct val="78000"/>
              </a:lnSpc>
              <a:defRPr/>
            </a:lvl4pPr>
            <a:lvl5pPr>
              <a:lnSpc>
                <a:spcPct val="78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UTURE - Developer Co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Use for FUTURE Software Code</a:t>
            </a:r>
            <a:endParaRPr lang="en-US" dirty="0"/>
          </a:p>
        </p:txBody>
      </p:sp>
      <p:sp>
        <p:nvSpPr>
          <p:cNvPr id="6" name="Text Placeholder 5"/>
          <p:cNvSpPr>
            <a:spLocks noGrp="1"/>
          </p:cNvSpPr>
          <p:nvPr>
            <p:ph type="body" sz="quarter" idx="10"/>
          </p:nvPr>
        </p:nvSpPr>
        <p:spPr>
          <a:xfrm>
            <a:off x="576072" y="1463040"/>
            <a:ext cx="8001000" cy="1602939"/>
          </a:xfrm>
        </p:spPr>
        <p:txBody>
          <a:bodyPr/>
          <a:lstStyle>
            <a:lvl1pPr>
              <a:lnSpc>
                <a:spcPct val="78000"/>
              </a:lnSpc>
              <a:defRPr/>
            </a:lvl1pPr>
            <a:lvl2pPr>
              <a:lnSpc>
                <a:spcPct val="78000"/>
              </a:lnSpc>
              <a:defRPr/>
            </a:lvl2pPr>
            <a:lvl3pPr>
              <a:lnSpc>
                <a:spcPct val="78000"/>
              </a:lnSpc>
              <a:defRPr/>
            </a:lvl3pPr>
            <a:lvl4pPr>
              <a:lnSpc>
                <a:spcPct val="78000"/>
              </a:lnSpc>
              <a:defRPr/>
            </a:lvl4pPr>
            <a:lvl5pPr>
              <a:lnSpc>
                <a:spcPct val="78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emo, Partner and Custom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45954" y="4038600"/>
            <a:ext cx="3456094" cy="914400"/>
          </a:xfrm>
        </p:spPr>
        <p:txBody>
          <a:bodyPr anchor="t" anchorCtr="0">
            <a:noAutofit/>
          </a:bodyPr>
          <a:lstStyle>
            <a:lvl1pPr>
              <a:lnSpc>
                <a:spcPct val="78000"/>
              </a:lnSpc>
              <a:spcBef>
                <a:spcPts val="0"/>
              </a:spcBef>
              <a:spcAft>
                <a:spcPts val="0"/>
              </a:spcAft>
              <a:defRPr sz="3600"/>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945954" y="5334001"/>
            <a:ext cx="3456094" cy="1066799"/>
          </a:xfrm>
        </p:spPr>
        <p:txBody>
          <a:bodyPr>
            <a:noAutofit/>
          </a:bodyPr>
          <a:lstStyle>
            <a:lvl1pPr marL="457200" indent="-457200" algn="l">
              <a:lnSpc>
                <a:spcPct val="78000"/>
              </a:lnSpc>
              <a:spcBef>
                <a:spcPts val="0"/>
              </a:spcBef>
              <a:spcAft>
                <a:spcPts val="0"/>
              </a:spcAft>
              <a:buNone/>
              <a:tabLst>
                <a:tab pos="457200" algn="l"/>
              </a:tabLst>
              <a:defRPr sz="3000">
                <a:solidFill>
                  <a:schemeClr val="tx1">
                    <a:tint val="75000"/>
                  </a:schemeClr>
                </a:solidFill>
                <a:sym typeface="Wingding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	Presenter Name</a:t>
            </a:r>
          </a:p>
          <a:p>
            <a:r>
              <a:rPr lang="en-US" sz="2400" dirty="0" smtClean="0"/>
              <a:t>	Title</a:t>
            </a:r>
          </a:p>
          <a:p>
            <a:r>
              <a:rPr lang="en-US" sz="2400" dirty="0" smtClean="0"/>
              <a:t>	Group</a:t>
            </a:r>
            <a:endParaRPr lang="en-US" sz="2400" dirty="0"/>
          </a:p>
        </p:txBody>
      </p:sp>
      <p:sp>
        <p:nvSpPr>
          <p:cNvPr id="7" name="Text Placeholder 6"/>
          <p:cNvSpPr>
            <a:spLocks noGrp="1"/>
          </p:cNvSpPr>
          <p:nvPr>
            <p:ph type="body" sz="quarter" idx="10" hasCustomPrompt="1"/>
          </p:nvPr>
        </p:nvSpPr>
        <p:spPr>
          <a:xfrm>
            <a:off x="730044" y="1905000"/>
            <a:ext cx="7682119" cy="1384994"/>
          </a:xfrm>
        </p:spPr>
        <p:txBody>
          <a:bodyPr vert="horz" wrap="square" lIns="0" tIns="0" rIns="0" bIns="0" rtlCol="0" anchor="t" anchorCtr="0">
            <a:noAutofit/>
            <a:scene3d>
              <a:camera prst="orthographicFront"/>
              <a:lightRig rig="flat" dir="t"/>
            </a:scene3d>
            <a:sp3d>
              <a:contourClr>
                <a:srgbClr val="F4A234"/>
              </a:contourClr>
            </a:sp3d>
          </a:bodyPr>
          <a:lstStyle>
            <a:lvl1pPr marL="0" indent="0" algn="l">
              <a:buFont typeface="Arial" pitchFamily="34" charset="0"/>
              <a:buNone/>
              <a:defRPr kumimoji="0" lang="en-US" sz="10000" b="0" i="0" u="none" strike="noStrike" kern="1200" cap="none" spc="-642" normalizeH="0" baseline="0" noProof="0" dirty="0" smtClean="0">
                <a:ln w="11430"/>
                <a:gradFill>
                  <a:gsLst>
                    <a:gs pos="62000">
                      <a:schemeClr val="tx1"/>
                    </a:gs>
                    <a:gs pos="88000">
                      <a:schemeClr val="tx1"/>
                    </a:gs>
                  </a:gsLst>
                  <a:lin ang="5400000"/>
                </a:gradFill>
                <a:effectLst/>
                <a:uLnTx/>
                <a:uFillTx/>
                <a:latin typeface="Calibri" pitchFamily="34" charset="0"/>
                <a:ea typeface="+mn-ea"/>
                <a:cs typeface="+mn-cs"/>
              </a:defRPr>
            </a:lvl1pPr>
          </a:lstStyle>
          <a:p>
            <a:pPr marL="0" lvl="0" indent="0" algn="l" defTabSz="914363" rtl="0" eaLnBrk="1" latinLnBrk="0" hangingPunct="1">
              <a:lnSpc>
                <a:spcPct val="78000"/>
              </a:lnSpc>
              <a:spcBef>
                <a:spcPct val="20000"/>
              </a:spcBef>
              <a:spcAft>
                <a:spcPts val="800"/>
              </a:spcAft>
              <a:buFont typeface="Arial" pitchFamily="34" charset="0"/>
              <a:buNone/>
            </a:pPr>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deo and Announcing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45954" y="4038600"/>
            <a:ext cx="3456094" cy="914400"/>
          </a:xfrm>
        </p:spPr>
        <p:txBody>
          <a:bodyPr anchor="t" anchorCtr="0">
            <a:noAutofit/>
          </a:bodyPr>
          <a:lstStyle>
            <a:lvl1pPr>
              <a:lnSpc>
                <a:spcPct val="78000"/>
              </a:lnSpc>
              <a:spcBef>
                <a:spcPts val="0"/>
              </a:spcBef>
              <a:spcAft>
                <a:spcPts val="0"/>
              </a:spcAft>
              <a:defRPr sz="3600"/>
            </a:lvl1pPr>
          </a:lstStyle>
          <a:p>
            <a:r>
              <a:rPr lang="en-US" smtClean="0"/>
              <a:t>Click to edit Master title style</a:t>
            </a:r>
            <a:endParaRPr lang="en-US" dirty="0"/>
          </a:p>
        </p:txBody>
      </p:sp>
      <p:sp>
        <p:nvSpPr>
          <p:cNvPr id="7" name="Text Placeholder 6"/>
          <p:cNvSpPr>
            <a:spLocks noGrp="1"/>
          </p:cNvSpPr>
          <p:nvPr>
            <p:ph type="body" sz="quarter" idx="10" hasCustomPrompt="1"/>
          </p:nvPr>
        </p:nvSpPr>
        <p:spPr>
          <a:xfrm>
            <a:off x="730044" y="1905000"/>
            <a:ext cx="7682119" cy="1384994"/>
          </a:xfrm>
        </p:spPr>
        <p:txBody>
          <a:bodyPr anchor="t" anchorCtr="0">
            <a:noAutofit/>
            <a:scene3d>
              <a:camera prst="orthographicFront"/>
              <a:lightRig rig="flat" dir="t"/>
            </a:scene3d>
            <a:sp3d>
              <a:contourClr>
                <a:srgbClr val="F4A234"/>
              </a:contourClr>
            </a:sp3d>
          </a:bodyPr>
          <a:lstStyle>
            <a:lvl1pPr marL="0" indent="0" algn="l">
              <a:buFont typeface="Arial" pitchFamily="34" charset="0"/>
              <a:buNone/>
              <a:defRPr kumimoji="0" lang="en-US" sz="10000" b="0" i="0" u="none" strike="noStrike" kern="1200" cap="none" spc="-642" normalizeH="0" baseline="0" noProof="0" dirty="0" smtClean="0">
                <a:ln w="11430"/>
                <a:gradFill>
                  <a:gsLst>
                    <a:gs pos="62000">
                      <a:schemeClr val="tx1"/>
                    </a:gs>
                    <a:gs pos="88000">
                      <a:schemeClr val="tx1"/>
                    </a:gs>
                  </a:gsLst>
                  <a:lin ang="5400000"/>
                </a:gradFill>
                <a:effectLst/>
                <a:uLnTx/>
                <a:uFillTx/>
                <a:latin typeface="Calibri"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730044" y="1411552"/>
            <a:ext cx="7672003" cy="2053960"/>
          </a:xfrm>
        </p:spPr>
        <p:txBody>
          <a:bodyPr/>
          <a:lstStyle>
            <a:lvl1pPr>
              <a:lnSpc>
                <a:spcPct val="78000"/>
              </a:lnSpc>
              <a:defRPr/>
            </a:lvl1pPr>
            <a:lvl2pPr>
              <a:lnSpc>
                <a:spcPct val="78000"/>
              </a:lnSpc>
              <a:defRPr/>
            </a:lvl2pPr>
            <a:lvl3pPr>
              <a:lnSpc>
                <a:spcPct val="78000"/>
              </a:lnSpc>
              <a:defRPr/>
            </a:lvl3pPr>
            <a:lvl4pPr>
              <a:lnSpc>
                <a:spcPct val="78000"/>
              </a:lnSpc>
              <a:defRPr/>
            </a:lvl4pPr>
            <a:lvl5pPr>
              <a:lnSpc>
                <a:spcPct val="78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Placeholder 1"/>
          <p:cNvSpPr>
            <a:spLocks noGrp="1"/>
          </p:cNvSpPr>
          <p:nvPr>
            <p:ph type="title"/>
          </p:nvPr>
        </p:nvSpPr>
        <p:spPr>
          <a:xfrm>
            <a:off x="387054" y="152400"/>
            <a:ext cx="8375946" cy="609398"/>
          </a:xfrm>
          <a:prstGeom prst="rect">
            <a:avLst/>
          </a:prstGeom>
        </p:spPr>
        <p:txBody>
          <a:bodyPr vert="horz" wrap="square" lIns="0" tIns="0" rIns="0" bIns="0" rtlCol="0" anchor="t">
            <a:spAutoFit/>
          </a:bodyPr>
          <a:lstStyle>
            <a:lvl1pPr>
              <a:defRPr/>
            </a:lvl1pPr>
          </a:lstStyle>
          <a:p>
            <a:r>
              <a:rPr lang="en-US" smtClean="0"/>
              <a:t>Click to edit Master title style</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UTURE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Use this Slide for FUTURE Content</a:t>
            </a:r>
            <a:endParaRPr lang="en-US" dirty="0"/>
          </a:p>
        </p:txBody>
      </p:sp>
      <p:sp>
        <p:nvSpPr>
          <p:cNvPr id="6" name="Text Placeholder 5"/>
          <p:cNvSpPr>
            <a:spLocks noGrp="1"/>
          </p:cNvSpPr>
          <p:nvPr>
            <p:ph type="body" sz="quarter" idx="10"/>
          </p:nvPr>
        </p:nvSpPr>
        <p:spPr>
          <a:xfrm>
            <a:off x="730044" y="1411553"/>
            <a:ext cx="7672004" cy="1994841"/>
          </a:xfrm>
        </p:spPr>
        <p:txBody>
          <a:bodyPr/>
          <a:lstStyle>
            <a:lvl1pPr>
              <a:lnSpc>
                <a:spcPct val="78000"/>
              </a:lnSpc>
              <a:defRPr/>
            </a:lvl1pPr>
            <a:lvl2pPr>
              <a:lnSpc>
                <a:spcPct val="78000"/>
              </a:lnSpc>
              <a:buClr>
                <a:srgbClr val="95E3E7"/>
              </a:buClr>
              <a:defRPr/>
            </a:lvl2pPr>
            <a:lvl3pPr>
              <a:lnSpc>
                <a:spcPct val="78000"/>
              </a:lnSpc>
              <a:buClr>
                <a:srgbClr val="95E3E7"/>
              </a:buClr>
              <a:defRPr/>
            </a:lvl3pPr>
            <a:lvl4pPr>
              <a:lnSpc>
                <a:spcPct val="78000"/>
              </a:lnSpc>
              <a:buClr>
                <a:srgbClr val="95E3E7"/>
              </a:buClr>
              <a:defRPr/>
            </a:lvl4pPr>
            <a:lvl5pPr>
              <a:lnSpc>
                <a:spcPct val="78000"/>
              </a:lnSpc>
              <a:buClr>
                <a:srgbClr val="95E3E7"/>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a:xfrm>
            <a:off x="730044" y="1412875"/>
            <a:ext cx="7681532" cy="1994841"/>
          </a:xfrm>
        </p:spPr>
        <p:txBody>
          <a:bodyPr/>
          <a:lstStyle>
            <a:lvl1pPr>
              <a:lnSpc>
                <a:spcPct val="78000"/>
              </a:lnSpc>
              <a:defRPr/>
            </a:lvl1pPr>
            <a:lvl2pPr>
              <a:lnSpc>
                <a:spcPct val="78000"/>
              </a:lnSpc>
              <a:defRPr/>
            </a:lvl2pPr>
            <a:lvl3pPr>
              <a:lnSpc>
                <a:spcPct val="78000"/>
              </a:lnSpc>
              <a:defRPr/>
            </a:lvl3pPr>
            <a:lvl4pPr>
              <a:lnSpc>
                <a:spcPct val="78000"/>
              </a:lnSpc>
              <a:defRPr/>
            </a:lvl4pPr>
            <a:lvl5pPr>
              <a:lnSpc>
                <a:spcPct val="78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730045" y="1411554"/>
            <a:ext cx="3670461" cy="1981376"/>
          </a:xfrm>
        </p:spPr>
        <p:txBody>
          <a:bodyPr/>
          <a:lstStyle>
            <a:lvl1pPr marL="339976" indent="-339976">
              <a:lnSpc>
                <a:spcPct val="78000"/>
              </a:lnSpc>
              <a:defRPr sz="2800"/>
            </a:lvl1pPr>
            <a:lvl2pPr marL="673338" indent="-325424">
              <a:lnSpc>
                <a:spcPct val="78000"/>
              </a:lnSpc>
              <a:defRPr sz="2400"/>
            </a:lvl2pPr>
            <a:lvl3pPr marL="953785" indent="-288384">
              <a:lnSpc>
                <a:spcPct val="78000"/>
              </a:lnSpc>
              <a:defRPr sz="2000"/>
            </a:lvl3pPr>
            <a:lvl4pPr marL="1227618" indent="-273833">
              <a:lnSpc>
                <a:spcPct val="78000"/>
              </a:lnSpc>
              <a:defRPr sz="1800"/>
            </a:lvl4pPr>
            <a:lvl5pPr marL="1516002" indent="-280447">
              <a:lnSpc>
                <a:spcPct val="78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86330" y="1411554"/>
            <a:ext cx="3725246" cy="1981376"/>
          </a:xfrm>
        </p:spPr>
        <p:txBody>
          <a:bodyPr/>
          <a:lstStyle>
            <a:lvl1pPr marL="347914" indent="-347914">
              <a:lnSpc>
                <a:spcPct val="78000"/>
              </a:lnSpc>
              <a:defRPr sz="2800"/>
            </a:lvl1pPr>
            <a:lvl2pPr marL="673338" indent="-339976">
              <a:lnSpc>
                <a:spcPct val="78000"/>
              </a:lnSpc>
              <a:defRPr sz="2400"/>
            </a:lvl2pPr>
            <a:lvl3pPr marL="961722" indent="-302936">
              <a:lnSpc>
                <a:spcPct val="78000"/>
              </a:lnSpc>
              <a:defRPr sz="2000"/>
            </a:lvl3pPr>
            <a:lvl4pPr marL="1227618" indent="-265896">
              <a:lnSpc>
                <a:spcPct val="78000"/>
              </a:lnSpc>
              <a:defRPr sz="1800"/>
            </a:lvl4pPr>
            <a:lvl5pPr marL="1516002" indent="-273833">
              <a:lnSpc>
                <a:spcPct val="78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30045" y="1411553"/>
            <a:ext cx="3670461" cy="600164"/>
          </a:xfrm>
        </p:spPr>
        <p:txBody>
          <a:bodyPr anchor="b"/>
          <a:lstStyle>
            <a:lvl1pPr marL="0" indent="0">
              <a:lnSpc>
                <a:spcPct val="78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30044" y="2174876"/>
            <a:ext cx="3670461" cy="1464503"/>
          </a:xfrm>
        </p:spPr>
        <p:txBody>
          <a:bodyPr/>
          <a:lstStyle>
            <a:lvl1pPr marL="281770" indent="-281770">
              <a:lnSpc>
                <a:spcPct val="78000"/>
              </a:lnSpc>
              <a:defRPr sz="2300"/>
            </a:lvl1pPr>
            <a:lvl2pPr marL="562218" indent="-265896">
              <a:lnSpc>
                <a:spcPct val="78000"/>
              </a:lnSpc>
              <a:defRPr sz="2000"/>
            </a:lvl2pPr>
            <a:lvl3pPr marL="813562" indent="-243407">
              <a:lnSpc>
                <a:spcPct val="78000"/>
              </a:lnSpc>
              <a:defRPr sz="1800"/>
            </a:lvl3pPr>
            <a:lvl4pPr marL="1050354" indent="-228856">
              <a:lnSpc>
                <a:spcPct val="78000"/>
              </a:lnSpc>
              <a:defRPr sz="1700"/>
            </a:lvl4pPr>
            <a:lvl5pPr marL="1279210" indent="-206367">
              <a:lnSpc>
                <a:spcPct val="78000"/>
              </a:lnSpc>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43495" y="1411553"/>
            <a:ext cx="3658553" cy="600164"/>
          </a:xfrm>
        </p:spPr>
        <p:txBody>
          <a:bodyPr anchor="b"/>
          <a:lstStyle>
            <a:lvl1pPr marL="0" indent="0">
              <a:lnSpc>
                <a:spcPct val="78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43495" y="2174876"/>
            <a:ext cx="3668081" cy="1464503"/>
          </a:xfrm>
        </p:spPr>
        <p:txBody>
          <a:bodyPr/>
          <a:lstStyle>
            <a:lvl1pPr marL="296321" indent="-296321">
              <a:lnSpc>
                <a:spcPct val="78000"/>
              </a:lnSpc>
              <a:defRPr sz="2300"/>
            </a:lvl1pPr>
            <a:lvl2pPr marL="570155" indent="-273833">
              <a:lnSpc>
                <a:spcPct val="78000"/>
              </a:lnSpc>
              <a:defRPr sz="2000"/>
            </a:lvl2pPr>
            <a:lvl3pPr marL="821499" indent="-244730">
              <a:lnSpc>
                <a:spcPct val="78000"/>
              </a:lnSpc>
              <a:defRPr sz="1800"/>
            </a:lvl3pPr>
            <a:lvl4pPr marL="1050354" indent="-236793">
              <a:lnSpc>
                <a:spcPct val="78000"/>
              </a:lnSpc>
              <a:defRPr sz="1700"/>
            </a:lvl4pPr>
            <a:lvl5pPr marL="1279210" indent="-220919">
              <a:lnSpc>
                <a:spcPct val="78000"/>
              </a:lnSpc>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5.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7350" y="152400"/>
            <a:ext cx="8369300" cy="55399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30250" y="1408113"/>
            <a:ext cx="7672388" cy="1994841"/>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723" r:id="rId3"/>
    <p:sldLayoutId id="2147483696" r:id="rId4"/>
    <p:sldLayoutId id="2147483722"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26" r:id="rId14"/>
  </p:sldLayoutIdLst>
  <p:transition>
    <p:fade/>
  </p:transition>
  <p:txStyles>
    <p:titleStyle>
      <a:lvl1pPr algn="l" defTabSz="914363" rtl="0" eaLnBrk="1" latinLnBrk="0" hangingPunct="1">
        <a:lnSpc>
          <a:spcPct val="90000"/>
        </a:lnSpc>
        <a:spcBef>
          <a:spcPct val="0"/>
        </a:spcBef>
        <a:buNone/>
        <a:defRPr lang="en-US" sz="4000" b="0" kern="1200" cap="none" spc="-150" dirty="0" smtClean="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393700" indent="-393700" algn="l" defTabSz="914363" rtl="0" eaLnBrk="1" latinLnBrk="0" hangingPunct="1">
        <a:lnSpc>
          <a:spcPct val="78000"/>
        </a:lnSpc>
        <a:spcBef>
          <a:spcPct val="20000"/>
        </a:spcBef>
        <a:spcAft>
          <a:spcPts val="800"/>
        </a:spcAft>
        <a:buClr>
          <a:schemeClr val="tx1"/>
        </a:buClr>
        <a:buSzPct val="80000"/>
        <a:buFont typeface="Wingdings" pitchFamily="2" charset="2"/>
        <a:buChar char="l"/>
        <a:defRPr sz="3200" kern="1200">
          <a:gradFill>
            <a:gsLst>
              <a:gs pos="0">
                <a:schemeClr val="tx1"/>
              </a:gs>
              <a:gs pos="86000">
                <a:schemeClr val="tx1"/>
              </a:gs>
            </a:gsLst>
            <a:lin ang="5400000" scaled="0"/>
          </a:gradFill>
          <a:latin typeface="+mn-lt"/>
          <a:ea typeface="+mn-ea"/>
          <a:cs typeface="+mn-cs"/>
        </a:defRPr>
      </a:lvl1pPr>
      <a:lvl2pPr marL="801688" indent="-407988" algn="l" defTabSz="914363" rtl="0" eaLnBrk="1" latinLnBrk="0" hangingPunct="1">
        <a:lnSpc>
          <a:spcPct val="78000"/>
        </a:lnSpc>
        <a:spcBef>
          <a:spcPct val="20000"/>
        </a:spcBef>
        <a:spcAft>
          <a:spcPts val="0"/>
        </a:spcAft>
        <a:buClr>
          <a:srgbClr val="969696"/>
        </a:buClr>
        <a:buSzPct val="80000"/>
        <a:buFont typeface="Wingdings" pitchFamily="2" charset="2"/>
        <a:buChar char="l"/>
        <a:defRPr sz="2800" kern="1200">
          <a:gradFill>
            <a:gsLst>
              <a:gs pos="0">
                <a:schemeClr val="tx1"/>
              </a:gs>
              <a:gs pos="86000">
                <a:schemeClr val="tx1"/>
              </a:gs>
            </a:gsLst>
            <a:lin ang="5400000" scaled="0"/>
          </a:gradFill>
          <a:latin typeface="+mn-lt"/>
          <a:ea typeface="+mn-ea"/>
          <a:cs typeface="+mn-cs"/>
        </a:defRPr>
      </a:lvl2pPr>
      <a:lvl3pPr marL="1146175" indent="-328613" algn="l" defTabSz="914363" rtl="0" eaLnBrk="1" latinLnBrk="0" hangingPunct="1">
        <a:lnSpc>
          <a:spcPct val="78000"/>
        </a:lnSpc>
        <a:spcBef>
          <a:spcPct val="20000"/>
        </a:spcBef>
        <a:spcAft>
          <a:spcPts val="0"/>
        </a:spcAft>
        <a:buClr>
          <a:srgbClr val="969696"/>
        </a:buClr>
        <a:buSzPct val="80000"/>
        <a:buFont typeface="Wingdings" pitchFamily="2" charset="2"/>
        <a:buChar char="l"/>
        <a:defRPr sz="2400" kern="1200">
          <a:gradFill>
            <a:gsLst>
              <a:gs pos="0">
                <a:schemeClr val="tx1"/>
              </a:gs>
              <a:gs pos="86000">
                <a:schemeClr val="tx1"/>
              </a:gs>
            </a:gsLst>
            <a:lin ang="5400000" scaled="0"/>
          </a:gradFill>
          <a:latin typeface="+mn-lt"/>
          <a:ea typeface="+mn-ea"/>
          <a:cs typeface="+mn-cs"/>
        </a:defRPr>
      </a:lvl3pPr>
      <a:lvl4pPr marL="1484313" indent="-338138" algn="l" defTabSz="914363" rtl="0" eaLnBrk="1" latinLnBrk="0" hangingPunct="1">
        <a:lnSpc>
          <a:spcPct val="78000"/>
        </a:lnSpc>
        <a:spcBef>
          <a:spcPct val="20000"/>
        </a:spcBef>
        <a:spcAft>
          <a:spcPts val="0"/>
        </a:spcAft>
        <a:buClr>
          <a:srgbClr val="969696"/>
        </a:buClr>
        <a:buSzPct val="80000"/>
        <a:buFont typeface="Wingdings" pitchFamily="2" charset="2"/>
        <a:buChar char="l"/>
        <a:defRPr sz="2400" kern="1200">
          <a:gradFill>
            <a:gsLst>
              <a:gs pos="0">
                <a:schemeClr val="tx1"/>
              </a:gs>
              <a:gs pos="86000">
                <a:schemeClr val="tx1"/>
              </a:gs>
            </a:gsLst>
            <a:lin ang="5400000" scaled="0"/>
          </a:gradFill>
          <a:latin typeface="+mn-lt"/>
          <a:ea typeface="+mn-ea"/>
          <a:cs typeface="+mn-cs"/>
        </a:defRPr>
      </a:lvl4pPr>
      <a:lvl5pPr marL="1812925" indent="-320675" algn="l" defTabSz="914363" rtl="0" eaLnBrk="1" latinLnBrk="0" hangingPunct="1">
        <a:lnSpc>
          <a:spcPct val="78000"/>
        </a:lnSpc>
        <a:spcBef>
          <a:spcPct val="20000"/>
        </a:spcBef>
        <a:spcAft>
          <a:spcPts val="0"/>
        </a:spcAft>
        <a:buClr>
          <a:srgbClr val="969696"/>
        </a:buClr>
        <a:buSzPct val="80000"/>
        <a:buFont typeface="Wingdings" pitchFamily="2" charset="2"/>
        <a:buChar char="l"/>
        <a:defRPr sz="2400" kern="1200">
          <a:gradFill>
            <a:gsLst>
              <a:gs pos="0">
                <a:schemeClr val="tx1"/>
              </a:gs>
              <a:gs pos="86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5" name="Picture 4" descr="16-9-coding-white-space.png"/>
          <p:cNvPicPr>
            <a:picLocks noChangeAspect="1"/>
          </p:cNvPicPr>
          <p:nvPr/>
        </p:nvPicPr>
        <p:blipFill>
          <a:blip r:embed="rId5"/>
          <a:stretch>
            <a:fillRect/>
          </a:stretch>
        </p:blipFill>
        <p:spPr>
          <a:xfrm>
            <a:off x="387350" y="1331495"/>
            <a:ext cx="8369300" cy="5526505"/>
          </a:xfrm>
          <a:prstGeom prst="rect">
            <a:avLst/>
          </a:prstGeom>
        </p:spPr>
      </p:pic>
      <p:sp>
        <p:nvSpPr>
          <p:cNvPr id="2" name="Title Placeholder 1"/>
          <p:cNvSpPr>
            <a:spLocks noGrp="1"/>
          </p:cNvSpPr>
          <p:nvPr>
            <p:ph type="title"/>
          </p:nvPr>
        </p:nvSpPr>
        <p:spPr>
          <a:xfrm>
            <a:off x="381000" y="152400"/>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73505" y="1459832"/>
            <a:ext cx="8005009" cy="160293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4" r:id="rId2"/>
  </p:sldLayoutIdLst>
  <p:transition>
    <p:fade/>
  </p:transition>
  <p:txStyles>
    <p:titleStyle>
      <a:lvl1pPr algn="l" defTabSz="914363" rtl="0" eaLnBrk="1" latinLnBrk="0" hangingPunct="1">
        <a:lnSpc>
          <a:spcPct val="90000"/>
        </a:lnSpc>
        <a:spcBef>
          <a:spcPct val="0"/>
        </a:spcBef>
        <a:buNone/>
        <a:defRPr lang="en-US" sz="4000" b="0" kern="1200" cap="none" spc="-150" dirty="0">
          <a:ln w="3175">
            <a:noFill/>
          </a:ln>
          <a:gradFill>
            <a:gsLst>
              <a:gs pos="0">
                <a:srgbClr val="FFFFFF"/>
              </a:gs>
              <a:gs pos="86000">
                <a:srgbClr val="FFFFFF"/>
              </a:gs>
            </a:gsLst>
            <a:lin ang="5400000" scaled="0"/>
          </a:gradFill>
          <a:effectLst/>
          <a:latin typeface="+mj-lt"/>
          <a:ea typeface="+mn-ea"/>
          <a:cs typeface="Arial" charset="0"/>
        </a:defRPr>
      </a:lvl1pPr>
    </p:titleStyle>
    <p:bodyStyle>
      <a:lvl1pPr marL="0" indent="0" algn="l" defTabSz="914363" rtl="0" eaLnBrk="1" latinLnBrk="0" hangingPunct="1">
        <a:lnSpc>
          <a:spcPct val="78000"/>
        </a:lnSpc>
        <a:spcBef>
          <a:spcPct val="20000"/>
        </a:spcBef>
        <a:buFont typeface="Arial" pitchFamily="34" charset="0"/>
        <a:buNone/>
        <a:defRPr sz="2800" b="0" kern="1200">
          <a:solidFill>
            <a:schemeClr val="tx1"/>
          </a:solidFill>
          <a:latin typeface="Consolas" pitchFamily="49" charset="0"/>
          <a:ea typeface="+mn-ea"/>
          <a:cs typeface="Courier New" pitchFamily="49" charset="0"/>
        </a:defRPr>
      </a:lvl1pPr>
      <a:lvl2pPr marL="384954" indent="-7937" algn="l" defTabSz="914363" rtl="0" eaLnBrk="1" latinLnBrk="0" hangingPunct="1">
        <a:lnSpc>
          <a:spcPct val="78000"/>
        </a:lnSpc>
        <a:spcBef>
          <a:spcPct val="20000"/>
        </a:spcBef>
        <a:buFont typeface="Arial" pitchFamily="34" charset="0"/>
        <a:buNone/>
        <a:defRPr sz="2400" b="0" kern="1200">
          <a:solidFill>
            <a:schemeClr val="tx1"/>
          </a:solidFill>
          <a:latin typeface="Consolas" pitchFamily="49" charset="0"/>
          <a:ea typeface="+mn-ea"/>
          <a:cs typeface="Courier New" pitchFamily="49" charset="0"/>
        </a:defRPr>
      </a:lvl2pPr>
      <a:lvl3pPr marL="761970" indent="-7937" algn="l" defTabSz="914363" rtl="0" eaLnBrk="1" latinLnBrk="0" hangingPunct="1">
        <a:lnSpc>
          <a:spcPct val="78000"/>
        </a:lnSpc>
        <a:spcBef>
          <a:spcPct val="20000"/>
        </a:spcBef>
        <a:buFont typeface="Arial" pitchFamily="34" charset="0"/>
        <a:buNone/>
        <a:defRPr sz="2000" b="0" kern="1200">
          <a:solidFill>
            <a:schemeClr val="tx1"/>
          </a:solidFill>
          <a:latin typeface="Consolas" pitchFamily="49" charset="0"/>
          <a:ea typeface="+mn-ea"/>
          <a:cs typeface="Courier New" pitchFamily="49" charset="0"/>
        </a:defRPr>
      </a:lvl3pPr>
      <a:lvl4pPr marL="1094009" indent="7937" algn="l" defTabSz="914363" rtl="0" eaLnBrk="1" latinLnBrk="0" hangingPunct="1">
        <a:lnSpc>
          <a:spcPct val="78000"/>
        </a:lnSpc>
        <a:spcBef>
          <a:spcPct val="20000"/>
        </a:spcBef>
        <a:buFont typeface="Arial" pitchFamily="34" charset="0"/>
        <a:buNone/>
        <a:defRPr sz="2000" b="0" kern="1200">
          <a:solidFill>
            <a:schemeClr val="tx1"/>
          </a:solidFill>
          <a:latin typeface="Consolas" pitchFamily="49" charset="0"/>
          <a:ea typeface="+mn-ea"/>
          <a:cs typeface="Courier New" pitchFamily="49" charset="0"/>
        </a:defRPr>
      </a:lvl4pPr>
      <a:lvl5pPr marL="1426047" indent="0" algn="l" defTabSz="914363" rtl="0" eaLnBrk="1" latinLnBrk="0" hangingPunct="1">
        <a:lnSpc>
          <a:spcPct val="78000"/>
        </a:lnSpc>
        <a:spcBef>
          <a:spcPct val="20000"/>
        </a:spcBef>
        <a:buFont typeface="Arial" pitchFamily="34" charset="0"/>
        <a:buNone/>
        <a:defRPr sz="2000" b="0" kern="1200">
          <a:solidFill>
            <a:schemeClr val="tx1"/>
          </a:solidFill>
          <a:latin typeface="Consolas"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chart" Target="../charts/char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0.xml"/><Relationship Id="rId1" Type="http://schemas.openxmlformats.org/officeDocument/2006/relationships/slideLayout" Target="../slideLayouts/slideLayout9.xml"/><Relationship Id="rId5" Type="http://schemas.openxmlformats.org/officeDocument/2006/relationships/image" Target="../media/image9.png"/><Relationship Id="rId4" Type="http://schemas.openxmlformats.org/officeDocument/2006/relationships/image" Target="../media/image8.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4.xml"/><Relationship Id="rId1" Type="http://schemas.openxmlformats.org/officeDocument/2006/relationships/slideLayout" Target="../slideLayouts/slideLayout4.xml"/><Relationship Id="rId6" Type="http://schemas.openxmlformats.org/officeDocument/2006/relationships/hyperlink" Target="mailto:erik@microsoft.com" TargetMode="External"/><Relationship Id="rId5" Type="http://schemas.openxmlformats.org/officeDocument/2006/relationships/hyperlink" Target="mailto:yanivf@microsoft.com" TargetMode="External"/><Relationship Id="rId4" Type="http://schemas.openxmlformats.org/officeDocument/2006/relationships/hyperlink" Target="http://msdn.microsoft.com/GoGlobal"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Writing World-Ready Applications with Windows: What’s New for Windows 7?</a:t>
            </a:r>
            <a:endParaRPr lang="en-US" dirty="0"/>
          </a:p>
        </p:txBody>
      </p:sp>
      <p:sp>
        <p:nvSpPr>
          <p:cNvPr id="3" name="Subtitle 2"/>
          <p:cNvSpPr>
            <a:spLocks noGrp="1"/>
          </p:cNvSpPr>
          <p:nvPr>
            <p:ph type="subTitle" idx="1"/>
          </p:nvPr>
        </p:nvSpPr>
        <p:spPr/>
        <p:txBody>
          <a:bodyPr/>
          <a:lstStyle/>
          <a:p>
            <a:r>
              <a:rPr lang="en-US" dirty="0" smtClean="0"/>
              <a:t>	Yaniv Feinberg</a:t>
            </a:r>
          </a:p>
          <a:p>
            <a:r>
              <a:rPr lang="en-US" sz="2400" dirty="0" smtClean="0"/>
              <a:t>	Senior SDE</a:t>
            </a:r>
          </a:p>
          <a:p>
            <a:r>
              <a:rPr lang="en-US" sz="2400" dirty="0" smtClean="0"/>
              <a:t>	Microsoft Corporation</a:t>
            </a:r>
            <a:endParaRPr lang="en-US" sz="2400" dirty="0"/>
          </a:p>
        </p:txBody>
      </p:sp>
      <p:sp>
        <p:nvSpPr>
          <p:cNvPr id="6" name="Text Placeholder 5"/>
          <p:cNvSpPr>
            <a:spLocks noGrp="1"/>
          </p:cNvSpPr>
          <p:nvPr>
            <p:ph type="body" sz="quarter" idx="10"/>
          </p:nvPr>
        </p:nvSpPr>
        <p:spPr/>
        <p:txBody>
          <a:bodyPr/>
          <a:lstStyle/>
          <a:p>
            <a:r>
              <a:rPr lang="en-US" dirty="0" smtClean="0"/>
              <a:t>	</a:t>
            </a:r>
            <a:r>
              <a:rPr smtClean="0"/>
              <a:t>Erik Fortune</a:t>
            </a:r>
            <a:endParaRPr lang="en-US" dirty="0" smtClean="0"/>
          </a:p>
          <a:p>
            <a:r>
              <a:rPr lang="en-US" sz="2400" dirty="0" smtClean="0"/>
              <a:t>	Principal Dev Lead</a:t>
            </a:r>
          </a:p>
          <a:p>
            <a:r>
              <a:rPr lang="en-US" sz="2400" dirty="0" smtClean="0"/>
              <a:t>	Microsoft Corporation</a:t>
            </a:r>
            <a:endParaRPr lang="en-US" sz="2400" dirty="0"/>
          </a:p>
        </p:txBody>
      </p:sp>
      <p:sp>
        <p:nvSpPr>
          <p:cNvPr id="5" name="TextBox 4"/>
          <p:cNvSpPr txBox="1"/>
          <p:nvPr/>
        </p:nvSpPr>
        <p:spPr>
          <a:xfrm>
            <a:off x="7696200" y="152400"/>
            <a:ext cx="1060450" cy="400110"/>
          </a:xfrm>
          <a:prstGeom prst="rect">
            <a:avLst/>
          </a:prstGeom>
          <a:noFill/>
        </p:spPr>
        <p:txBody>
          <a:bodyPr wrap="square" rtlCol="0">
            <a:spAutoFit/>
          </a:bodyPr>
          <a:lstStyle/>
          <a:p>
            <a:pPr algn="r"/>
            <a:r>
              <a:rPr lang="en-US" sz="2000" dirty="0" smtClean="0"/>
              <a:t>PC52</a:t>
            </a:r>
            <a:endParaRPr lang="en-US" sz="20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solidFill>
                  <a:schemeClr val="tx1"/>
                </a:solidFill>
              </a:rPr>
              <a:t>Instant Messaging</a:t>
            </a:r>
            <a:endParaRPr lang="en-US" dirty="0"/>
          </a:p>
        </p:txBody>
      </p:sp>
      <p:sp>
        <p:nvSpPr>
          <p:cNvPr id="3" name="Subtitle 2"/>
          <p:cNvSpPr>
            <a:spLocks noGrp="1"/>
          </p:cNvSpPr>
          <p:nvPr>
            <p:ph type="subTitle" idx="1"/>
          </p:nvPr>
        </p:nvSpPr>
        <p:spPr/>
        <p:txBody>
          <a:bodyPr/>
          <a:lstStyle/>
          <a:p>
            <a:r>
              <a:rPr lang="en-US" dirty="0" smtClean="0"/>
              <a:t>	Yaniv Feinberg</a:t>
            </a:r>
          </a:p>
          <a:p>
            <a:r>
              <a:rPr lang="en-US" sz="2400" dirty="0" smtClean="0"/>
              <a:t>	Senior SDE</a:t>
            </a:r>
          </a:p>
          <a:p>
            <a:r>
              <a:rPr lang="en-US" sz="2400" dirty="0" smtClean="0"/>
              <a:t>	Windows International</a:t>
            </a:r>
            <a:endParaRPr lang="en-US" sz="2400" dirty="0"/>
          </a:p>
        </p:txBody>
      </p:sp>
      <p:sp>
        <p:nvSpPr>
          <p:cNvPr id="4" name="Text Placeholder 3"/>
          <p:cNvSpPr>
            <a:spLocks noGrp="1"/>
          </p:cNvSpPr>
          <p:nvPr>
            <p:ph type="body" sz="quarter" idx="10"/>
          </p:nvPr>
        </p:nvSpPr>
        <p:spPr/>
        <p:txBody>
          <a:bodyPr/>
          <a:lstStyle/>
          <a:p>
            <a:r>
              <a:rPr lang="en-US" smtClean="0"/>
              <a:t>demo </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dirty="0" smtClean="0"/>
              <a:t>For simplicity:  Small set of APIs for you to keep track of, through which you can access a variety of related functionality</a:t>
            </a:r>
          </a:p>
          <a:p>
            <a:r>
              <a:rPr lang="en-US" dirty="0" smtClean="0"/>
              <a:t>For scalability:  More and more services will be added over time, and you will be able to leverage all of them with the same API set</a:t>
            </a:r>
          </a:p>
          <a:p>
            <a:endParaRPr lang="en-US" dirty="0"/>
          </a:p>
        </p:txBody>
      </p:sp>
      <p:sp>
        <p:nvSpPr>
          <p:cNvPr id="2" name="Title 1"/>
          <p:cNvSpPr>
            <a:spLocks noGrp="1"/>
          </p:cNvSpPr>
          <p:nvPr>
            <p:ph type="title"/>
          </p:nvPr>
        </p:nvSpPr>
        <p:spPr/>
        <p:txBody>
          <a:bodyPr/>
          <a:lstStyle/>
          <a:p>
            <a:r>
              <a:rPr lang="en-US" dirty="0" smtClean="0"/>
              <a:t>How We Designed The ELS </a:t>
            </a:r>
            <a:r>
              <a:rPr lang="en-US" dirty="0" err="1" smtClean="0"/>
              <a:t>Apis</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1828800" y="1891079"/>
            <a:ext cx="6812596" cy="838199"/>
            <a:chOff x="1123062" y="138087"/>
            <a:chExt cx="7061134" cy="918077"/>
          </a:xfrm>
        </p:grpSpPr>
        <p:sp>
          <p:nvSpPr>
            <p:cNvPr id="19" name="Round Same Side Corner Rectangle 18"/>
            <p:cNvSpPr/>
            <p:nvPr/>
          </p:nvSpPr>
          <p:spPr>
            <a:xfrm rot="5400000">
              <a:off x="4194590" y="-2933441"/>
              <a:ext cx="918077" cy="7061134"/>
            </a:xfrm>
            <a:prstGeom prst="round2SameRect">
              <a:avLst/>
            </a:prstGeom>
            <a:noFill/>
            <a:ln w="15875">
              <a:solidFill>
                <a:schemeClr val="accent2"/>
              </a:solidFill>
            </a:ln>
          </p:spPr>
          <p:style>
            <a:lnRef idx="1">
              <a:schemeClr val="accent1">
                <a:shade val="5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0" name="Round Same Side Corner Rectangle 6"/>
            <p:cNvSpPr/>
            <p:nvPr/>
          </p:nvSpPr>
          <p:spPr>
            <a:xfrm>
              <a:off x="1149544" y="164569"/>
              <a:ext cx="7008169" cy="86511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2000" kern="1200" dirty="0" smtClean="0">
                  <a:solidFill>
                    <a:schemeClr val="tx1"/>
                  </a:solidFill>
                </a:rPr>
                <a:t>Get list of services that the application cares about</a:t>
              </a:r>
              <a:endParaRPr lang="en-US" sz="2000" kern="1200" dirty="0">
                <a:solidFill>
                  <a:schemeClr val="tx1"/>
                </a:solidFill>
              </a:endParaRPr>
            </a:p>
          </p:txBody>
        </p:sp>
      </p:grpSp>
      <p:grpSp>
        <p:nvGrpSpPr>
          <p:cNvPr id="8" name="Group 7"/>
          <p:cNvGrpSpPr/>
          <p:nvPr/>
        </p:nvGrpSpPr>
        <p:grpSpPr>
          <a:xfrm>
            <a:off x="1904999" y="3200400"/>
            <a:ext cx="6781799" cy="979073"/>
            <a:chOff x="1168465" y="1530705"/>
            <a:chExt cx="7061134" cy="979073"/>
          </a:xfrm>
        </p:grpSpPr>
        <p:sp>
          <p:nvSpPr>
            <p:cNvPr id="15" name="Round Same Side Corner Rectangle 14"/>
            <p:cNvSpPr/>
            <p:nvPr/>
          </p:nvSpPr>
          <p:spPr>
            <a:xfrm rot="5400000">
              <a:off x="4278408" y="-1510325"/>
              <a:ext cx="841248" cy="7061134"/>
            </a:xfrm>
            <a:prstGeom prst="round2SameRect">
              <a:avLst/>
            </a:prstGeom>
            <a:noFill/>
            <a:ln w="15875">
              <a:solidFill>
                <a:schemeClr val="accent2"/>
              </a:solidFill>
            </a:ln>
          </p:spPr>
          <p:style>
            <a:lnRef idx="1">
              <a:schemeClr val="accent1">
                <a:shade val="5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Round Same Side Corner Rectangle 10"/>
            <p:cNvSpPr/>
            <p:nvPr/>
          </p:nvSpPr>
          <p:spPr>
            <a:xfrm>
              <a:off x="1194948" y="1530705"/>
              <a:ext cx="7008169" cy="97907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34696" tIns="20955" rIns="20955" bIns="20955" numCol="1" spcCol="1270" anchor="ctr" anchorCtr="0">
              <a:noAutofit/>
            </a:bodyPr>
            <a:lstStyle/>
            <a:p>
              <a:pPr marL="285750" lvl="1" indent="-285750" defTabSz="1466850">
                <a:lnSpc>
                  <a:spcPct val="90000"/>
                </a:lnSpc>
                <a:spcBef>
                  <a:spcPct val="0"/>
                </a:spcBef>
                <a:spcAft>
                  <a:spcPct val="15000"/>
                </a:spcAft>
                <a:buChar char="••"/>
              </a:pPr>
              <a:r>
                <a:rPr lang="en-US" sz="2000" dirty="0" smtClean="0">
                  <a:solidFill>
                    <a:schemeClr val="tx1"/>
                  </a:solidFill>
                </a:rPr>
                <a:t>Send text to platform and ask services for ranges of text that they recognize</a:t>
              </a:r>
              <a:endParaRPr lang="en-US" sz="2000" dirty="0">
                <a:solidFill>
                  <a:schemeClr val="tx1"/>
                </a:solidFill>
              </a:endParaRPr>
            </a:p>
          </p:txBody>
        </p:sp>
      </p:grpSp>
      <p:grpSp>
        <p:nvGrpSpPr>
          <p:cNvPr id="10" name="Group 9"/>
          <p:cNvGrpSpPr/>
          <p:nvPr/>
        </p:nvGrpSpPr>
        <p:grpSpPr>
          <a:xfrm>
            <a:off x="1905000" y="4800600"/>
            <a:ext cx="6781799" cy="841248"/>
            <a:chOff x="1168465" y="2977877"/>
            <a:chExt cx="7061134" cy="841248"/>
          </a:xfrm>
        </p:grpSpPr>
        <p:sp>
          <p:nvSpPr>
            <p:cNvPr id="11" name="Round Same Side Corner Rectangle 10"/>
            <p:cNvSpPr/>
            <p:nvPr/>
          </p:nvSpPr>
          <p:spPr>
            <a:xfrm rot="5400000">
              <a:off x="4278408" y="-132066"/>
              <a:ext cx="841248" cy="7061134"/>
            </a:xfrm>
            <a:prstGeom prst="round2SameRect">
              <a:avLst/>
            </a:prstGeom>
            <a:noFill/>
            <a:ln w="15875">
              <a:solidFill>
                <a:schemeClr val="accent2"/>
              </a:solidFill>
            </a:ln>
          </p:spPr>
          <p:style>
            <a:lnRef idx="1">
              <a:schemeClr val="accent1">
                <a:shade val="5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ound Same Side Corner Rectangle 14"/>
            <p:cNvSpPr/>
            <p:nvPr/>
          </p:nvSpPr>
          <p:spPr>
            <a:xfrm>
              <a:off x="1194949" y="3070300"/>
              <a:ext cx="7008169" cy="6564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34696" tIns="20955" rIns="20955" bIns="20955" numCol="1" spcCol="1270" anchor="ctr" anchorCtr="0">
              <a:noAutofit/>
            </a:bodyPr>
            <a:lstStyle/>
            <a:p>
              <a:pPr marL="285750" lvl="1" indent="-285750" defTabSz="1466850">
                <a:lnSpc>
                  <a:spcPct val="90000"/>
                </a:lnSpc>
                <a:spcBef>
                  <a:spcPct val="0"/>
                </a:spcBef>
                <a:spcAft>
                  <a:spcPct val="15000"/>
                </a:spcAft>
                <a:buChar char="••"/>
              </a:pPr>
              <a:r>
                <a:rPr lang="en-US" sz="2000" dirty="0" smtClean="0">
                  <a:solidFill>
                    <a:schemeClr val="tx1"/>
                  </a:solidFill>
                </a:rPr>
                <a:t>Return text results</a:t>
              </a:r>
              <a:endParaRPr lang="en-US" sz="2000" dirty="0">
                <a:solidFill>
                  <a:schemeClr val="tx1"/>
                </a:solidFill>
              </a:endParaRPr>
            </a:p>
          </p:txBody>
        </p:sp>
      </p:grpSp>
      <p:sp>
        <p:nvSpPr>
          <p:cNvPr id="2" name="Title 1"/>
          <p:cNvSpPr>
            <a:spLocks noGrp="1"/>
          </p:cNvSpPr>
          <p:nvPr>
            <p:ph type="title"/>
          </p:nvPr>
        </p:nvSpPr>
        <p:spPr/>
        <p:txBody>
          <a:bodyPr>
            <a:normAutofit/>
          </a:bodyPr>
          <a:lstStyle/>
          <a:p>
            <a:r>
              <a:rPr lang="en-US" dirty="0" smtClean="0"/>
              <a:t>Developing With The ELS Platform</a:t>
            </a:r>
            <a:endParaRPr lang="en-US" dirty="0"/>
          </a:p>
        </p:txBody>
      </p:sp>
      <p:grpSp>
        <p:nvGrpSpPr>
          <p:cNvPr id="4" name="Group 3"/>
          <p:cNvGrpSpPr/>
          <p:nvPr/>
        </p:nvGrpSpPr>
        <p:grpSpPr>
          <a:xfrm>
            <a:off x="457200" y="1835964"/>
            <a:ext cx="1371600" cy="1669236"/>
            <a:chOff x="0" y="2428"/>
            <a:chExt cx="1168466" cy="1669236"/>
          </a:xfrm>
        </p:grpSpPr>
        <p:sp>
          <p:nvSpPr>
            <p:cNvPr id="21" name="Chevron 20"/>
            <p:cNvSpPr/>
            <p:nvPr/>
          </p:nvSpPr>
          <p:spPr>
            <a:xfrm rot="5400000">
              <a:off x="-250385" y="252813"/>
              <a:ext cx="1669236" cy="1168465"/>
            </a:xfrm>
            <a:prstGeom prst="chevron">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2" name="Chevron 4"/>
            <p:cNvSpPr/>
            <p:nvPr/>
          </p:nvSpPr>
          <p:spPr>
            <a:xfrm>
              <a:off x="1" y="713693"/>
              <a:ext cx="1168465" cy="50077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Enumerate</a:t>
              </a:r>
              <a:endParaRPr lang="en-US" sz="2000" b="1" kern="1200" dirty="0">
                <a:solidFill>
                  <a:schemeClr val="tx1"/>
                </a:solidFill>
              </a:endParaRPr>
            </a:p>
          </p:txBody>
        </p:sp>
      </p:grpSp>
      <p:grpSp>
        <p:nvGrpSpPr>
          <p:cNvPr id="7" name="Group 6"/>
          <p:cNvGrpSpPr/>
          <p:nvPr/>
        </p:nvGrpSpPr>
        <p:grpSpPr>
          <a:xfrm>
            <a:off x="457200" y="3221845"/>
            <a:ext cx="1447800" cy="1669236"/>
            <a:chOff x="0" y="1478369"/>
            <a:chExt cx="1168466" cy="1669236"/>
          </a:xfrm>
        </p:grpSpPr>
        <p:sp>
          <p:nvSpPr>
            <p:cNvPr id="17" name="Chevron 16"/>
            <p:cNvSpPr/>
            <p:nvPr/>
          </p:nvSpPr>
          <p:spPr>
            <a:xfrm rot="5400000">
              <a:off x="-250385" y="1728754"/>
              <a:ext cx="1669236" cy="1168465"/>
            </a:xfrm>
            <a:prstGeom prst="chevron">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8" name="Chevron 8"/>
            <p:cNvSpPr/>
            <p:nvPr/>
          </p:nvSpPr>
          <p:spPr>
            <a:xfrm>
              <a:off x="1" y="2175353"/>
              <a:ext cx="1168465" cy="50077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Recognize</a:t>
              </a:r>
              <a:endParaRPr lang="en-US" sz="2000" b="1" kern="1200" dirty="0">
                <a:solidFill>
                  <a:schemeClr val="tx1"/>
                </a:solidFill>
              </a:endParaRPr>
            </a:p>
          </p:txBody>
        </p:sp>
      </p:grpSp>
      <p:grpSp>
        <p:nvGrpSpPr>
          <p:cNvPr id="9" name="Group 8"/>
          <p:cNvGrpSpPr/>
          <p:nvPr/>
        </p:nvGrpSpPr>
        <p:grpSpPr>
          <a:xfrm>
            <a:off x="457200" y="4697787"/>
            <a:ext cx="1447800" cy="1669236"/>
            <a:chOff x="0" y="2954311"/>
            <a:chExt cx="1168466" cy="1669236"/>
          </a:xfrm>
        </p:grpSpPr>
        <p:sp>
          <p:nvSpPr>
            <p:cNvPr id="13" name="Chevron 12"/>
            <p:cNvSpPr/>
            <p:nvPr/>
          </p:nvSpPr>
          <p:spPr>
            <a:xfrm rot="5400000">
              <a:off x="-250385" y="3204696"/>
              <a:ext cx="1669236" cy="1168465"/>
            </a:xfrm>
            <a:prstGeom prst="chevron">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4" name="Chevron 12"/>
            <p:cNvSpPr/>
            <p:nvPr/>
          </p:nvSpPr>
          <p:spPr>
            <a:xfrm>
              <a:off x="1" y="3699353"/>
              <a:ext cx="1168465" cy="50077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Results</a:t>
              </a:r>
              <a:endParaRPr lang="en-US" sz="2000" b="1" kern="1200" dirty="0">
                <a:solidFill>
                  <a:schemeClr val="tx1"/>
                </a:solidFill>
              </a:endParaRPr>
            </a:p>
          </p:txBody>
        </p:sp>
      </p:gr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dirty="0" err="1" smtClean="0"/>
              <a:t>MappingGetServices</a:t>
            </a:r>
            <a:r>
              <a:rPr lang="en-US" dirty="0" smtClean="0"/>
              <a:t>():  Application </a:t>
            </a:r>
            <a:br>
              <a:rPr lang="en-US" dirty="0" smtClean="0"/>
            </a:br>
            <a:r>
              <a:rPr lang="en-US" dirty="0" smtClean="0"/>
              <a:t>asks the platform to enumerate </a:t>
            </a:r>
            <a:br>
              <a:rPr lang="en-US" dirty="0" smtClean="0"/>
            </a:br>
            <a:r>
              <a:rPr lang="en-US" dirty="0" smtClean="0"/>
              <a:t>services that satisfy its criteria</a:t>
            </a:r>
          </a:p>
          <a:p>
            <a:pPr lvl="1"/>
            <a:r>
              <a:rPr lang="en-US" dirty="0" smtClean="0"/>
              <a:t>“Give me everything that supports plain text”</a:t>
            </a:r>
          </a:p>
          <a:p>
            <a:pPr lvl="1"/>
            <a:r>
              <a:rPr lang="en-US" dirty="0" smtClean="0"/>
              <a:t>“Give me everything that supports Japanese”</a:t>
            </a:r>
          </a:p>
          <a:p>
            <a:pPr lvl="1"/>
            <a:r>
              <a:rPr lang="en-US" dirty="0" smtClean="0"/>
              <a:t>“Give me everything and I’ll filter later based on the categories I find”</a:t>
            </a:r>
            <a:endParaRPr lang="en-US" dirty="0"/>
          </a:p>
        </p:txBody>
      </p:sp>
      <p:sp>
        <p:nvSpPr>
          <p:cNvPr id="2" name="Title 1"/>
          <p:cNvSpPr>
            <a:spLocks noGrp="1"/>
          </p:cNvSpPr>
          <p:nvPr>
            <p:ph type="title"/>
          </p:nvPr>
        </p:nvSpPr>
        <p:spPr/>
        <p:txBody>
          <a:bodyPr/>
          <a:lstStyle/>
          <a:p>
            <a:r>
              <a:rPr lang="en-US" smtClean="0"/>
              <a:t>Enumerating With ELS</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730250" y="1600200"/>
            <a:ext cx="7672003" cy="2053960"/>
          </a:xfrm>
        </p:spPr>
        <p:txBody>
          <a:bodyPr/>
          <a:lstStyle/>
          <a:p>
            <a:r>
              <a:rPr lang="en-US" dirty="0" err="1" smtClean="0"/>
              <a:t>MappingRecognizeText</a:t>
            </a:r>
            <a:r>
              <a:rPr lang="en-US" dirty="0" smtClean="0"/>
              <a:t>():  Call a </a:t>
            </a:r>
            <a:br>
              <a:rPr lang="en-US" dirty="0" smtClean="0"/>
            </a:br>
            <a:r>
              <a:rPr lang="en-US" dirty="0" smtClean="0"/>
              <a:t>service to recognize text and return </a:t>
            </a:r>
            <a:br>
              <a:rPr lang="en-US" dirty="0" smtClean="0"/>
            </a:br>
            <a:r>
              <a:rPr lang="en-US" dirty="0" smtClean="0"/>
              <a:t>result with possible actions</a:t>
            </a:r>
          </a:p>
          <a:p>
            <a:pPr lvl="1"/>
            <a:r>
              <a:rPr lang="en-US" dirty="0" smtClean="0"/>
              <a:t>“I don’t recognize any of this text”</a:t>
            </a:r>
          </a:p>
          <a:p>
            <a:pPr lvl="1"/>
            <a:r>
              <a:rPr lang="en-US" dirty="0" smtClean="0"/>
              <a:t>“This text is German”</a:t>
            </a:r>
          </a:p>
          <a:p>
            <a:pPr lvl="1"/>
            <a:r>
              <a:rPr lang="en-US" dirty="0" smtClean="0"/>
              <a:t>“This text is Kanji and I can </a:t>
            </a:r>
            <a:br>
              <a:rPr lang="en-US" dirty="0" smtClean="0"/>
            </a:br>
            <a:r>
              <a:rPr lang="en-US" dirty="0" smtClean="0"/>
              <a:t>transliterate it to Kana”</a:t>
            </a:r>
          </a:p>
          <a:p>
            <a:pPr lvl="1"/>
            <a:endParaRPr lang="en-US" dirty="0" smtClean="0"/>
          </a:p>
          <a:p>
            <a:endParaRPr lang="en-US" dirty="0"/>
          </a:p>
        </p:txBody>
      </p:sp>
      <p:sp>
        <p:nvSpPr>
          <p:cNvPr id="2" name="Title 1"/>
          <p:cNvSpPr>
            <a:spLocks noGrp="1"/>
          </p:cNvSpPr>
          <p:nvPr>
            <p:ph type="title"/>
          </p:nvPr>
        </p:nvSpPr>
        <p:spPr/>
        <p:txBody>
          <a:bodyPr/>
          <a:lstStyle/>
          <a:p>
            <a:r>
              <a:rPr lang="en-US" dirty="0" smtClean="0"/>
              <a:t>Recognizing Text And </a:t>
            </a:r>
            <a:br>
              <a:rPr lang="en-US" dirty="0" smtClean="0"/>
            </a:br>
            <a:r>
              <a:rPr lang="en-US" dirty="0" smtClean="0"/>
              <a:t>Returning Results With ELS</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grpSp>
        <p:nvGrpSpPr>
          <p:cNvPr id="23" name="Group 22"/>
          <p:cNvGrpSpPr/>
          <p:nvPr/>
        </p:nvGrpSpPr>
        <p:grpSpPr>
          <a:xfrm>
            <a:off x="500485" y="1981200"/>
            <a:ext cx="1761886" cy="1234440"/>
            <a:chOff x="42083" y="1412"/>
            <a:chExt cx="1761886" cy="1234440"/>
          </a:xfrm>
          <a:scene3d>
            <a:camera prst="orthographicFront"/>
            <a:lightRig rig="flat" dir="t"/>
          </a:scene3d>
        </p:grpSpPr>
        <p:sp>
          <p:nvSpPr>
            <p:cNvPr id="53" name="Rounded Rectangle 52"/>
            <p:cNvSpPr/>
            <p:nvPr/>
          </p:nvSpPr>
          <p:spPr>
            <a:xfrm>
              <a:off x="42083" y="1412"/>
              <a:ext cx="1761886" cy="1234440"/>
            </a:xfrm>
            <a:prstGeom prst="roundRect">
              <a:avLst>
                <a:gd name="adj" fmla="val 10000"/>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54" name="Rounded Rectangle 4"/>
            <p:cNvSpPr/>
            <p:nvPr/>
          </p:nvSpPr>
          <p:spPr>
            <a:xfrm>
              <a:off x="76853" y="36183"/>
              <a:ext cx="1692346" cy="1117593"/>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Application Layer</a:t>
              </a:r>
              <a:endParaRPr lang="en-US" sz="2300" kern="1200" dirty="0"/>
            </a:p>
          </p:txBody>
        </p:sp>
      </p:grpSp>
      <p:grpSp>
        <p:nvGrpSpPr>
          <p:cNvPr id="24" name="Group 23"/>
          <p:cNvGrpSpPr/>
          <p:nvPr/>
        </p:nvGrpSpPr>
        <p:grpSpPr>
          <a:xfrm>
            <a:off x="472487" y="3733800"/>
            <a:ext cx="1814715" cy="914400"/>
            <a:chOff x="14085" y="1378794"/>
            <a:chExt cx="1814715" cy="1234440"/>
          </a:xfrm>
          <a:solidFill>
            <a:schemeClr val="accent5"/>
          </a:solidFill>
          <a:scene3d>
            <a:camera prst="orthographicFront"/>
            <a:lightRig rig="flat" dir="t"/>
          </a:scene3d>
        </p:grpSpPr>
        <p:sp>
          <p:nvSpPr>
            <p:cNvPr id="50" name="Rounded Rectangle 49"/>
            <p:cNvSpPr/>
            <p:nvPr/>
          </p:nvSpPr>
          <p:spPr>
            <a:xfrm>
              <a:off x="14085" y="1378794"/>
              <a:ext cx="1814715" cy="1234440"/>
            </a:xfrm>
            <a:prstGeom prst="roundRect">
              <a:avLst>
                <a:gd name="adj" fmla="val 10000"/>
              </a:avLst>
            </a:prstGeom>
            <a:grpFill/>
            <a:ln>
              <a:noFill/>
              <a:headEnd type="none" w="med" len="med"/>
              <a:tailEnd type="none" w="med" len="med"/>
            </a:ln>
          </p:spPr>
          <p:style>
            <a:lnRef idx="1">
              <a:schemeClr val="accent4"/>
            </a:lnRef>
            <a:fillRef idx="3">
              <a:schemeClr val="accent4"/>
            </a:fillRef>
            <a:effectRef idx="2">
              <a:schemeClr val="accent4"/>
            </a:effectRef>
            <a:fontRef idx="minor">
              <a:schemeClr val="lt1"/>
            </a:fontRef>
          </p:style>
        </p:sp>
        <p:sp>
          <p:nvSpPr>
            <p:cNvPr id="51" name="Rounded Rectangle 6"/>
            <p:cNvSpPr/>
            <p:nvPr/>
          </p:nvSpPr>
          <p:spPr>
            <a:xfrm>
              <a:off x="42302" y="1584534"/>
              <a:ext cx="1758281" cy="906966"/>
            </a:xfrm>
            <a:prstGeom prst="rect">
              <a:avLst/>
            </a:prstGeom>
            <a:grpFill/>
            <a:ln>
              <a:noFill/>
            </a:ln>
            <a:sp3d/>
          </p:spPr>
          <p:style>
            <a:lnRef idx="0">
              <a:scrgbClr r="0" g="0" b="0"/>
            </a:lnRef>
            <a:fillRef idx="0">
              <a:scrgbClr r="0" g="0" b="0"/>
            </a:fillRef>
            <a:effectRef idx="0">
              <a:scrgbClr r="0" g="0" b="0"/>
            </a:effectRef>
            <a:fontRef idx="minor">
              <a:schemeClr val="dk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Platform Layer</a:t>
              </a:r>
              <a:endParaRPr lang="en-US" sz="2300" kern="1200" dirty="0"/>
            </a:p>
          </p:txBody>
        </p:sp>
      </p:grpSp>
      <p:grpSp>
        <p:nvGrpSpPr>
          <p:cNvPr id="25" name="Group 24"/>
          <p:cNvGrpSpPr/>
          <p:nvPr/>
        </p:nvGrpSpPr>
        <p:grpSpPr>
          <a:xfrm>
            <a:off x="458402" y="4992117"/>
            <a:ext cx="1841247" cy="1229498"/>
            <a:chOff x="0" y="2617013"/>
            <a:chExt cx="1841247" cy="1229498"/>
          </a:xfrm>
          <a:scene3d>
            <a:camera prst="orthographicFront"/>
            <a:lightRig rig="flat" dir="t"/>
          </a:scene3d>
        </p:grpSpPr>
        <p:sp>
          <p:nvSpPr>
            <p:cNvPr id="46" name="Rounded Rectangle 45"/>
            <p:cNvSpPr/>
            <p:nvPr/>
          </p:nvSpPr>
          <p:spPr>
            <a:xfrm>
              <a:off x="0" y="2617013"/>
              <a:ext cx="1841247" cy="1229498"/>
            </a:xfrm>
            <a:prstGeom prst="roundRect">
              <a:avLst>
                <a:gd name="adj" fmla="val 10000"/>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sp>
        <p:sp>
          <p:nvSpPr>
            <p:cNvPr id="47" name="Rounded Rectangle 8"/>
            <p:cNvSpPr/>
            <p:nvPr/>
          </p:nvSpPr>
          <p:spPr>
            <a:xfrm>
              <a:off x="36011" y="2653024"/>
              <a:ext cx="1769225" cy="115747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Service </a:t>
              </a:r>
              <a:br>
                <a:rPr lang="en-US" sz="2300" kern="1200" dirty="0" smtClean="0"/>
              </a:br>
              <a:r>
                <a:rPr lang="en-US" sz="2300" kern="1200" dirty="0" smtClean="0"/>
                <a:t>Layer</a:t>
              </a:r>
              <a:endParaRPr lang="en-US" sz="2300" kern="1200" dirty="0"/>
            </a:p>
          </p:txBody>
        </p:sp>
      </p:grpSp>
      <p:grpSp>
        <p:nvGrpSpPr>
          <p:cNvPr id="26" name="Group 25"/>
          <p:cNvGrpSpPr/>
          <p:nvPr/>
        </p:nvGrpSpPr>
        <p:grpSpPr>
          <a:xfrm>
            <a:off x="2551927" y="1981200"/>
            <a:ext cx="6133671" cy="1234440"/>
            <a:chOff x="2093525" y="1413"/>
            <a:chExt cx="6133671" cy="1234440"/>
          </a:xfrm>
          <a:scene3d>
            <a:camera prst="orthographicFront"/>
            <a:lightRig rig="flat" dir="t"/>
          </a:scene3d>
        </p:grpSpPr>
        <p:sp>
          <p:nvSpPr>
            <p:cNvPr id="42" name="Rounded Rectangle 41"/>
            <p:cNvSpPr/>
            <p:nvPr/>
          </p:nvSpPr>
          <p:spPr>
            <a:xfrm>
              <a:off x="2093525" y="1413"/>
              <a:ext cx="6133671" cy="1234440"/>
            </a:xfrm>
            <a:prstGeom prst="roundRect">
              <a:avLst>
                <a:gd name="adj" fmla="val 10000"/>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43" name="Rounded Rectangle 10"/>
            <p:cNvSpPr/>
            <p:nvPr/>
          </p:nvSpPr>
          <p:spPr>
            <a:xfrm>
              <a:off x="2127462" y="35350"/>
              <a:ext cx="6065797" cy="1090820"/>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Applications</a:t>
              </a:r>
              <a:endParaRPr lang="en-US" sz="2300" kern="1200" dirty="0"/>
            </a:p>
          </p:txBody>
        </p:sp>
      </p:grpSp>
      <p:grpSp>
        <p:nvGrpSpPr>
          <p:cNvPr id="27" name="Group 26"/>
          <p:cNvGrpSpPr/>
          <p:nvPr/>
        </p:nvGrpSpPr>
        <p:grpSpPr>
          <a:xfrm>
            <a:off x="2554922" y="3733800"/>
            <a:ext cx="6127681" cy="914400"/>
            <a:chOff x="2096520" y="1350355"/>
            <a:chExt cx="6127681" cy="1234440"/>
          </a:xfrm>
          <a:scene3d>
            <a:camera prst="orthographicFront"/>
            <a:lightRig rig="flat" dir="t"/>
          </a:scene3d>
        </p:grpSpPr>
        <p:sp>
          <p:nvSpPr>
            <p:cNvPr id="40" name="Rounded Rectangle 39"/>
            <p:cNvSpPr/>
            <p:nvPr/>
          </p:nvSpPr>
          <p:spPr>
            <a:xfrm>
              <a:off x="2096520" y="1350355"/>
              <a:ext cx="6127681" cy="1234440"/>
            </a:xfrm>
            <a:prstGeom prst="roundRect">
              <a:avLst>
                <a:gd name="adj" fmla="val 10000"/>
              </a:avLst>
            </a:prstGeom>
            <a:solidFill>
              <a:schemeClr val="accent5"/>
            </a:solidFill>
            <a:ln>
              <a:noFill/>
              <a:headEnd type="none" w="med" len="med"/>
              <a:tailEnd type="none" w="med" len="med"/>
            </a:ln>
          </p:spPr>
          <p:style>
            <a:lnRef idx="1">
              <a:schemeClr val="accent4"/>
            </a:lnRef>
            <a:fillRef idx="3">
              <a:schemeClr val="accent4"/>
            </a:fillRef>
            <a:effectRef idx="2">
              <a:schemeClr val="accent4"/>
            </a:effectRef>
            <a:fontRef idx="minor">
              <a:schemeClr val="lt1"/>
            </a:fontRef>
          </p:style>
        </p:sp>
        <p:sp>
          <p:nvSpPr>
            <p:cNvPr id="41" name="Rounded Rectangle 12"/>
            <p:cNvSpPr/>
            <p:nvPr/>
          </p:nvSpPr>
          <p:spPr>
            <a:xfrm>
              <a:off x="2126111" y="1530801"/>
              <a:ext cx="6068499" cy="951124"/>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ELS Platform</a:t>
              </a:r>
              <a:endParaRPr lang="en-US" sz="2300" kern="1200" dirty="0"/>
            </a:p>
          </p:txBody>
        </p:sp>
      </p:grpSp>
      <p:grpSp>
        <p:nvGrpSpPr>
          <p:cNvPr id="28" name="Group 27"/>
          <p:cNvGrpSpPr/>
          <p:nvPr/>
        </p:nvGrpSpPr>
        <p:grpSpPr>
          <a:xfrm>
            <a:off x="2554922" y="4992117"/>
            <a:ext cx="1478230" cy="1234440"/>
            <a:chOff x="2096520" y="2632543"/>
            <a:chExt cx="1478230" cy="1234440"/>
          </a:xfrm>
          <a:scene3d>
            <a:camera prst="orthographicFront"/>
            <a:lightRig rig="flat" dir="t"/>
          </a:scene3d>
        </p:grpSpPr>
        <p:sp>
          <p:nvSpPr>
            <p:cNvPr id="38" name="Rounded Rectangle 37"/>
            <p:cNvSpPr/>
            <p:nvPr/>
          </p:nvSpPr>
          <p:spPr>
            <a:xfrm>
              <a:off x="2096520" y="2632543"/>
              <a:ext cx="1478230" cy="1234440"/>
            </a:xfrm>
            <a:prstGeom prst="roundRect">
              <a:avLst>
                <a:gd name="adj" fmla="val 10000"/>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sp>
        <p:sp>
          <p:nvSpPr>
            <p:cNvPr id="39" name="Rounded Rectangle 14"/>
            <p:cNvSpPr/>
            <p:nvPr/>
          </p:nvSpPr>
          <p:spPr>
            <a:xfrm>
              <a:off x="2132076" y="2668099"/>
              <a:ext cx="1407118" cy="114285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Transliteration</a:t>
              </a:r>
              <a:endParaRPr lang="en-US" sz="1600" kern="1200" dirty="0"/>
            </a:p>
          </p:txBody>
        </p:sp>
      </p:grpSp>
      <p:grpSp>
        <p:nvGrpSpPr>
          <p:cNvPr id="29" name="Group 28"/>
          <p:cNvGrpSpPr/>
          <p:nvPr/>
        </p:nvGrpSpPr>
        <p:grpSpPr>
          <a:xfrm>
            <a:off x="4095621" y="4992117"/>
            <a:ext cx="1487348" cy="1234440"/>
            <a:chOff x="3637219" y="2632543"/>
            <a:chExt cx="1487348" cy="1234440"/>
          </a:xfrm>
          <a:scene3d>
            <a:camera prst="orthographicFront"/>
            <a:lightRig rig="flat" dir="t"/>
          </a:scene3d>
        </p:grpSpPr>
        <p:sp>
          <p:nvSpPr>
            <p:cNvPr id="36" name="Rounded Rectangle 35"/>
            <p:cNvSpPr/>
            <p:nvPr/>
          </p:nvSpPr>
          <p:spPr>
            <a:xfrm>
              <a:off x="3637219" y="2632543"/>
              <a:ext cx="1487348" cy="1234440"/>
            </a:xfrm>
            <a:prstGeom prst="roundRect">
              <a:avLst>
                <a:gd name="adj" fmla="val 10000"/>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sp>
        <p:sp>
          <p:nvSpPr>
            <p:cNvPr id="37" name="Rounded Rectangle 16"/>
            <p:cNvSpPr/>
            <p:nvPr/>
          </p:nvSpPr>
          <p:spPr>
            <a:xfrm>
              <a:off x="3672775" y="2668099"/>
              <a:ext cx="1416236" cy="114285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Script Detection</a:t>
              </a:r>
              <a:endParaRPr lang="en-US" sz="1600" kern="1200" dirty="0"/>
            </a:p>
          </p:txBody>
        </p:sp>
      </p:grpSp>
      <p:grpSp>
        <p:nvGrpSpPr>
          <p:cNvPr id="30" name="Group 29"/>
          <p:cNvGrpSpPr/>
          <p:nvPr/>
        </p:nvGrpSpPr>
        <p:grpSpPr>
          <a:xfrm>
            <a:off x="5645438" y="4992117"/>
            <a:ext cx="1487348" cy="1234440"/>
            <a:chOff x="5187036" y="2613233"/>
            <a:chExt cx="1487348" cy="1234440"/>
          </a:xfrm>
          <a:scene3d>
            <a:camera prst="orthographicFront"/>
            <a:lightRig rig="flat" dir="t"/>
          </a:scene3d>
        </p:grpSpPr>
        <p:sp>
          <p:nvSpPr>
            <p:cNvPr id="34" name="Rounded Rectangle 33"/>
            <p:cNvSpPr/>
            <p:nvPr/>
          </p:nvSpPr>
          <p:spPr>
            <a:xfrm>
              <a:off x="5187036" y="2613233"/>
              <a:ext cx="1487348" cy="1234440"/>
            </a:xfrm>
            <a:prstGeom prst="roundRect">
              <a:avLst>
                <a:gd name="adj" fmla="val 10000"/>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sp>
        <p:sp>
          <p:nvSpPr>
            <p:cNvPr id="35" name="Rounded Rectangle 18"/>
            <p:cNvSpPr/>
            <p:nvPr/>
          </p:nvSpPr>
          <p:spPr>
            <a:xfrm>
              <a:off x="5223157" y="2649355"/>
              <a:ext cx="1415106" cy="116103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Language Detection</a:t>
              </a:r>
              <a:endParaRPr lang="en-US" sz="1600" kern="1200" dirty="0"/>
            </a:p>
          </p:txBody>
        </p:sp>
      </p:grpSp>
      <p:grpSp>
        <p:nvGrpSpPr>
          <p:cNvPr id="31" name="Group 30"/>
          <p:cNvGrpSpPr/>
          <p:nvPr/>
        </p:nvGrpSpPr>
        <p:grpSpPr>
          <a:xfrm>
            <a:off x="7195255" y="4992117"/>
            <a:ext cx="1487348" cy="1256283"/>
            <a:chOff x="6736853" y="2552323"/>
            <a:chExt cx="1487348" cy="1256283"/>
          </a:xfrm>
          <a:scene3d>
            <a:camera prst="orthographicFront"/>
            <a:lightRig rig="flat" dir="t"/>
          </a:scene3d>
        </p:grpSpPr>
        <p:sp>
          <p:nvSpPr>
            <p:cNvPr id="32" name="Rounded Rectangle 31"/>
            <p:cNvSpPr/>
            <p:nvPr/>
          </p:nvSpPr>
          <p:spPr>
            <a:xfrm>
              <a:off x="6736853" y="2552323"/>
              <a:ext cx="1487348" cy="1234440"/>
            </a:xfrm>
            <a:prstGeom prst="roundRect">
              <a:avLst>
                <a:gd name="adj" fmla="val 10000"/>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sp>
        <p:sp>
          <p:nvSpPr>
            <p:cNvPr id="33" name="Rounded Rectangle 20"/>
            <p:cNvSpPr/>
            <p:nvPr/>
          </p:nvSpPr>
          <p:spPr>
            <a:xfrm>
              <a:off x="6774758" y="2590228"/>
              <a:ext cx="1411538" cy="1218378"/>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Future </a:t>
              </a:r>
              <a:br>
                <a:rPr lang="en-US" sz="1600" kern="1200" dirty="0" smtClean="0"/>
              </a:br>
              <a:r>
                <a:rPr lang="en-US" sz="1600" kern="1200" dirty="0" smtClean="0"/>
                <a:t>Services</a:t>
              </a:r>
              <a:endParaRPr lang="en-US" sz="1600" kern="1200" dirty="0"/>
            </a:p>
          </p:txBody>
        </p:sp>
      </p:grpSp>
      <p:sp>
        <p:nvSpPr>
          <p:cNvPr id="2" name="Title 1"/>
          <p:cNvSpPr>
            <a:spLocks noGrp="1"/>
          </p:cNvSpPr>
          <p:nvPr>
            <p:ph type="title"/>
          </p:nvPr>
        </p:nvSpPr>
        <p:spPr/>
        <p:txBody>
          <a:bodyPr/>
          <a:lstStyle/>
          <a:p>
            <a:r>
              <a:rPr lang="en-US" dirty="0" smtClean="0"/>
              <a:t>ELS In A Nutshell</a:t>
            </a:r>
            <a:endParaRPr lang="en-US" dirty="0"/>
          </a:p>
        </p:txBody>
      </p:sp>
      <p:cxnSp>
        <p:nvCxnSpPr>
          <p:cNvPr id="45" name="Straight Arrow Connector 44"/>
          <p:cNvCxnSpPr/>
          <p:nvPr/>
        </p:nvCxnSpPr>
        <p:spPr>
          <a:xfrm rot="16200000" flipH="1">
            <a:off x="6372232" y="3476620"/>
            <a:ext cx="514348" cy="12"/>
          </a:xfrm>
          <a:prstGeom prst="straightConnector1">
            <a:avLst/>
          </a:prstGeom>
          <a:ln w="31750">
            <a:solidFill>
              <a:schemeClr val="accent2">
                <a:lumMod val="60000"/>
                <a:lumOff val="40000"/>
              </a:schemeClr>
            </a:solidFill>
            <a:headEnd w="lg" len="lg"/>
            <a:tailEnd type="arrow"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6200000" flipH="1">
            <a:off x="2486032" y="4848220"/>
            <a:ext cx="514348" cy="12"/>
          </a:xfrm>
          <a:prstGeom prst="straightConnector1">
            <a:avLst/>
          </a:prstGeom>
          <a:ln w="31750">
            <a:solidFill>
              <a:schemeClr val="accent2">
                <a:lumMod val="60000"/>
                <a:lumOff val="40000"/>
              </a:schemeClr>
            </a:solidFill>
            <a:headEnd w="lg" len="lg"/>
            <a:tailEnd type="arrow"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flipH="1" flipV="1">
            <a:off x="6543679" y="3457573"/>
            <a:ext cx="476253" cy="11"/>
          </a:xfrm>
          <a:prstGeom prst="straightConnector1">
            <a:avLst/>
          </a:prstGeom>
          <a:ln w="31750">
            <a:solidFill>
              <a:srgbClr val="92D050"/>
            </a:solidFill>
            <a:headEnd w="lg" len="lg"/>
            <a:tailEnd type="arrow" w="lg" len="lg"/>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124200" y="3352800"/>
            <a:ext cx="2672526" cy="369332"/>
          </a:xfrm>
          <a:prstGeom prst="rect">
            <a:avLst/>
          </a:prstGeom>
          <a:noFill/>
        </p:spPr>
        <p:txBody>
          <a:bodyPr wrap="none" rtlCol="0">
            <a:spAutoFit/>
          </a:bodyPr>
          <a:lstStyle/>
          <a:p>
            <a:r>
              <a:rPr lang="en-US" dirty="0" smtClean="0"/>
              <a:t>Russian text, all services</a:t>
            </a:r>
            <a:endParaRPr lang="en-US" dirty="0"/>
          </a:p>
        </p:txBody>
      </p:sp>
      <p:sp>
        <p:nvSpPr>
          <p:cNvPr id="55" name="TextBox 54"/>
          <p:cNvSpPr txBox="1"/>
          <p:nvPr/>
        </p:nvSpPr>
        <p:spPr>
          <a:xfrm>
            <a:off x="4572000" y="4667252"/>
            <a:ext cx="910827" cy="369332"/>
          </a:xfrm>
          <a:prstGeom prst="rect">
            <a:avLst/>
          </a:prstGeom>
          <a:noFill/>
        </p:spPr>
        <p:txBody>
          <a:bodyPr wrap="none" rtlCol="0">
            <a:spAutoFit/>
          </a:bodyPr>
          <a:lstStyle/>
          <a:p>
            <a:r>
              <a:rPr lang="en-US" dirty="0" smtClean="0"/>
              <a:t>Cyrillic</a:t>
            </a:r>
            <a:endParaRPr lang="en-US" dirty="0"/>
          </a:p>
        </p:txBody>
      </p:sp>
      <p:cxnSp>
        <p:nvCxnSpPr>
          <p:cNvPr id="56" name="Straight Arrow Connector 55"/>
          <p:cNvCxnSpPr/>
          <p:nvPr/>
        </p:nvCxnSpPr>
        <p:spPr>
          <a:xfrm rot="5400000" flipH="1" flipV="1">
            <a:off x="2657479" y="4829173"/>
            <a:ext cx="476253" cy="11"/>
          </a:xfrm>
          <a:prstGeom prst="straightConnector1">
            <a:avLst/>
          </a:prstGeom>
          <a:ln w="31750">
            <a:solidFill>
              <a:srgbClr val="92D050"/>
            </a:solidFill>
            <a:headEnd w="lg" len="lg"/>
            <a:tailEnd type="arrow" w="lg" len="lg"/>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6096000" y="4667252"/>
            <a:ext cx="998991" cy="369332"/>
          </a:xfrm>
          <a:prstGeom prst="rect">
            <a:avLst/>
          </a:prstGeom>
          <a:noFill/>
        </p:spPr>
        <p:txBody>
          <a:bodyPr wrap="none" rtlCol="0">
            <a:spAutoFit/>
          </a:bodyPr>
          <a:lstStyle/>
          <a:p>
            <a:r>
              <a:rPr lang="en-US" dirty="0" smtClean="0"/>
              <a:t>Russian</a:t>
            </a:r>
            <a:endParaRPr lang="en-US" dirty="0"/>
          </a:p>
        </p:txBody>
      </p:sp>
      <p:sp>
        <p:nvSpPr>
          <p:cNvPr id="58" name="TextBox 57"/>
          <p:cNvSpPr txBox="1"/>
          <p:nvPr/>
        </p:nvSpPr>
        <p:spPr>
          <a:xfrm>
            <a:off x="2895600" y="4667252"/>
            <a:ext cx="1279517" cy="369332"/>
          </a:xfrm>
          <a:prstGeom prst="rect">
            <a:avLst/>
          </a:prstGeom>
          <a:noFill/>
        </p:spPr>
        <p:txBody>
          <a:bodyPr wrap="none" rtlCol="0">
            <a:spAutoFit/>
          </a:bodyPr>
          <a:lstStyle/>
          <a:p>
            <a:r>
              <a:rPr lang="en-US" dirty="0" smtClean="0"/>
              <a:t>Latin form</a:t>
            </a:r>
            <a:endParaRPr lang="en-US" dirty="0"/>
          </a:p>
        </p:txBody>
      </p:sp>
      <p:sp>
        <p:nvSpPr>
          <p:cNvPr id="63" name="TextBox 62"/>
          <p:cNvSpPr txBox="1"/>
          <p:nvPr/>
        </p:nvSpPr>
        <p:spPr>
          <a:xfrm>
            <a:off x="7010400" y="3288268"/>
            <a:ext cx="1279517" cy="369332"/>
          </a:xfrm>
          <a:prstGeom prst="rect">
            <a:avLst/>
          </a:prstGeom>
          <a:noFill/>
        </p:spPr>
        <p:txBody>
          <a:bodyPr wrap="none" rtlCol="0">
            <a:spAutoFit/>
          </a:bodyPr>
          <a:lstStyle/>
          <a:p>
            <a:r>
              <a:rPr lang="en-US" dirty="0" smtClean="0"/>
              <a:t>Latin form</a:t>
            </a:r>
            <a:endParaRPr lang="en-US" dirty="0"/>
          </a:p>
        </p:txBody>
      </p:sp>
      <p:cxnSp>
        <p:nvCxnSpPr>
          <p:cNvPr id="64" name="Straight Arrow Connector 63"/>
          <p:cNvCxnSpPr/>
          <p:nvPr/>
        </p:nvCxnSpPr>
        <p:spPr>
          <a:xfrm rot="16200000" flipH="1">
            <a:off x="4010032" y="4848220"/>
            <a:ext cx="514348" cy="12"/>
          </a:xfrm>
          <a:prstGeom prst="straightConnector1">
            <a:avLst/>
          </a:prstGeom>
          <a:ln w="31750">
            <a:solidFill>
              <a:schemeClr val="accent2">
                <a:lumMod val="60000"/>
                <a:lumOff val="40000"/>
              </a:schemeClr>
            </a:solidFill>
            <a:headEnd w="lg" len="lg"/>
            <a:tailEnd type="arrow" w="lg" len="lg"/>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flipH="1" flipV="1">
            <a:off x="4181479" y="4829173"/>
            <a:ext cx="476253" cy="11"/>
          </a:xfrm>
          <a:prstGeom prst="straightConnector1">
            <a:avLst/>
          </a:prstGeom>
          <a:ln w="31750">
            <a:solidFill>
              <a:srgbClr val="92D050"/>
            </a:solidFill>
            <a:headEnd w="lg" len="lg"/>
            <a:tailEnd type="arrow"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6200000" flipH="1">
            <a:off x="5686432" y="4848220"/>
            <a:ext cx="514348" cy="12"/>
          </a:xfrm>
          <a:prstGeom prst="straightConnector1">
            <a:avLst/>
          </a:prstGeom>
          <a:ln w="31750">
            <a:solidFill>
              <a:schemeClr val="accent2">
                <a:lumMod val="60000"/>
                <a:lumOff val="40000"/>
              </a:schemeClr>
            </a:solidFill>
            <a:headEnd w="lg" len="lg"/>
            <a:tailEnd type="arrow"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flipH="1" flipV="1">
            <a:off x="5857879" y="4829173"/>
            <a:ext cx="476253" cy="11"/>
          </a:xfrm>
          <a:prstGeom prst="straightConnector1">
            <a:avLst/>
          </a:prstGeom>
          <a:ln w="31750">
            <a:solidFill>
              <a:srgbClr val="92D050"/>
            </a:solidFill>
            <a:headEnd w="lg" len="lg"/>
            <a:tailEnd type="arrow" w="lg" len="lg"/>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2819400" y="3200401"/>
            <a:ext cx="3098925" cy="369332"/>
          </a:xfrm>
          <a:prstGeom prst="rect">
            <a:avLst/>
          </a:prstGeom>
          <a:noFill/>
        </p:spPr>
        <p:txBody>
          <a:bodyPr wrap="none" rtlCol="0">
            <a:spAutoFit/>
          </a:bodyPr>
          <a:lstStyle/>
          <a:p>
            <a:r>
              <a:rPr lang="en-US" dirty="0" smtClean="0"/>
              <a:t>Russian text, Transliteration</a:t>
            </a:r>
            <a:endParaRPr lang="en-US" dirty="0"/>
          </a:p>
        </p:txBody>
      </p:sp>
      <p:cxnSp>
        <p:nvCxnSpPr>
          <p:cNvPr id="20" name="Straight Arrow Connector 19"/>
          <p:cNvCxnSpPr/>
          <p:nvPr/>
        </p:nvCxnSpPr>
        <p:spPr>
          <a:xfrm rot="16200000" flipH="1">
            <a:off x="7058032" y="4848220"/>
            <a:ext cx="514348" cy="12"/>
          </a:xfrm>
          <a:prstGeom prst="straightConnector1">
            <a:avLst/>
          </a:prstGeom>
          <a:ln w="31750">
            <a:solidFill>
              <a:schemeClr val="accent2">
                <a:lumMod val="60000"/>
                <a:lumOff val="40000"/>
              </a:schemeClr>
            </a:solidFill>
            <a:headEnd w="lg" len="lg"/>
            <a:tailEnd type="arrow"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7229479" y="4829173"/>
            <a:ext cx="476253" cy="11"/>
          </a:xfrm>
          <a:prstGeom prst="straightConnector1">
            <a:avLst/>
          </a:prstGeom>
          <a:ln w="31750">
            <a:solidFill>
              <a:srgbClr val="92D050"/>
            </a:solidFill>
            <a:headEnd w="lg" len="lg"/>
            <a:tailEnd type="arrow" w="lg" len="lg"/>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52"/>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64"/>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65"/>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55"/>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66"/>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67"/>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20"/>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21"/>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57"/>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2" grpId="1"/>
      <p:bldP spid="55" grpId="0"/>
      <p:bldP spid="55" grpId="1"/>
      <p:bldP spid="57" grpId="0"/>
      <p:bldP spid="57" grpId="1"/>
      <p:bldP spid="58" grpId="0"/>
      <p:bldP spid="63" grpId="0"/>
      <p:bldP spid="68"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dirty="0" smtClean="0"/>
              <a:t>ELS is easy – use the same APIs </a:t>
            </a:r>
            <a:br>
              <a:rPr lang="en-US" dirty="0" smtClean="0"/>
            </a:br>
            <a:r>
              <a:rPr lang="en-US" dirty="0" smtClean="0"/>
              <a:t>to leverage multiple services</a:t>
            </a:r>
          </a:p>
          <a:p>
            <a:r>
              <a:rPr lang="en-US" dirty="0" smtClean="0"/>
              <a:t>Language and script detection provide the foundation for good user experiences for more users in more markets</a:t>
            </a:r>
          </a:p>
          <a:p>
            <a:r>
              <a:rPr lang="en-US" dirty="0" smtClean="0"/>
              <a:t>Transliteration can help your customers communicate across linguistic boundaries</a:t>
            </a:r>
          </a:p>
          <a:p>
            <a:r>
              <a:rPr lang="en-US" dirty="0" smtClean="0"/>
              <a:t>We’ll be adding more services over time, </a:t>
            </a:r>
            <a:br>
              <a:rPr lang="en-US" dirty="0" smtClean="0"/>
            </a:br>
            <a:r>
              <a:rPr lang="en-US" dirty="0" smtClean="0"/>
              <a:t>so tell us what else you want to see</a:t>
            </a:r>
          </a:p>
          <a:p>
            <a:r>
              <a:rPr lang="en-US" dirty="0" smtClean="0"/>
              <a:t>Try ELS and tell us how you like it!</a:t>
            </a:r>
            <a:endParaRPr lang="en-US" dirty="0"/>
          </a:p>
        </p:txBody>
      </p:sp>
      <p:sp>
        <p:nvSpPr>
          <p:cNvPr id="2" name="Title 1"/>
          <p:cNvSpPr>
            <a:spLocks noGrp="1"/>
          </p:cNvSpPr>
          <p:nvPr>
            <p:ph type="title"/>
          </p:nvPr>
        </p:nvSpPr>
        <p:spPr/>
        <p:txBody>
          <a:bodyPr/>
          <a:lstStyle/>
          <a:p>
            <a:r>
              <a:rPr lang="en-US" dirty="0" smtClean="0"/>
              <a:t>What To Remember About ELS</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Developing Win32 </a:t>
            </a:r>
            <a:br>
              <a:rPr smtClean="0"/>
            </a:br>
            <a:r>
              <a:rPr smtClean="0"/>
              <a:t>Multilingual User Interface (MUI) Applications</a:t>
            </a:r>
            <a:endParaRPr lang="en-US" dirty="0"/>
          </a:p>
        </p:txBody>
      </p:sp>
      <p:sp>
        <p:nvSpPr>
          <p:cNvPr id="4" name="Subtitle 3"/>
          <p:cNvSpPr>
            <a:spLocks noGrp="1"/>
          </p:cNvSpPr>
          <p:nvPr>
            <p:ph type="subTitle" idx="1"/>
          </p:nvPr>
        </p:nvSpPr>
        <p:spPr/>
        <p:txBody>
          <a:bodyPr/>
          <a:lstStyle/>
          <a:p>
            <a:pPr>
              <a:buFont typeface="Wingdings"/>
              <a:buChar char="à"/>
            </a:pPr>
            <a:r>
              <a:rPr lang="en-US" dirty="0" smtClean="0"/>
              <a:t>Erik Fortune</a:t>
            </a:r>
          </a:p>
          <a:p>
            <a:r>
              <a:rPr lang="en-US" sz="2400" dirty="0" smtClean="0"/>
              <a:t>	Principal Dev Lead</a:t>
            </a:r>
          </a:p>
          <a:p>
            <a:r>
              <a:rPr lang="en-US" sz="2400" dirty="0" smtClean="0"/>
              <a:t>	Microsoft Corporation</a:t>
            </a:r>
          </a:p>
          <a:p>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730044" y="1411552"/>
            <a:ext cx="7672003" cy="5596276"/>
          </a:xfrm>
        </p:spPr>
        <p:txBody>
          <a:bodyPr/>
          <a:lstStyle/>
          <a:p>
            <a:r>
              <a:rPr lang="en-US" b="1" dirty="0" smtClean="0"/>
              <a:t>Single Worldwide Image</a:t>
            </a:r>
            <a:r>
              <a:rPr lang="en-US" dirty="0" smtClean="0"/>
              <a:t/>
            </a:r>
            <a:br>
              <a:rPr lang="en-US" dirty="0" smtClean="0"/>
            </a:br>
            <a:r>
              <a:rPr lang="en-US" dirty="0" smtClean="0"/>
              <a:t>Minimize number of images needed for manufacturing or deployment</a:t>
            </a:r>
          </a:p>
          <a:p>
            <a:r>
              <a:rPr lang="en-US" b="1" dirty="0" smtClean="0"/>
              <a:t>Servicing</a:t>
            </a:r>
            <a:r>
              <a:rPr lang="en-US" dirty="0" smtClean="0"/>
              <a:t/>
            </a:r>
            <a:br>
              <a:rPr lang="en-US" dirty="0" smtClean="0"/>
            </a:br>
            <a:r>
              <a:rPr lang="en-US" dirty="0" smtClean="0"/>
              <a:t>Most fixes ship as a single update package available to users of any language, which lowers the cost of supporting new languages</a:t>
            </a:r>
          </a:p>
          <a:p>
            <a:r>
              <a:rPr lang="en-US" b="1" dirty="0" smtClean="0"/>
              <a:t>Multilingual Experience</a:t>
            </a:r>
            <a:r>
              <a:rPr lang="en-US" dirty="0" smtClean="0"/>
              <a:t/>
            </a:r>
            <a:br>
              <a:rPr lang="en-US" dirty="0" smtClean="0"/>
            </a:br>
            <a:r>
              <a:rPr lang="en-US" dirty="0" smtClean="0"/>
              <a:t>Multiple users can share a single machine while still using their own display language preferences</a:t>
            </a:r>
          </a:p>
          <a:p>
            <a:endParaRPr lang="en-US" dirty="0" smtClean="0"/>
          </a:p>
        </p:txBody>
      </p:sp>
      <p:sp>
        <p:nvSpPr>
          <p:cNvPr id="2" name="Title 1"/>
          <p:cNvSpPr>
            <a:spLocks noGrp="1"/>
          </p:cNvSpPr>
          <p:nvPr>
            <p:ph type="title"/>
          </p:nvPr>
        </p:nvSpPr>
        <p:spPr/>
        <p:txBody>
          <a:bodyPr/>
          <a:lstStyle/>
          <a:p>
            <a:r>
              <a:rPr lang="en-US" smtClean="0"/>
              <a:t>Multilingual Benefits</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smtClean="0"/>
              <a:t>OEMs and corporations are increasingly relying on multilingual images to </a:t>
            </a:r>
            <a:br>
              <a:rPr lang="en-US" smtClean="0"/>
            </a:br>
            <a:r>
              <a:rPr lang="en-US" smtClean="0"/>
              <a:t>reduce the cost and complexity of deployment and support</a:t>
            </a:r>
          </a:p>
          <a:p>
            <a:r>
              <a:rPr lang="en-US" smtClean="0"/>
              <a:t>Single Worldwide Image only works if pre-installed applications are truly multilingual</a:t>
            </a:r>
          </a:p>
          <a:p>
            <a:r>
              <a:rPr lang="en-US" smtClean="0"/>
              <a:t>OEMs and corporations are starting </a:t>
            </a:r>
            <a:br>
              <a:rPr lang="en-US" smtClean="0"/>
            </a:br>
            <a:r>
              <a:rPr lang="en-US" smtClean="0"/>
              <a:t>to demand that pre-installed </a:t>
            </a:r>
            <a:br>
              <a:rPr lang="en-US" smtClean="0"/>
            </a:br>
            <a:r>
              <a:rPr lang="en-US" smtClean="0"/>
              <a:t>applications be multilingual</a:t>
            </a:r>
          </a:p>
          <a:p>
            <a:endParaRPr lang="en-US" dirty="0"/>
          </a:p>
        </p:txBody>
      </p:sp>
      <p:sp>
        <p:nvSpPr>
          <p:cNvPr id="2" name="Title 1"/>
          <p:cNvSpPr>
            <a:spLocks noGrp="1"/>
          </p:cNvSpPr>
          <p:nvPr>
            <p:ph type="title"/>
          </p:nvPr>
        </p:nvSpPr>
        <p:spPr/>
        <p:txBody>
          <a:bodyPr/>
          <a:lstStyle/>
          <a:p>
            <a:r>
              <a:rPr lang="en-US" smtClean="0"/>
              <a:t>Single Worldwide Image</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Matters!</a:t>
            </a:r>
            <a:endParaRPr lang="en-US" dirty="0"/>
          </a:p>
        </p:txBody>
      </p:sp>
      <p:graphicFrame>
        <p:nvGraphicFramePr>
          <p:cNvPr id="5" name="Content Placeholder 3"/>
          <p:cNvGraphicFramePr>
            <a:graphicFrameLocks/>
          </p:cNvGraphicFramePr>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730044" y="1411552"/>
            <a:ext cx="7672003" cy="3904402"/>
          </a:xfrm>
        </p:spPr>
        <p:txBody>
          <a:bodyPr/>
          <a:lstStyle/>
          <a:p>
            <a:r>
              <a:rPr lang="en-US" dirty="0" smtClean="0"/>
              <a:t>A properly globalized </a:t>
            </a:r>
            <a:br>
              <a:rPr lang="en-US" dirty="0" smtClean="0"/>
            </a:br>
            <a:r>
              <a:rPr lang="en-US" dirty="0" smtClean="0"/>
              <a:t>Unicode application that</a:t>
            </a:r>
          </a:p>
          <a:p>
            <a:pPr lvl="1"/>
            <a:r>
              <a:rPr lang="en-US" dirty="0" smtClean="0"/>
              <a:t>Can have multiple languages installed and </a:t>
            </a:r>
            <a:br>
              <a:rPr lang="en-US" dirty="0" smtClean="0"/>
            </a:br>
            <a:r>
              <a:rPr lang="en-US" dirty="0" smtClean="0"/>
              <a:t>in use</a:t>
            </a:r>
          </a:p>
          <a:p>
            <a:pPr lvl="1"/>
            <a:r>
              <a:rPr lang="en-US" dirty="0" smtClean="0"/>
              <a:t>Follows system and user language preferences and fallback behavior whenever appropriate</a:t>
            </a:r>
          </a:p>
          <a:p>
            <a:pPr lvl="1"/>
            <a:r>
              <a:rPr lang="en-US" dirty="0" smtClean="0"/>
              <a:t>Can be deployed properly on multilingual systems or system images</a:t>
            </a:r>
          </a:p>
          <a:p>
            <a:pPr lvl="1"/>
            <a:r>
              <a:rPr lang="en-US" dirty="0" smtClean="0"/>
              <a:t>Sometimes also referred to as </a:t>
            </a:r>
            <a:br>
              <a:rPr lang="en-US" dirty="0" smtClean="0"/>
            </a:br>
            <a:r>
              <a:rPr lang="en-US" dirty="0" smtClean="0"/>
              <a:t>“MUI Compliant.”</a:t>
            </a:r>
          </a:p>
        </p:txBody>
      </p:sp>
      <p:sp>
        <p:nvSpPr>
          <p:cNvPr id="2" name="Title 1"/>
          <p:cNvSpPr>
            <a:spLocks noGrp="1"/>
          </p:cNvSpPr>
          <p:nvPr>
            <p:ph type="title"/>
          </p:nvPr>
        </p:nvSpPr>
        <p:spPr/>
        <p:txBody>
          <a:bodyPr/>
          <a:lstStyle/>
          <a:p>
            <a:r>
              <a:rPr lang="en-US" smtClean="0"/>
              <a:t>What Is A Multilingual Application?</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dirty="0" smtClean="0">
                <a:solidFill>
                  <a:schemeClr val="accent3"/>
                </a:solidFill>
              </a:rPr>
              <a:t>M</a:t>
            </a:r>
            <a:r>
              <a:rPr lang="en-US" dirty="0" smtClean="0"/>
              <a:t>ultilingual </a:t>
            </a:r>
            <a:r>
              <a:rPr lang="en-US" dirty="0" smtClean="0">
                <a:solidFill>
                  <a:schemeClr val="accent3"/>
                </a:solidFill>
              </a:rPr>
              <a:t>U</a:t>
            </a:r>
            <a:r>
              <a:rPr lang="en-US" dirty="0" smtClean="0"/>
              <a:t>ser </a:t>
            </a:r>
            <a:r>
              <a:rPr lang="en-US" dirty="0" smtClean="0">
                <a:solidFill>
                  <a:schemeClr val="accent3"/>
                </a:solidFill>
              </a:rPr>
              <a:t>I</a:t>
            </a:r>
            <a:r>
              <a:rPr lang="en-US" dirty="0" smtClean="0"/>
              <a:t>nterface (MUI) technology consists of</a:t>
            </a:r>
          </a:p>
          <a:p>
            <a:pPr lvl="1"/>
            <a:r>
              <a:rPr lang="en-US" dirty="0" smtClean="0"/>
              <a:t>System, user and application-specific UI language settings for resource loading</a:t>
            </a:r>
          </a:p>
          <a:p>
            <a:pPr lvl="1"/>
            <a:r>
              <a:rPr lang="en-US" dirty="0" smtClean="0"/>
              <a:t>A configuration-driven satellite </a:t>
            </a:r>
            <a:br>
              <a:rPr lang="en-US" dirty="0" smtClean="0"/>
            </a:br>
            <a:r>
              <a:rPr lang="en-US" dirty="0" smtClean="0"/>
              <a:t>model for Win32 resources</a:t>
            </a:r>
            <a:endParaRPr lang="en-US" dirty="0"/>
          </a:p>
        </p:txBody>
      </p:sp>
      <p:sp>
        <p:nvSpPr>
          <p:cNvPr id="2" name="Title 1"/>
          <p:cNvSpPr>
            <a:spLocks noGrp="1"/>
          </p:cNvSpPr>
          <p:nvPr>
            <p:ph type="title"/>
          </p:nvPr>
        </p:nvSpPr>
        <p:spPr/>
        <p:txBody>
          <a:bodyPr/>
          <a:lstStyle/>
          <a:p>
            <a:r>
              <a:rPr lang="en-US" dirty="0" smtClean="0"/>
              <a:t>What Is MUI Technology?</a:t>
            </a:r>
            <a:endParaRPr lang="en-US" dirty="0"/>
          </a:p>
        </p:txBody>
      </p:sp>
      <p:sp>
        <p:nvSpPr>
          <p:cNvPr id="4" name="Rectangle 3"/>
          <p:cNvSpPr/>
          <p:nvPr/>
        </p:nvSpPr>
        <p:spPr>
          <a:xfrm>
            <a:off x="387350" y="4969970"/>
            <a:ext cx="8369300" cy="1100686"/>
          </a:xfrm>
          <a:prstGeom prst="rect">
            <a:avLst/>
          </a:prstGeom>
        </p:spPr>
        <p:txBody>
          <a:bodyPr wrap="square">
            <a:spAutoFit/>
          </a:bodyPr>
          <a:lstStyle/>
          <a:p>
            <a:pPr lvl="0" algn="ctr">
              <a:lnSpc>
                <a:spcPct val="78000"/>
              </a:lnSpc>
              <a:spcBef>
                <a:spcPct val="20000"/>
              </a:spcBef>
              <a:spcAft>
                <a:spcPts val="800"/>
              </a:spcAft>
              <a:buClr>
                <a:srgbClr val="FFFFFF"/>
              </a:buClr>
              <a:buSzPct val="80000"/>
            </a:pPr>
            <a:r>
              <a:rPr lang="en-US" sz="2800" b="1" dirty="0" smtClean="0">
                <a:gradFill>
                  <a:gsLst>
                    <a:gs pos="0">
                      <a:srgbClr val="FFFFFF"/>
                    </a:gs>
                    <a:gs pos="86000">
                      <a:srgbClr val="FFFFFF"/>
                    </a:gs>
                  </a:gsLst>
                  <a:lin ang="5400000" scaled="0"/>
                </a:gradFill>
              </a:rPr>
              <a:t>Goal: </a:t>
            </a:r>
            <a:r>
              <a:rPr lang="en-US" sz="2800" dirty="0" smtClean="0">
                <a:gradFill>
                  <a:gsLst>
                    <a:gs pos="0">
                      <a:srgbClr val="FFFFFF"/>
                    </a:gs>
                    <a:gs pos="86000">
                      <a:srgbClr val="FFFFFF"/>
                    </a:gs>
                  </a:gsLst>
                  <a:lin ang="5400000" scaled="0"/>
                </a:gradFill>
              </a:rPr>
              <a:t>Reduce complexity and cost of creating, </a:t>
            </a:r>
            <a:br>
              <a:rPr lang="en-US" sz="2800" dirty="0" smtClean="0">
                <a:gradFill>
                  <a:gsLst>
                    <a:gs pos="0">
                      <a:srgbClr val="FFFFFF"/>
                    </a:gs>
                    <a:gs pos="86000">
                      <a:srgbClr val="FFFFFF"/>
                    </a:gs>
                  </a:gsLst>
                  <a:lin ang="5400000" scaled="0"/>
                </a:gradFill>
              </a:rPr>
            </a:br>
            <a:r>
              <a:rPr lang="en-US" sz="2800" dirty="0" smtClean="0">
                <a:gradFill>
                  <a:gsLst>
                    <a:gs pos="0">
                      <a:srgbClr val="FFFFFF"/>
                    </a:gs>
                    <a:gs pos="86000">
                      <a:srgbClr val="FFFFFF"/>
                    </a:gs>
                  </a:gsLst>
                  <a:lin ang="5400000" scaled="0"/>
                </a:gradFill>
              </a:rPr>
              <a:t>deploying and maintaining </a:t>
            </a:r>
            <a:br>
              <a:rPr lang="en-US" sz="2800" dirty="0" smtClean="0">
                <a:gradFill>
                  <a:gsLst>
                    <a:gs pos="0">
                      <a:srgbClr val="FFFFFF"/>
                    </a:gs>
                    <a:gs pos="86000">
                      <a:srgbClr val="FFFFFF"/>
                    </a:gs>
                  </a:gsLst>
                  <a:lin ang="5400000" scaled="0"/>
                </a:gradFill>
              </a:rPr>
            </a:br>
            <a:r>
              <a:rPr lang="en-US" sz="2800" dirty="0" smtClean="0">
                <a:gradFill>
                  <a:gsLst>
                    <a:gs pos="0">
                      <a:srgbClr val="FFFFFF"/>
                    </a:gs>
                    <a:gs pos="86000">
                      <a:srgbClr val="FFFFFF"/>
                    </a:gs>
                  </a:gsLst>
                  <a:lin ang="5400000" scaled="0"/>
                </a:gradFill>
              </a:rPr>
              <a:t>Windows systems and applications worldwide</a:t>
            </a:r>
            <a:endParaRPr lang="en-US" sz="2800" dirty="0">
              <a:gradFill>
                <a:gsLst>
                  <a:gs pos="0">
                    <a:srgbClr val="FFFFFF"/>
                  </a:gs>
                  <a:gs pos="86000">
                    <a:srgbClr val="FFFFFF"/>
                  </a:gs>
                </a:gsLst>
                <a:lin ang="5400000" scaled="0"/>
              </a:gradFill>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18" name="Title 1"/>
          <p:cNvSpPr txBox="1">
            <a:spLocks/>
          </p:cNvSpPr>
          <p:nvPr/>
        </p:nvSpPr>
        <p:spPr>
          <a:xfrm>
            <a:off x="387350" y="152400"/>
            <a:ext cx="8369300" cy="553998"/>
          </a:xfrm>
          <a:prstGeom prst="rect">
            <a:avLst/>
          </a:prstGeom>
        </p:spPr>
        <p:txBody>
          <a:bodyPr vert="horz" wrap="square" lIns="0" tIns="0" rIns="0" bIns="0" rtlCol="0" anchor="t">
            <a:sp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150" normalizeH="0" baseline="0" noProof="0" dirty="0" smtClean="0">
                <a:ln w="3175">
                  <a:noFill/>
                </a:ln>
                <a:gradFill flip="none" rotWithShape="1">
                  <a:gsLst>
                    <a:gs pos="0">
                      <a:schemeClr val="tx1"/>
                    </a:gs>
                    <a:gs pos="86000">
                      <a:schemeClr val="tx1"/>
                    </a:gs>
                  </a:gsLst>
                  <a:lin ang="5400000" scaled="0"/>
                  <a:tileRect/>
                </a:gradFill>
                <a:effectLst/>
                <a:uLnTx/>
                <a:uFillTx/>
                <a:latin typeface="+mj-lt"/>
                <a:ea typeface="+mn-ea"/>
                <a:cs typeface="Arial" charset="0"/>
              </a:rPr>
              <a:t>Pre-MUI Resource Model</a:t>
            </a:r>
            <a:endParaRPr kumimoji="0" lang="en-US" sz="4000" b="0" i="0" u="none" strike="noStrike" kern="1200" cap="none" spc="-150" normalizeH="0" baseline="0" noProof="0" dirty="0">
              <a:ln w="3175">
                <a:noFill/>
              </a:ln>
              <a:gradFill flip="none" rotWithShape="1">
                <a:gsLst>
                  <a:gs pos="0">
                    <a:schemeClr val="tx1"/>
                  </a:gs>
                  <a:gs pos="86000">
                    <a:schemeClr val="tx1"/>
                  </a:gs>
                </a:gsLst>
                <a:lin ang="5400000" scaled="0"/>
                <a:tileRect/>
              </a:gradFill>
              <a:effectLst/>
              <a:uLnTx/>
              <a:uFillTx/>
              <a:latin typeface="+mj-lt"/>
              <a:ea typeface="+mn-ea"/>
              <a:cs typeface="Arial" charset="0"/>
            </a:endParaRPr>
          </a:p>
        </p:txBody>
      </p:sp>
      <p:sp>
        <p:nvSpPr>
          <p:cNvPr id="11" name="Rounded Rectangle 10"/>
          <p:cNvSpPr/>
          <p:nvPr/>
        </p:nvSpPr>
        <p:spPr>
          <a:xfrm>
            <a:off x="5029200" y="4800600"/>
            <a:ext cx="2286000" cy="12192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t"/>
          <a:lstStyle/>
          <a:p>
            <a:pPr algn="ctr"/>
            <a:r>
              <a:rPr lang="en-US" b="1" dirty="0" err="1" smtClean="0">
                <a:solidFill>
                  <a:schemeClr val="bg1"/>
                </a:solidFill>
              </a:rPr>
              <a:t>ja</a:t>
            </a:r>
            <a:r>
              <a:rPr lang="en-US" b="1" dirty="0" smtClean="0">
                <a:solidFill>
                  <a:schemeClr val="bg1"/>
                </a:solidFill>
              </a:rPr>
              <a:t>-JP MUI File</a:t>
            </a:r>
            <a:endParaRPr lang="en-US" b="1" dirty="0">
              <a:solidFill>
                <a:schemeClr val="bg1"/>
              </a:solidFill>
            </a:endParaRPr>
          </a:p>
        </p:txBody>
      </p:sp>
      <p:sp>
        <p:nvSpPr>
          <p:cNvPr id="10" name="Rounded Rectangle 9"/>
          <p:cNvSpPr/>
          <p:nvPr/>
        </p:nvSpPr>
        <p:spPr>
          <a:xfrm>
            <a:off x="5029200" y="2438400"/>
            <a:ext cx="2286000" cy="12192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t"/>
          <a:lstStyle/>
          <a:p>
            <a:pPr algn="ctr"/>
            <a:r>
              <a:rPr lang="en-US" b="1" dirty="0" smtClean="0">
                <a:solidFill>
                  <a:schemeClr val="bg1"/>
                </a:solidFill>
              </a:rPr>
              <a:t>en-US MUI File</a:t>
            </a:r>
            <a:endParaRPr lang="en-US" b="1" dirty="0">
              <a:solidFill>
                <a:schemeClr val="bg1"/>
              </a:solidFill>
            </a:endParaRPr>
          </a:p>
        </p:txBody>
      </p:sp>
      <p:sp>
        <p:nvSpPr>
          <p:cNvPr id="2" name="Title 1"/>
          <p:cNvSpPr>
            <a:spLocks noGrp="1"/>
          </p:cNvSpPr>
          <p:nvPr>
            <p:ph type="title"/>
          </p:nvPr>
        </p:nvSpPr>
        <p:spPr>
          <a:xfrm>
            <a:off x="387350" y="152400"/>
            <a:ext cx="8369300" cy="553998"/>
          </a:xfrm>
        </p:spPr>
        <p:txBody>
          <a:bodyPr/>
          <a:lstStyle/>
          <a:p>
            <a:r>
              <a:rPr lang="en-US" dirty="0" smtClean="0"/>
              <a:t>MUI Resource Model</a:t>
            </a:r>
            <a:endParaRPr lang="en-US" dirty="0"/>
          </a:p>
        </p:txBody>
      </p:sp>
      <p:grpSp>
        <p:nvGrpSpPr>
          <p:cNvPr id="3" name="Group 17"/>
          <p:cNvGrpSpPr/>
          <p:nvPr/>
        </p:nvGrpSpPr>
        <p:grpSpPr>
          <a:xfrm>
            <a:off x="1828800" y="1524000"/>
            <a:ext cx="2286000" cy="2133600"/>
            <a:chOff x="914400" y="1524000"/>
            <a:chExt cx="2286000" cy="2133600"/>
          </a:xfrm>
        </p:grpSpPr>
        <p:sp>
          <p:nvSpPr>
            <p:cNvPr id="4" name="Rounded Rectangle 3"/>
            <p:cNvSpPr/>
            <p:nvPr/>
          </p:nvSpPr>
          <p:spPr>
            <a:xfrm>
              <a:off x="914400" y="1524000"/>
              <a:ext cx="2286000" cy="21336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t"/>
            <a:lstStyle/>
            <a:p>
              <a:pPr algn="ctr"/>
              <a:endParaRPr lang="en-US" b="1" dirty="0"/>
            </a:p>
          </p:txBody>
        </p:sp>
        <p:sp>
          <p:nvSpPr>
            <p:cNvPr id="5" name="Rounded Rectangle 4"/>
            <p:cNvSpPr/>
            <p:nvPr/>
          </p:nvSpPr>
          <p:spPr>
            <a:xfrm>
              <a:off x="1524000" y="2057400"/>
              <a:ext cx="990600" cy="7620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Code</a:t>
              </a:r>
              <a:endParaRPr lang="en-US" dirty="0">
                <a:solidFill>
                  <a:schemeClr val="tx1"/>
                </a:solidFill>
              </a:endParaRPr>
            </a:p>
          </p:txBody>
        </p:sp>
      </p:grpSp>
      <p:sp>
        <p:nvSpPr>
          <p:cNvPr id="6" name="Rounded Rectangle 5"/>
          <p:cNvSpPr/>
          <p:nvPr/>
        </p:nvSpPr>
        <p:spPr>
          <a:xfrm>
            <a:off x="1981200" y="2971800"/>
            <a:ext cx="1981200" cy="457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Resources (en-US)</a:t>
            </a:r>
            <a:endParaRPr lang="en-US" dirty="0">
              <a:solidFill>
                <a:schemeClr val="tx1"/>
              </a:solidFill>
            </a:endParaRPr>
          </a:p>
        </p:txBody>
      </p:sp>
      <p:grpSp>
        <p:nvGrpSpPr>
          <p:cNvPr id="12" name="Group 14"/>
          <p:cNvGrpSpPr/>
          <p:nvPr/>
        </p:nvGrpSpPr>
        <p:grpSpPr>
          <a:xfrm>
            <a:off x="1828800" y="3886200"/>
            <a:ext cx="2286000" cy="2133600"/>
            <a:chOff x="914400" y="3886200"/>
            <a:chExt cx="2286000" cy="2133600"/>
          </a:xfrm>
        </p:grpSpPr>
        <p:sp>
          <p:nvSpPr>
            <p:cNvPr id="7" name="Rounded Rectangle 6"/>
            <p:cNvSpPr/>
            <p:nvPr/>
          </p:nvSpPr>
          <p:spPr>
            <a:xfrm>
              <a:off x="914400" y="3886200"/>
              <a:ext cx="2286000" cy="21336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t"/>
            <a:lstStyle/>
            <a:p>
              <a:pPr algn="ctr"/>
              <a:endParaRPr lang="en-US" b="1" dirty="0"/>
            </a:p>
          </p:txBody>
        </p:sp>
        <p:sp>
          <p:nvSpPr>
            <p:cNvPr id="8" name="Rounded Rectangle 7"/>
            <p:cNvSpPr/>
            <p:nvPr/>
          </p:nvSpPr>
          <p:spPr>
            <a:xfrm>
              <a:off x="1524000" y="4419600"/>
              <a:ext cx="990600" cy="7620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Code</a:t>
              </a:r>
              <a:endParaRPr lang="en-US" dirty="0">
                <a:solidFill>
                  <a:schemeClr val="tx1"/>
                </a:solidFill>
              </a:endParaRPr>
            </a:p>
          </p:txBody>
        </p:sp>
      </p:grpSp>
      <p:sp>
        <p:nvSpPr>
          <p:cNvPr id="9" name="Rounded Rectangle 8"/>
          <p:cNvSpPr/>
          <p:nvPr/>
        </p:nvSpPr>
        <p:spPr>
          <a:xfrm>
            <a:off x="1981200" y="5334000"/>
            <a:ext cx="1981200" cy="457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Resources (</a:t>
            </a:r>
            <a:r>
              <a:rPr lang="en-US" dirty="0" err="1" smtClean="0">
                <a:solidFill>
                  <a:schemeClr val="tx1"/>
                </a:solidFill>
              </a:rPr>
              <a:t>ja</a:t>
            </a:r>
            <a:r>
              <a:rPr lang="en-US" dirty="0" smtClean="0">
                <a:solidFill>
                  <a:schemeClr val="tx1"/>
                </a:solidFill>
              </a:rPr>
              <a:t>-JP)</a:t>
            </a:r>
            <a:endParaRPr lang="en-US" dirty="0">
              <a:solidFill>
                <a:schemeClr val="tx1"/>
              </a:solidFill>
            </a:endParaRPr>
          </a:p>
        </p:txBody>
      </p:sp>
      <p:sp>
        <p:nvSpPr>
          <p:cNvPr id="13" name="TextBox 12"/>
          <p:cNvSpPr txBox="1"/>
          <p:nvPr/>
        </p:nvSpPr>
        <p:spPr>
          <a:xfrm>
            <a:off x="2209800" y="1600200"/>
            <a:ext cx="1447800" cy="381000"/>
          </a:xfrm>
          <a:prstGeom prst="rect">
            <a:avLst/>
          </a:prstGeom>
          <a:noFill/>
        </p:spPr>
        <p:txBody>
          <a:bodyPr wrap="square" rtlCol="0">
            <a:spAutoFit/>
          </a:bodyPr>
          <a:lstStyle/>
          <a:p>
            <a:pPr algn="ctr"/>
            <a:r>
              <a:rPr lang="en-US" b="1" dirty="0" smtClean="0"/>
              <a:t>en-US binary</a:t>
            </a:r>
            <a:endParaRPr lang="en-US" b="1" dirty="0"/>
          </a:p>
        </p:txBody>
      </p:sp>
      <p:sp>
        <p:nvSpPr>
          <p:cNvPr id="14" name="TextBox 13"/>
          <p:cNvSpPr txBox="1"/>
          <p:nvPr/>
        </p:nvSpPr>
        <p:spPr>
          <a:xfrm>
            <a:off x="2209800" y="3962400"/>
            <a:ext cx="1524000" cy="381000"/>
          </a:xfrm>
          <a:prstGeom prst="rect">
            <a:avLst/>
          </a:prstGeom>
          <a:noFill/>
        </p:spPr>
        <p:txBody>
          <a:bodyPr wrap="square" rtlCol="0">
            <a:spAutoFit/>
          </a:bodyPr>
          <a:lstStyle/>
          <a:p>
            <a:pPr algn="ctr"/>
            <a:r>
              <a:rPr lang="en-US" b="1" dirty="0" err="1" smtClean="0"/>
              <a:t>ja</a:t>
            </a:r>
            <a:r>
              <a:rPr lang="en-US" b="1" dirty="0" smtClean="0"/>
              <a:t>-JP binary</a:t>
            </a:r>
            <a:endParaRPr lang="en-US" b="1" dirty="0"/>
          </a:p>
        </p:txBody>
      </p:sp>
      <p:sp>
        <p:nvSpPr>
          <p:cNvPr id="16" name="TextBox 15"/>
          <p:cNvSpPr txBox="1"/>
          <p:nvPr/>
        </p:nvSpPr>
        <p:spPr>
          <a:xfrm>
            <a:off x="1981200" y="2895600"/>
            <a:ext cx="1981200" cy="646331"/>
          </a:xfrm>
          <a:prstGeom prst="rect">
            <a:avLst/>
          </a:prstGeom>
          <a:noFill/>
        </p:spPr>
        <p:txBody>
          <a:bodyPr wrap="square" rtlCol="0">
            <a:spAutoFit/>
          </a:bodyPr>
          <a:lstStyle/>
          <a:p>
            <a:pPr algn="ctr"/>
            <a:r>
              <a:rPr lang="en-US" b="1" dirty="0" smtClean="0"/>
              <a:t>Language Neutral</a:t>
            </a:r>
          </a:p>
          <a:p>
            <a:pPr algn="ctr"/>
            <a:r>
              <a:rPr lang="en-US" b="1" dirty="0" smtClean="0"/>
              <a:t>Binary</a:t>
            </a:r>
            <a:endParaRPr lang="en-US" b="1" dirty="0"/>
          </a:p>
        </p:txBody>
      </p:sp>
      <p:sp>
        <p:nvSpPr>
          <p:cNvPr id="17" name="TextBox 16"/>
          <p:cNvSpPr txBox="1"/>
          <p:nvPr/>
        </p:nvSpPr>
        <p:spPr>
          <a:xfrm>
            <a:off x="1981200" y="5257800"/>
            <a:ext cx="1981200" cy="646331"/>
          </a:xfrm>
          <a:prstGeom prst="rect">
            <a:avLst/>
          </a:prstGeom>
          <a:noFill/>
        </p:spPr>
        <p:txBody>
          <a:bodyPr wrap="square" rtlCol="0">
            <a:spAutoFit/>
          </a:bodyPr>
          <a:lstStyle/>
          <a:p>
            <a:pPr algn="ctr"/>
            <a:r>
              <a:rPr lang="en-US" b="1" dirty="0" smtClean="0"/>
              <a:t>Language Neutral</a:t>
            </a:r>
          </a:p>
          <a:p>
            <a:pPr algn="ctr"/>
            <a:r>
              <a:rPr lang="en-US" b="1" dirty="0" smtClean="0"/>
              <a:t>Binary</a:t>
            </a:r>
            <a:endParaRPr lang="en-US" b="1"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5.55112E-17 -4.96762E-6 L 0.35 -4.96762E-6 " pathEditMode="relative" rAng="0" ptsTypes="AA">
                                      <p:cBhvr>
                                        <p:cTn id="6" dur="2000" fill="hold"/>
                                        <p:tgtEl>
                                          <p:spTgt spid="6"/>
                                        </p:tgtEl>
                                        <p:attrNameLst>
                                          <p:attrName>ppt_x</p:attrName>
                                          <p:attrName>ppt_y</p:attrName>
                                        </p:attrNameLst>
                                      </p:cBhvr>
                                      <p:rCtr x="175" y="0"/>
                                    </p:animMotion>
                                  </p:childTnLst>
                                </p:cTn>
                              </p:par>
                              <p:par>
                                <p:cTn id="7" presetID="10"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fade">
                                      <p:cBhvr>
                                        <p:cTn id="9" dur="2000"/>
                                        <p:tgtEl>
                                          <p:spTgt spid="2"/>
                                        </p:tgtEl>
                                      </p:cBhvr>
                                    </p:animEffect>
                                  </p:childTnLst>
                                </p:cTn>
                              </p:par>
                              <p:par>
                                <p:cTn id="10" presetID="10" presetClass="exit" presetSubtype="0" fill="hold" grpId="0" nodeType="withEffect">
                                  <p:stCondLst>
                                    <p:cond delay="0"/>
                                  </p:stCondLst>
                                  <p:childTnLst>
                                    <p:animEffect transition="out" filter="fade">
                                      <p:cBhvr>
                                        <p:cTn id="11" dur="2000"/>
                                        <p:tgtEl>
                                          <p:spTgt spid="18"/>
                                        </p:tgtEl>
                                      </p:cBhvr>
                                    </p:animEffect>
                                    <p:set>
                                      <p:cBhvr>
                                        <p:cTn id="12" dur="1" fill="hold">
                                          <p:stCondLst>
                                            <p:cond delay="1999"/>
                                          </p:stCondLst>
                                        </p:cTn>
                                        <p:tgtEl>
                                          <p:spTgt spid="18"/>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2000"/>
                                        <p:tgtEl>
                                          <p:spTgt spid="13"/>
                                        </p:tgtEl>
                                      </p:cBhvr>
                                    </p:animEffect>
                                    <p:set>
                                      <p:cBhvr>
                                        <p:cTn id="15" dur="1" fill="hold">
                                          <p:stCondLst>
                                            <p:cond delay="1999"/>
                                          </p:stCondLst>
                                        </p:cTn>
                                        <p:tgtEl>
                                          <p:spTgt spid="13"/>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2000"/>
                                        <p:tgtEl>
                                          <p:spTgt spid="16"/>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2000"/>
                                        <p:tgtEl>
                                          <p:spTgt spid="10"/>
                                        </p:tgtEl>
                                      </p:cBhvr>
                                    </p:animEffect>
                                  </p:childTnLst>
                                </p:cTn>
                              </p:par>
                            </p:childTnLst>
                          </p:cTn>
                        </p:par>
                        <p:par>
                          <p:cTn id="22" fill="hold">
                            <p:stCondLst>
                              <p:cond delay="2000"/>
                            </p:stCondLst>
                            <p:childTnLst>
                              <p:par>
                                <p:cTn id="23" presetID="63" presetClass="path" presetSubtype="0" accel="50000" decel="50000" fill="hold" grpId="0" nodeType="afterEffect">
                                  <p:stCondLst>
                                    <p:cond delay="0"/>
                                  </p:stCondLst>
                                  <p:childTnLst>
                                    <p:animMotion origin="layout" path="M 5.55112E-17 -7.77058E-7 L 0.35 -7.77058E-7 " pathEditMode="relative" rAng="0" ptsTypes="AA">
                                      <p:cBhvr>
                                        <p:cTn id="24" dur="2000" fill="hold"/>
                                        <p:tgtEl>
                                          <p:spTgt spid="9"/>
                                        </p:tgtEl>
                                        <p:attrNameLst>
                                          <p:attrName>ppt_x</p:attrName>
                                          <p:attrName>ppt_y</p:attrName>
                                        </p:attrNameLst>
                                      </p:cBhvr>
                                      <p:rCtr x="175" y="0"/>
                                    </p:animMotion>
                                  </p:childTnLst>
                                </p:cTn>
                              </p:par>
                              <p:par>
                                <p:cTn id="25" presetID="10" presetClass="exit" presetSubtype="0" fill="hold" grpId="0" nodeType="withEffect">
                                  <p:stCondLst>
                                    <p:cond delay="0"/>
                                  </p:stCondLst>
                                  <p:childTnLst>
                                    <p:animEffect transition="out" filter="fade">
                                      <p:cBhvr>
                                        <p:cTn id="26" dur="2000"/>
                                        <p:tgtEl>
                                          <p:spTgt spid="14"/>
                                        </p:tgtEl>
                                      </p:cBhvr>
                                    </p:animEffect>
                                    <p:set>
                                      <p:cBhvr>
                                        <p:cTn id="27" dur="1" fill="hold">
                                          <p:stCondLst>
                                            <p:cond delay="1999"/>
                                          </p:stCondLst>
                                        </p:cTn>
                                        <p:tgtEl>
                                          <p:spTgt spid="14"/>
                                        </p:tgtEl>
                                        <p:attrNameLst>
                                          <p:attrName>style.visibility</p:attrName>
                                        </p:attrNameLst>
                                      </p:cBhvr>
                                      <p:to>
                                        <p:strVal val="hidden"/>
                                      </p:to>
                                    </p:set>
                                  </p:childTnLst>
                                </p:cTn>
                              </p:par>
                              <p:par>
                                <p:cTn id="28" presetID="10"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2000"/>
                                        <p:tgtEl>
                                          <p:spTgt spid="1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2000"/>
                                        <p:tgtEl>
                                          <p:spTgt spid="11"/>
                                        </p:tgtEl>
                                      </p:cBhvr>
                                    </p:animEffect>
                                  </p:childTnLst>
                                </p:cTn>
                              </p:par>
                            </p:childTnLst>
                          </p:cTn>
                        </p:par>
                        <p:par>
                          <p:cTn id="34" fill="hold">
                            <p:stCondLst>
                              <p:cond delay="4000"/>
                            </p:stCondLst>
                            <p:childTnLst>
                              <p:par>
                                <p:cTn id="35" presetID="10" presetClass="exit" presetSubtype="0" fill="hold" nodeType="afterEffect">
                                  <p:stCondLst>
                                    <p:cond delay="1000"/>
                                  </p:stCondLst>
                                  <p:childTnLst>
                                    <p:animEffect transition="out" filter="fade">
                                      <p:cBhvr>
                                        <p:cTn id="36" dur="1000"/>
                                        <p:tgtEl>
                                          <p:spTgt spid="12"/>
                                        </p:tgtEl>
                                      </p:cBhvr>
                                    </p:animEffect>
                                    <p:set>
                                      <p:cBhvr>
                                        <p:cTn id="37" dur="1" fill="hold">
                                          <p:stCondLst>
                                            <p:cond delay="999"/>
                                          </p:stCondLst>
                                        </p:cTn>
                                        <p:tgtEl>
                                          <p:spTgt spid="12"/>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1000"/>
                                        <p:tgtEl>
                                          <p:spTgt spid="17"/>
                                        </p:tgtEl>
                                      </p:cBhvr>
                                    </p:animEffect>
                                    <p:set>
                                      <p:cBhvr>
                                        <p:cTn id="40" dur="1" fill="hold">
                                          <p:stCondLst>
                                            <p:cond delay="999"/>
                                          </p:stCondLst>
                                        </p:cTn>
                                        <p:tgtEl>
                                          <p:spTgt spid="17"/>
                                        </p:tgtEl>
                                        <p:attrNameLst>
                                          <p:attrName>style.visibility</p:attrName>
                                        </p:attrNameLst>
                                      </p:cBhvr>
                                      <p:to>
                                        <p:strVal val="hidden"/>
                                      </p:to>
                                    </p:set>
                                  </p:childTnLst>
                                </p:cTn>
                              </p:par>
                              <p:par>
                                <p:cTn id="41" presetID="42" presetClass="path" presetSubtype="0" accel="50000" decel="50000" fill="hold" nodeType="withEffect">
                                  <p:stCondLst>
                                    <p:cond delay="0"/>
                                  </p:stCondLst>
                                  <p:childTnLst>
                                    <p:animMotion origin="layout" path="M 2.77556E-17 1.69288E-6 L 2.77556E-17 0.23312 " pathEditMode="relative" rAng="0" ptsTypes="AA">
                                      <p:cBhvr>
                                        <p:cTn id="42" dur="2000" fill="hold"/>
                                        <p:tgtEl>
                                          <p:spTgt spid="3"/>
                                        </p:tgtEl>
                                        <p:attrNameLst>
                                          <p:attrName>ppt_x</p:attrName>
                                          <p:attrName>ppt_y</p:attrName>
                                        </p:attrNameLst>
                                      </p:cBhvr>
                                      <p:rCtr x="0" y="117"/>
                                    </p:animMotion>
                                  </p:childTnLst>
                                </p:cTn>
                              </p:par>
                              <p:par>
                                <p:cTn id="43" presetID="42" presetClass="path" presetSubtype="0" accel="50000" decel="50000" fill="hold" grpId="1" nodeType="withEffect">
                                  <p:stCondLst>
                                    <p:cond delay="0"/>
                                  </p:stCondLst>
                                  <p:childTnLst>
                                    <p:animMotion origin="layout" path="M 2.77556E-17 1.09158E-6 L 2.77556E-17 0.23057 " pathEditMode="relative" rAng="0" ptsTypes="AA">
                                      <p:cBhvr>
                                        <p:cTn id="44" dur="2000" fill="hold"/>
                                        <p:tgtEl>
                                          <p:spTgt spid="16"/>
                                        </p:tgtEl>
                                        <p:attrNameLst>
                                          <p:attrName>ppt_x</p:attrName>
                                          <p:attrName>ppt_y</p:attrName>
                                        </p:attrNameLst>
                                      </p:cBhvr>
                                      <p:rCtr x="0" y="11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1" grpId="0" animBg="1"/>
      <p:bldP spid="2" grpId="0"/>
      <p:bldP spid="9" grpId="0" animBg="1"/>
      <p:bldP spid="13" grpId="0"/>
      <p:bldP spid="14" grpId="0"/>
      <p:bldP spid="16" grpId="1"/>
      <p:bldP spid="17" grpId="0"/>
      <p:bldP spid="17" grpId="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sz="2800" dirty="0" smtClean="0"/>
              <a:t>System and User UI Language Settings</a:t>
            </a:r>
          </a:p>
          <a:p>
            <a:pPr lvl="2"/>
            <a:r>
              <a:rPr lang="en-US" sz="2000" i="1" dirty="0" smtClean="0"/>
              <a:t>System Default UI Language</a:t>
            </a:r>
          </a:p>
          <a:p>
            <a:pPr lvl="2"/>
            <a:r>
              <a:rPr lang="en-US" sz="2000" i="1" dirty="0" smtClean="0"/>
              <a:t>System Preferred UI Language</a:t>
            </a:r>
          </a:p>
          <a:p>
            <a:pPr lvl="2"/>
            <a:r>
              <a:rPr lang="en-US" sz="2000" i="1" dirty="0" smtClean="0"/>
              <a:t>User Preferred UI Language </a:t>
            </a:r>
          </a:p>
          <a:p>
            <a:pPr lvl="1"/>
            <a:r>
              <a:rPr lang="en-US" sz="2400" dirty="0" smtClean="0"/>
              <a:t>Set via regional options control panel </a:t>
            </a:r>
          </a:p>
          <a:p>
            <a:pPr lvl="1"/>
            <a:r>
              <a:rPr lang="en-US" sz="2400" dirty="0" smtClean="0"/>
              <a:t>Single language with optional fallback per setting</a:t>
            </a:r>
          </a:p>
          <a:p>
            <a:pPr lvl="1"/>
            <a:r>
              <a:rPr lang="en-US" sz="2400" dirty="0" smtClean="0"/>
              <a:t>Must be installed system languages</a:t>
            </a:r>
          </a:p>
          <a:p>
            <a:pPr lvl="1"/>
            <a:endParaRPr lang="en-US" sz="2400" dirty="0" smtClean="0"/>
          </a:p>
          <a:p>
            <a:r>
              <a:rPr lang="en-US" sz="2800" dirty="0" smtClean="0"/>
              <a:t>Application UI Languages</a:t>
            </a:r>
          </a:p>
          <a:p>
            <a:pPr lvl="2"/>
            <a:r>
              <a:rPr lang="en-US" sz="2000" i="1" dirty="0" smtClean="0"/>
              <a:t>Process Preferred UI Languages</a:t>
            </a:r>
          </a:p>
          <a:p>
            <a:pPr lvl="2"/>
            <a:r>
              <a:rPr lang="en-US" sz="2000" i="1" dirty="0" smtClean="0"/>
              <a:t>Thread Preferred UI Languages</a:t>
            </a:r>
          </a:p>
          <a:p>
            <a:pPr lvl="1"/>
            <a:r>
              <a:rPr lang="en-US" sz="2400" dirty="0" smtClean="0"/>
              <a:t>Set by application at runtime</a:t>
            </a:r>
          </a:p>
          <a:p>
            <a:pPr lvl="1"/>
            <a:r>
              <a:rPr lang="en-US" sz="2400" dirty="0" smtClean="0"/>
              <a:t>Up to 4 application languages per setting</a:t>
            </a:r>
          </a:p>
          <a:p>
            <a:pPr lvl="1"/>
            <a:r>
              <a:rPr lang="en-US" sz="2400" dirty="0" smtClean="0"/>
              <a:t>Need not be installed as system languages</a:t>
            </a:r>
          </a:p>
        </p:txBody>
      </p:sp>
      <p:sp>
        <p:nvSpPr>
          <p:cNvPr id="2" name="Title 1"/>
          <p:cNvSpPr>
            <a:spLocks noGrp="1"/>
          </p:cNvSpPr>
          <p:nvPr>
            <p:ph type="title"/>
          </p:nvPr>
        </p:nvSpPr>
        <p:spPr/>
        <p:txBody>
          <a:bodyPr/>
          <a:lstStyle/>
          <a:p>
            <a:r>
              <a:rPr lang="en-US" smtClean="0"/>
              <a:t>Windows MUI UI Language Settings</a:t>
            </a:r>
            <a:endParaRPr lang="en-US"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pPr lvl="1"/>
            <a:r>
              <a:rPr lang="en-US" dirty="0" smtClean="0"/>
              <a:t>An ordered list of languages used by the resource loader to search for resources</a:t>
            </a:r>
          </a:p>
          <a:p>
            <a:pPr lvl="1"/>
            <a:r>
              <a:rPr lang="en-US" dirty="0" smtClean="0"/>
              <a:t>Made up of (in the following order)</a:t>
            </a:r>
          </a:p>
          <a:p>
            <a:pPr lvl="2"/>
            <a:r>
              <a:rPr lang="en-US" dirty="0" smtClean="0"/>
              <a:t>Per-thread application UI languages</a:t>
            </a:r>
          </a:p>
          <a:p>
            <a:pPr lvl="2"/>
            <a:r>
              <a:rPr lang="en-US" dirty="0" smtClean="0"/>
              <a:t>Per-process application UI languages</a:t>
            </a:r>
          </a:p>
          <a:p>
            <a:pPr lvl="2"/>
            <a:r>
              <a:rPr lang="en-US" dirty="0" smtClean="0"/>
              <a:t>User preferred UI languages</a:t>
            </a:r>
          </a:p>
          <a:p>
            <a:pPr lvl="2"/>
            <a:r>
              <a:rPr lang="en-US" dirty="0" smtClean="0"/>
              <a:t>System preferred UI language</a:t>
            </a:r>
          </a:p>
          <a:p>
            <a:pPr lvl="2"/>
            <a:r>
              <a:rPr lang="en-US" dirty="0" smtClean="0"/>
              <a:t>System default UI language</a:t>
            </a:r>
          </a:p>
          <a:p>
            <a:pPr lvl="1"/>
            <a:r>
              <a:rPr lang="en-US" dirty="0" smtClean="0"/>
              <a:t>Parent or base fallback </a:t>
            </a:r>
            <a:br>
              <a:rPr lang="en-US" dirty="0" smtClean="0"/>
            </a:br>
            <a:r>
              <a:rPr lang="en-US" dirty="0" smtClean="0"/>
              <a:t>languages inserted as appropriate</a:t>
            </a:r>
          </a:p>
          <a:p>
            <a:endParaRPr lang="en-US" dirty="0" smtClean="0"/>
          </a:p>
        </p:txBody>
      </p:sp>
      <p:sp>
        <p:nvSpPr>
          <p:cNvPr id="2" name="Title 1"/>
          <p:cNvSpPr>
            <a:spLocks noGrp="1"/>
          </p:cNvSpPr>
          <p:nvPr>
            <p:ph type="title"/>
          </p:nvPr>
        </p:nvSpPr>
        <p:spPr/>
        <p:txBody>
          <a:bodyPr/>
          <a:lstStyle/>
          <a:p>
            <a:r>
              <a:rPr lang="en-US" smtClean="0"/>
              <a:t>Merged UI Language Fallback List</a:t>
            </a:r>
            <a:endParaRPr 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87350" y="152400"/>
            <a:ext cx="8369300" cy="997196"/>
          </a:xfrm>
        </p:spPr>
        <p:txBody>
          <a:bodyPr/>
          <a:lstStyle/>
          <a:p>
            <a:r>
              <a:rPr lang="en-US" dirty="0" smtClean="0"/>
              <a:t>Concept </a:t>
            </a:r>
            <a:br>
              <a:rPr lang="en-US" dirty="0" smtClean="0"/>
            </a:br>
            <a:r>
              <a:rPr lang="en-US" sz="3200" dirty="0" smtClean="0">
                <a:solidFill>
                  <a:schemeClr val="accent3"/>
                </a:solidFill>
              </a:rPr>
              <a:t>UI Language Fallback List Example</a:t>
            </a:r>
            <a:endParaRPr lang="en-US" sz="2800" dirty="0">
              <a:solidFill>
                <a:schemeClr val="accent3"/>
              </a:solidFill>
            </a:endParaRPr>
          </a:p>
        </p:txBody>
      </p:sp>
      <p:sp>
        <p:nvSpPr>
          <p:cNvPr id="7" name="Abgerundetes Rechteck 6"/>
          <p:cNvSpPr/>
          <p:nvPr/>
        </p:nvSpPr>
        <p:spPr>
          <a:xfrm>
            <a:off x="7124700" y="2057400"/>
            <a:ext cx="1333500" cy="1752600"/>
          </a:xfrm>
          <a:prstGeom prst="roundRect">
            <a:avLst/>
          </a:prstGeom>
          <a:solidFill>
            <a:schemeClr val="accent4"/>
          </a:solidFill>
          <a:ln>
            <a:noFill/>
          </a:ln>
        </p:spPr>
        <p:style>
          <a:lnRef idx="1">
            <a:schemeClr val="accent3"/>
          </a:lnRef>
          <a:fillRef idx="3">
            <a:schemeClr val="accent3"/>
          </a:fillRef>
          <a:effectRef idx="2">
            <a:schemeClr val="accent3"/>
          </a:effectRef>
          <a:fontRef idx="minor">
            <a:schemeClr val="lt1"/>
          </a:fontRef>
        </p:style>
        <p:txBody>
          <a:bodyPr rtlCol="0" anchor="b"/>
          <a:lstStyle/>
          <a:p>
            <a:pPr algn="ctr"/>
            <a:r>
              <a:rPr lang="en-US" sz="1600" dirty="0" smtClean="0">
                <a:solidFill>
                  <a:schemeClr val="bg1"/>
                </a:solidFill>
              </a:rPr>
              <a:t>System Default</a:t>
            </a:r>
            <a:endParaRPr lang="en-US" sz="1600" dirty="0">
              <a:solidFill>
                <a:schemeClr val="bg1"/>
              </a:solidFill>
            </a:endParaRPr>
          </a:p>
        </p:txBody>
      </p:sp>
      <p:sp>
        <p:nvSpPr>
          <p:cNvPr id="8" name="Abgerundetes Rechteck 7"/>
          <p:cNvSpPr/>
          <p:nvPr/>
        </p:nvSpPr>
        <p:spPr>
          <a:xfrm>
            <a:off x="7315200" y="2209800"/>
            <a:ext cx="952500" cy="9144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es</a:t>
            </a:r>
            <a:r>
              <a:rPr lang="en-US" dirty="0" smtClean="0">
                <a:solidFill>
                  <a:schemeClr val="tx1"/>
                </a:solidFill>
              </a:rPr>
              <a:t>-ES</a:t>
            </a:r>
            <a:endParaRPr lang="en-US" dirty="0">
              <a:solidFill>
                <a:schemeClr val="tx1"/>
              </a:solidFill>
            </a:endParaRPr>
          </a:p>
        </p:txBody>
      </p:sp>
      <p:sp>
        <p:nvSpPr>
          <p:cNvPr id="11" name="Abgerundetes Rechteck 10"/>
          <p:cNvSpPr/>
          <p:nvPr/>
        </p:nvSpPr>
        <p:spPr>
          <a:xfrm>
            <a:off x="5568950" y="2057400"/>
            <a:ext cx="1289050" cy="1752600"/>
          </a:xfrm>
          <a:prstGeom prst="roundRect">
            <a:avLst/>
          </a:prstGeom>
          <a:solidFill>
            <a:schemeClr val="accent4"/>
          </a:solidFill>
          <a:ln>
            <a:noFill/>
          </a:ln>
        </p:spPr>
        <p:style>
          <a:lnRef idx="1">
            <a:schemeClr val="accent3"/>
          </a:lnRef>
          <a:fillRef idx="3">
            <a:schemeClr val="accent3"/>
          </a:fillRef>
          <a:effectRef idx="2">
            <a:schemeClr val="accent3"/>
          </a:effectRef>
          <a:fontRef idx="minor">
            <a:schemeClr val="lt1"/>
          </a:fontRef>
        </p:style>
        <p:txBody>
          <a:bodyPr rtlCol="0" anchor="b"/>
          <a:lstStyle/>
          <a:p>
            <a:pPr algn="ctr"/>
            <a:r>
              <a:rPr lang="en-US" sz="1600" dirty="0" smtClean="0">
                <a:solidFill>
                  <a:schemeClr val="bg1"/>
                </a:solidFill>
              </a:rPr>
              <a:t>System Preferred</a:t>
            </a:r>
            <a:endParaRPr lang="en-US" sz="1600" dirty="0">
              <a:solidFill>
                <a:schemeClr val="bg1"/>
              </a:solidFill>
            </a:endParaRPr>
          </a:p>
        </p:txBody>
      </p:sp>
      <p:sp>
        <p:nvSpPr>
          <p:cNvPr id="12" name="Abgerundetes Rechteck 11"/>
          <p:cNvSpPr/>
          <p:nvPr/>
        </p:nvSpPr>
        <p:spPr>
          <a:xfrm>
            <a:off x="5715000" y="2209800"/>
            <a:ext cx="990600" cy="9144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ca-ES</a:t>
            </a:r>
          </a:p>
          <a:p>
            <a:pPr algn="ctr"/>
            <a:r>
              <a:rPr lang="en-US" dirty="0" smtClean="0">
                <a:solidFill>
                  <a:schemeClr val="tx1"/>
                </a:solidFill>
                <a:latin typeface="Symbol" pitchFamily="18" charset="2"/>
              </a:rPr>
              <a:t>®</a:t>
            </a:r>
          </a:p>
          <a:p>
            <a:pPr algn="ctr"/>
            <a:r>
              <a:rPr lang="en-US" dirty="0" err="1" smtClean="0">
                <a:solidFill>
                  <a:schemeClr val="tx1"/>
                </a:solidFill>
              </a:rPr>
              <a:t>fr</a:t>
            </a:r>
            <a:r>
              <a:rPr lang="en-US" dirty="0" smtClean="0">
                <a:solidFill>
                  <a:schemeClr val="tx1"/>
                </a:solidFill>
              </a:rPr>
              <a:t>-FR</a:t>
            </a:r>
            <a:endParaRPr lang="en-US" dirty="0">
              <a:solidFill>
                <a:schemeClr val="tx1"/>
              </a:solidFill>
            </a:endParaRPr>
          </a:p>
        </p:txBody>
      </p:sp>
      <p:sp>
        <p:nvSpPr>
          <p:cNvPr id="14" name="Abgerundetes Rechteck 13"/>
          <p:cNvSpPr/>
          <p:nvPr/>
        </p:nvSpPr>
        <p:spPr>
          <a:xfrm>
            <a:off x="3937000" y="2057400"/>
            <a:ext cx="1320800" cy="1752600"/>
          </a:xfrm>
          <a:prstGeom prst="roundRect">
            <a:avLst/>
          </a:prstGeom>
          <a:solidFill>
            <a:schemeClr val="accent4"/>
          </a:solidFill>
          <a:ln>
            <a:noFill/>
          </a:ln>
        </p:spPr>
        <p:style>
          <a:lnRef idx="1">
            <a:schemeClr val="accent3"/>
          </a:lnRef>
          <a:fillRef idx="3">
            <a:schemeClr val="accent3"/>
          </a:fillRef>
          <a:effectRef idx="2">
            <a:schemeClr val="accent3"/>
          </a:effectRef>
          <a:fontRef idx="minor">
            <a:schemeClr val="lt1"/>
          </a:fontRef>
        </p:style>
        <p:txBody>
          <a:bodyPr rtlCol="0" anchor="b"/>
          <a:lstStyle/>
          <a:p>
            <a:pPr algn="ctr"/>
            <a:r>
              <a:rPr lang="en-US" sz="1600" dirty="0" smtClean="0">
                <a:solidFill>
                  <a:schemeClr val="bg1"/>
                </a:solidFill>
              </a:rPr>
              <a:t>User Preferred</a:t>
            </a:r>
            <a:endParaRPr lang="en-US" sz="1600" dirty="0">
              <a:solidFill>
                <a:schemeClr val="bg1"/>
              </a:solidFill>
            </a:endParaRPr>
          </a:p>
        </p:txBody>
      </p:sp>
      <p:sp>
        <p:nvSpPr>
          <p:cNvPr id="15" name="Abgerundetes Rechteck 14"/>
          <p:cNvSpPr/>
          <p:nvPr/>
        </p:nvSpPr>
        <p:spPr>
          <a:xfrm>
            <a:off x="4114800" y="2209800"/>
            <a:ext cx="939800" cy="9144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ar</a:t>
            </a:r>
            <a:r>
              <a:rPr lang="en-US" dirty="0" smtClean="0">
                <a:solidFill>
                  <a:schemeClr val="tx1"/>
                </a:solidFill>
              </a:rPr>
              <a:t>-SA</a:t>
            </a:r>
          </a:p>
          <a:p>
            <a:pPr algn="ctr"/>
            <a:r>
              <a:rPr lang="en-US" dirty="0" smtClean="0">
                <a:solidFill>
                  <a:schemeClr val="tx1"/>
                </a:solidFill>
                <a:latin typeface="Symbol" pitchFamily="18" charset="2"/>
              </a:rPr>
              <a:t>®</a:t>
            </a:r>
            <a:endParaRPr lang="en-US" dirty="0" smtClean="0">
              <a:solidFill>
                <a:schemeClr val="tx1"/>
              </a:solidFill>
            </a:endParaRPr>
          </a:p>
          <a:p>
            <a:pPr algn="ctr"/>
            <a:r>
              <a:rPr lang="en-US" dirty="0" smtClean="0">
                <a:solidFill>
                  <a:schemeClr val="tx1"/>
                </a:solidFill>
              </a:rPr>
              <a:t>en-US</a:t>
            </a:r>
            <a:endParaRPr lang="en-US" dirty="0">
              <a:solidFill>
                <a:schemeClr val="tx1"/>
              </a:solidFill>
            </a:endParaRPr>
          </a:p>
        </p:txBody>
      </p:sp>
      <p:sp>
        <p:nvSpPr>
          <p:cNvPr id="17" name="Abgerundetes Rechteck 16"/>
          <p:cNvSpPr/>
          <p:nvPr/>
        </p:nvSpPr>
        <p:spPr>
          <a:xfrm>
            <a:off x="628650" y="2057400"/>
            <a:ext cx="1352550" cy="1752600"/>
          </a:xfrm>
          <a:prstGeom prst="roundRect">
            <a:avLst/>
          </a:prstGeom>
          <a:solidFill>
            <a:schemeClr val="accent4"/>
          </a:solidFill>
          <a:ln>
            <a:noFill/>
          </a:ln>
        </p:spPr>
        <p:style>
          <a:lnRef idx="1">
            <a:schemeClr val="accent3"/>
          </a:lnRef>
          <a:fillRef idx="3">
            <a:schemeClr val="accent3"/>
          </a:fillRef>
          <a:effectRef idx="2">
            <a:schemeClr val="accent3"/>
          </a:effectRef>
          <a:fontRef idx="minor">
            <a:schemeClr val="lt1"/>
          </a:fontRef>
        </p:style>
        <p:txBody>
          <a:bodyPr rtlCol="0" anchor="b"/>
          <a:lstStyle/>
          <a:p>
            <a:pPr algn="ctr"/>
            <a:r>
              <a:rPr lang="en-US" sz="1600" dirty="0" smtClean="0">
                <a:solidFill>
                  <a:schemeClr val="bg1"/>
                </a:solidFill>
              </a:rPr>
              <a:t>Thread Preferred</a:t>
            </a:r>
            <a:endParaRPr lang="en-US" sz="1600" dirty="0">
              <a:solidFill>
                <a:schemeClr val="bg1"/>
              </a:solidFill>
            </a:endParaRPr>
          </a:p>
        </p:txBody>
      </p:sp>
      <p:sp>
        <p:nvSpPr>
          <p:cNvPr id="18" name="Abgerundetes Rechteck 17"/>
          <p:cNvSpPr/>
          <p:nvPr/>
        </p:nvSpPr>
        <p:spPr>
          <a:xfrm>
            <a:off x="838200" y="2209800"/>
            <a:ext cx="971550" cy="9144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fr</a:t>
            </a:r>
            <a:r>
              <a:rPr lang="en-US" dirty="0" smtClean="0">
                <a:solidFill>
                  <a:schemeClr val="tx1"/>
                </a:solidFill>
              </a:rPr>
              <a:t>-FR,</a:t>
            </a:r>
            <a:br>
              <a:rPr lang="en-US" dirty="0" smtClean="0">
                <a:solidFill>
                  <a:schemeClr val="tx1"/>
                </a:solidFill>
              </a:rPr>
            </a:br>
            <a:r>
              <a:rPr lang="en-US" dirty="0" err="1" smtClean="0">
                <a:solidFill>
                  <a:schemeClr val="tx1"/>
                </a:solidFill>
              </a:rPr>
              <a:t>es</a:t>
            </a:r>
            <a:r>
              <a:rPr lang="en-US" dirty="0" smtClean="0">
                <a:solidFill>
                  <a:schemeClr val="tx1"/>
                </a:solidFill>
              </a:rPr>
              <a:t>-ES</a:t>
            </a:r>
            <a:endParaRPr lang="en-US" dirty="0">
              <a:solidFill>
                <a:schemeClr val="tx1"/>
              </a:solidFill>
            </a:endParaRPr>
          </a:p>
        </p:txBody>
      </p:sp>
      <p:sp>
        <p:nvSpPr>
          <p:cNvPr id="21" name="Abgerundetes Rechteck 20"/>
          <p:cNvSpPr/>
          <p:nvPr/>
        </p:nvSpPr>
        <p:spPr>
          <a:xfrm>
            <a:off x="609600" y="4343400"/>
            <a:ext cx="7848600" cy="1676400"/>
          </a:xfrm>
          <a:prstGeom prst="roundRect">
            <a:avLst/>
          </a:prstGeom>
          <a:solidFill>
            <a:schemeClr val="accent4"/>
          </a:solidFill>
          <a:ln>
            <a:noFill/>
          </a:ln>
        </p:spPr>
        <p:style>
          <a:lnRef idx="1">
            <a:schemeClr val="accent3"/>
          </a:lnRef>
          <a:fillRef idx="3">
            <a:schemeClr val="accent3"/>
          </a:fillRef>
          <a:effectRef idx="2">
            <a:schemeClr val="accent3"/>
          </a:effectRef>
          <a:fontRef idx="minor">
            <a:schemeClr val="lt1"/>
          </a:fontRef>
        </p:style>
        <p:txBody>
          <a:bodyPr rtlCol="0" anchor="b"/>
          <a:lstStyle/>
          <a:p>
            <a:pPr algn="ctr"/>
            <a:r>
              <a:rPr lang="en-US" dirty="0" smtClean="0">
                <a:solidFill>
                  <a:schemeClr val="bg1"/>
                </a:solidFill>
              </a:rPr>
              <a:t>Fully Merged Preferred UI Language List</a:t>
            </a:r>
            <a:endParaRPr lang="en-US" dirty="0">
              <a:solidFill>
                <a:schemeClr val="bg1"/>
              </a:solidFill>
            </a:endParaRPr>
          </a:p>
        </p:txBody>
      </p:sp>
      <p:sp>
        <p:nvSpPr>
          <p:cNvPr id="23" name="Abgerundetes Rechteck 22"/>
          <p:cNvSpPr/>
          <p:nvPr/>
        </p:nvSpPr>
        <p:spPr>
          <a:xfrm>
            <a:off x="762000" y="4495800"/>
            <a:ext cx="825501" cy="7620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fr</a:t>
            </a:r>
            <a:r>
              <a:rPr lang="en-US" dirty="0" smtClean="0">
                <a:solidFill>
                  <a:schemeClr val="tx1"/>
                </a:solidFill>
              </a:rPr>
              <a:t>-FR</a:t>
            </a:r>
            <a:endParaRPr lang="en-US" dirty="0">
              <a:solidFill>
                <a:schemeClr val="tx1"/>
              </a:solidFill>
            </a:endParaRPr>
          </a:p>
        </p:txBody>
      </p:sp>
      <p:sp>
        <p:nvSpPr>
          <p:cNvPr id="24" name="Abgerundetes Rechteck 23"/>
          <p:cNvSpPr/>
          <p:nvPr/>
        </p:nvSpPr>
        <p:spPr>
          <a:xfrm>
            <a:off x="1676400" y="4495800"/>
            <a:ext cx="804334" cy="7620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es</a:t>
            </a:r>
            <a:r>
              <a:rPr lang="en-US" dirty="0" smtClean="0">
                <a:solidFill>
                  <a:schemeClr val="tx1"/>
                </a:solidFill>
              </a:rPr>
              <a:t>-ES</a:t>
            </a:r>
            <a:endParaRPr lang="en-US" dirty="0">
              <a:solidFill>
                <a:schemeClr val="tx1"/>
              </a:solidFill>
            </a:endParaRPr>
          </a:p>
        </p:txBody>
      </p:sp>
      <p:sp>
        <p:nvSpPr>
          <p:cNvPr id="25" name="Abgerundetes Rechteck 24"/>
          <p:cNvSpPr/>
          <p:nvPr/>
        </p:nvSpPr>
        <p:spPr>
          <a:xfrm>
            <a:off x="3581400" y="4495800"/>
            <a:ext cx="838200" cy="7620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ar</a:t>
            </a:r>
            <a:r>
              <a:rPr lang="en-US" dirty="0" smtClean="0">
                <a:solidFill>
                  <a:schemeClr val="tx1"/>
                </a:solidFill>
              </a:rPr>
              <a:t>-SA</a:t>
            </a:r>
            <a:endParaRPr lang="en-US" dirty="0">
              <a:solidFill>
                <a:schemeClr val="tx1"/>
              </a:solidFill>
            </a:endParaRPr>
          </a:p>
        </p:txBody>
      </p:sp>
      <p:sp>
        <p:nvSpPr>
          <p:cNvPr id="26" name="Abgerundetes Rechteck 25"/>
          <p:cNvSpPr/>
          <p:nvPr/>
        </p:nvSpPr>
        <p:spPr>
          <a:xfrm>
            <a:off x="4572000" y="4495800"/>
            <a:ext cx="838200" cy="7620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en-US</a:t>
            </a:r>
            <a:endParaRPr lang="en-US" dirty="0">
              <a:solidFill>
                <a:schemeClr val="tx1"/>
              </a:solidFill>
            </a:endParaRPr>
          </a:p>
        </p:txBody>
      </p:sp>
      <p:sp>
        <p:nvSpPr>
          <p:cNvPr id="27" name="Abgerundetes Rechteck 26"/>
          <p:cNvSpPr/>
          <p:nvPr/>
        </p:nvSpPr>
        <p:spPr>
          <a:xfrm>
            <a:off x="5571068" y="4495800"/>
            <a:ext cx="829732" cy="7620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ca-ES</a:t>
            </a:r>
            <a:endParaRPr lang="en-US" dirty="0">
              <a:solidFill>
                <a:schemeClr val="tx1"/>
              </a:solidFill>
            </a:endParaRPr>
          </a:p>
        </p:txBody>
      </p:sp>
      <p:sp>
        <p:nvSpPr>
          <p:cNvPr id="28" name="Abgerundetes Rechteck 27"/>
          <p:cNvSpPr/>
          <p:nvPr/>
        </p:nvSpPr>
        <p:spPr>
          <a:xfrm>
            <a:off x="6553200" y="4495800"/>
            <a:ext cx="825500" cy="7620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fr</a:t>
            </a:r>
            <a:r>
              <a:rPr lang="en-US" dirty="0" smtClean="0">
                <a:solidFill>
                  <a:schemeClr val="tx1"/>
                </a:solidFill>
              </a:rPr>
              <a:t>-FR</a:t>
            </a:r>
            <a:endParaRPr lang="en-US" dirty="0">
              <a:solidFill>
                <a:schemeClr val="tx1"/>
              </a:solidFill>
            </a:endParaRPr>
          </a:p>
        </p:txBody>
      </p:sp>
      <p:sp>
        <p:nvSpPr>
          <p:cNvPr id="29" name="Abgerundetes Rechteck 28"/>
          <p:cNvSpPr/>
          <p:nvPr/>
        </p:nvSpPr>
        <p:spPr>
          <a:xfrm>
            <a:off x="7543800" y="4495800"/>
            <a:ext cx="825500" cy="7620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solidFill>
                  <a:schemeClr val="tx1"/>
                </a:solidFill>
              </a:rPr>
              <a:t>es</a:t>
            </a:r>
            <a:r>
              <a:rPr lang="en-US" dirty="0" smtClean="0">
                <a:solidFill>
                  <a:schemeClr val="tx1"/>
                </a:solidFill>
              </a:rPr>
              <a:t>-ES</a:t>
            </a:r>
            <a:endParaRPr lang="en-US" dirty="0">
              <a:solidFill>
                <a:schemeClr val="tx1"/>
              </a:solidFill>
            </a:endParaRPr>
          </a:p>
        </p:txBody>
      </p:sp>
      <p:sp>
        <p:nvSpPr>
          <p:cNvPr id="31" name="&quot;Nein&quot;-Symbol 30"/>
          <p:cNvSpPr/>
          <p:nvPr/>
        </p:nvSpPr>
        <p:spPr>
          <a:xfrm>
            <a:off x="7569200" y="4495800"/>
            <a:ext cx="762000" cy="762000"/>
          </a:xfrm>
          <a:prstGeom prst="noSmoking">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quot;Nein&quot;-Symbol 31"/>
          <p:cNvSpPr/>
          <p:nvPr/>
        </p:nvSpPr>
        <p:spPr>
          <a:xfrm>
            <a:off x="6599765" y="4495800"/>
            <a:ext cx="762000" cy="762000"/>
          </a:xfrm>
          <a:prstGeom prst="noSmoking">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Abgerundetes Rechteck 16"/>
          <p:cNvSpPr/>
          <p:nvPr/>
        </p:nvSpPr>
        <p:spPr>
          <a:xfrm>
            <a:off x="2305050" y="2057400"/>
            <a:ext cx="1352550" cy="1752600"/>
          </a:xfrm>
          <a:prstGeom prst="roundRect">
            <a:avLst/>
          </a:prstGeom>
          <a:solidFill>
            <a:schemeClr val="accent4"/>
          </a:solidFill>
          <a:ln>
            <a:noFill/>
          </a:ln>
        </p:spPr>
        <p:style>
          <a:lnRef idx="1">
            <a:schemeClr val="accent3"/>
          </a:lnRef>
          <a:fillRef idx="3">
            <a:schemeClr val="accent3"/>
          </a:fillRef>
          <a:effectRef idx="2">
            <a:schemeClr val="accent3"/>
          </a:effectRef>
          <a:fontRef idx="minor">
            <a:schemeClr val="lt1"/>
          </a:fontRef>
        </p:style>
        <p:txBody>
          <a:bodyPr rtlCol="0" anchor="b"/>
          <a:lstStyle/>
          <a:p>
            <a:pPr algn="ctr"/>
            <a:r>
              <a:rPr lang="en-US" sz="1600" dirty="0" smtClean="0">
                <a:solidFill>
                  <a:schemeClr val="bg1"/>
                </a:solidFill>
              </a:rPr>
              <a:t>Process Preferred</a:t>
            </a:r>
            <a:endParaRPr lang="en-US" sz="1600" dirty="0">
              <a:solidFill>
                <a:schemeClr val="bg1"/>
              </a:solidFill>
            </a:endParaRPr>
          </a:p>
        </p:txBody>
      </p:sp>
      <p:sp>
        <p:nvSpPr>
          <p:cNvPr id="30" name="Abgerundetes Rechteck 17"/>
          <p:cNvSpPr/>
          <p:nvPr/>
        </p:nvSpPr>
        <p:spPr>
          <a:xfrm>
            <a:off x="2514600" y="2209800"/>
            <a:ext cx="971550" cy="9144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de-DE</a:t>
            </a:r>
          </a:p>
        </p:txBody>
      </p:sp>
      <p:sp>
        <p:nvSpPr>
          <p:cNvPr id="33" name="Abgerundetes Rechteck 25"/>
          <p:cNvSpPr/>
          <p:nvPr/>
        </p:nvSpPr>
        <p:spPr>
          <a:xfrm>
            <a:off x="2590800" y="4495800"/>
            <a:ext cx="838200" cy="762000"/>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de-DE</a:t>
            </a:r>
            <a:endParaRPr lang="en-US" dirty="0">
              <a:solidFill>
                <a:schemeClr val="tx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8"/>
                                        </p:tgtEl>
                                      </p:cBhvr>
                                    </p:animEffect>
                                    <p:animScale>
                                      <p:cBhvr>
                                        <p:cTn id="7" dur="250" autoRev="1" fill="hold"/>
                                        <p:tgtEl>
                                          <p:spTgt spid="8"/>
                                        </p:tgtEl>
                                      </p:cBhvr>
                                      <p:by x="105000" y="105000"/>
                                    </p:animScale>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blinds(horizontal)">
                                      <p:cBhvr>
                                        <p:cTn id="11" dur="500"/>
                                        <p:tgtEl>
                                          <p:spTgt spid="29"/>
                                        </p:tgtEl>
                                      </p:cBhvr>
                                    </p:animEffect>
                                  </p:childTnLst>
                                </p:cTn>
                              </p:par>
                            </p:childTnLst>
                          </p:cTn>
                        </p:par>
                        <p:par>
                          <p:cTn id="12" fill="hold">
                            <p:stCondLst>
                              <p:cond delay="1000"/>
                            </p:stCondLst>
                            <p:childTnLst>
                              <p:par>
                                <p:cTn id="13" presetID="26" presetClass="emph" presetSubtype="0" fill="hold" grpId="0" nodeType="afterEffect">
                                  <p:stCondLst>
                                    <p:cond delay="0"/>
                                  </p:stCondLst>
                                  <p:childTnLst>
                                    <p:animEffect transition="out" filter="fade">
                                      <p:cBhvr>
                                        <p:cTn id="14" dur="500" tmFilter="0, 0; .2, .5; .8, .5; 1, 0"/>
                                        <p:tgtEl>
                                          <p:spTgt spid="12"/>
                                        </p:tgtEl>
                                      </p:cBhvr>
                                    </p:animEffect>
                                    <p:animScale>
                                      <p:cBhvr>
                                        <p:cTn id="15" dur="250" autoRev="1" fill="hold"/>
                                        <p:tgtEl>
                                          <p:spTgt spid="12"/>
                                        </p:tgtEl>
                                      </p:cBhvr>
                                      <p:by x="105000" y="105000"/>
                                    </p:animScale>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blinds(horizontal)">
                                      <p:cBhvr>
                                        <p:cTn id="19" dur="500"/>
                                        <p:tgtEl>
                                          <p:spTgt spid="2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linds(horizontal)">
                                      <p:cBhvr>
                                        <p:cTn id="22" dur="500"/>
                                        <p:tgtEl>
                                          <p:spTgt spid="28"/>
                                        </p:tgtEl>
                                      </p:cBhvr>
                                    </p:animEffect>
                                  </p:childTnLst>
                                </p:cTn>
                              </p:par>
                            </p:childTnLst>
                          </p:cTn>
                        </p:par>
                        <p:par>
                          <p:cTn id="23" fill="hold">
                            <p:stCondLst>
                              <p:cond delay="2000"/>
                            </p:stCondLst>
                            <p:childTnLst>
                              <p:par>
                                <p:cTn id="24" presetID="26" presetClass="emph" presetSubtype="0" fill="hold" grpId="0" nodeType="afterEffect">
                                  <p:stCondLst>
                                    <p:cond delay="0"/>
                                  </p:stCondLst>
                                  <p:childTnLst>
                                    <p:animEffect transition="out" filter="fade">
                                      <p:cBhvr>
                                        <p:cTn id="25" dur="500" tmFilter="0, 0; .2, .5; .8, .5; 1, 0"/>
                                        <p:tgtEl>
                                          <p:spTgt spid="15"/>
                                        </p:tgtEl>
                                      </p:cBhvr>
                                    </p:animEffect>
                                    <p:animScale>
                                      <p:cBhvr>
                                        <p:cTn id="26" dur="250" autoRev="1" fill="hold"/>
                                        <p:tgtEl>
                                          <p:spTgt spid="15"/>
                                        </p:tgtEl>
                                      </p:cBhvr>
                                      <p:by x="105000" y="105000"/>
                                    </p:animScale>
                                  </p:childTnLst>
                                </p:cTn>
                              </p:par>
                            </p:childTnLst>
                          </p:cTn>
                        </p:par>
                        <p:par>
                          <p:cTn id="27" fill="hold">
                            <p:stCondLst>
                              <p:cond delay="2500"/>
                            </p:stCondLst>
                            <p:childTnLst>
                              <p:par>
                                <p:cTn id="28" presetID="3" presetClass="entr" presetSubtype="1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blinds(horizontal)">
                                      <p:cBhvr>
                                        <p:cTn id="30" dur="500"/>
                                        <p:tgtEl>
                                          <p:spTgt spid="25"/>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blinds(horizontal)">
                                      <p:cBhvr>
                                        <p:cTn id="33" dur="500"/>
                                        <p:tgtEl>
                                          <p:spTgt spid="26"/>
                                        </p:tgtEl>
                                      </p:cBhvr>
                                    </p:animEffect>
                                  </p:childTnLst>
                                </p:cTn>
                              </p:par>
                            </p:childTnLst>
                          </p:cTn>
                        </p:par>
                        <p:par>
                          <p:cTn id="34" fill="hold">
                            <p:stCondLst>
                              <p:cond delay="3000"/>
                            </p:stCondLst>
                            <p:childTnLst>
                              <p:par>
                                <p:cTn id="35" presetID="26" presetClass="emph" presetSubtype="0" fill="hold" grpId="0" nodeType="afterEffect">
                                  <p:stCondLst>
                                    <p:cond delay="0"/>
                                  </p:stCondLst>
                                  <p:childTnLst>
                                    <p:animEffect transition="out" filter="fade">
                                      <p:cBhvr>
                                        <p:cTn id="36" dur="500" tmFilter="0, 0; .2, .5; .8, .5; 1, 0"/>
                                        <p:tgtEl>
                                          <p:spTgt spid="30"/>
                                        </p:tgtEl>
                                      </p:cBhvr>
                                    </p:animEffect>
                                    <p:animScale>
                                      <p:cBhvr>
                                        <p:cTn id="37" dur="250" autoRev="1" fill="hold"/>
                                        <p:tgtEl>
                                          <p:spTgt spid="30"/>
                                        </p:tgtEl>
                                      </p:cBhvr>
                                      <p:by x="105000" y="105000"/>
                                    </p:animScale>
                                  </p:childTnLst>
                                </p:cTn>
                              </p:par>
                              <p:par>
                                <p:cTn id="38" presetID="3" presetClass="entr" presetSubtype="10" fill="hold" grpId="0" nodeType="with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blinds(horizontal)">
                                      <p:cBhvr>
                                        <p:cTn id="40" dur="500"/>
                                        <p:tgtEl>
                                          <p:spTgt spid="33"/>
                                        </p:tgtEl>
                                      </p:cBhvr>
                                    </p:animEffect>
                                  </p:childTnLst>
                                </p:cTn>
                              </p:par>
                            </p:childTnLst>
                          </p:cTn>
                        </p:par>
                        <p:par>
                          <p:cTn id="41" fill="hold">
                            <p:stCondLst>
                              <p:cond delay="3500"/>
                            </p:stCondLst>
                            <p:childTnLst>
                              <p:par>
                                <p:cTn id="42" presetID="26" presetClass="emph" presetSubtype="0" fill="hold" grpId="0" nodeType="afterEffect">
                                  <p:stCondLst>
                                    <p:cond delay="0"/>
                                  </p:stCondLst>
                                  <p:childTnLst>
                                    <p:animEffect transition="out" filter="fade">
                                      <p:cBhvr>
                                        <p:cTn id="43" dur="500" tmFilter="0, 0; .2, .5; .8, .5; 1, 0"/>
                                        <p:tgtEl>
                                          <p:spTgt spid="18"/>
                                        </p:tgtEl>
                                      </p:cBhvr>
                                    </p:animEffect>
                                    <p:animScale>
                                      <p:cBhvr>
                                        <p:cTn id="44" dur="250" autoRev="1" fill="hold"/>
                                        <p:tgtEl>
                                          <p:spTgt spid="18"/>
                                        </p:tgtEl>
                                      </p:cBhvr>
                                      <p:by x="105000" y="105000"/>
                                    </p:animScale>
                                  </p:childTnLst>
                                </p:cTn>
                              </p:par>
                            </p:childTnLst>
                          </p:cTn>
                        </p:par>
                        <p:par>
                          <p:cTn id="45" fill="hold">
                            <p:stCondLst>
                              <p:cond delay="4000"/>
                            </p:stCondLst>
                            <p:childTnLst>
                              <p:par>
                                <p:cTn id="46" presetID="3" presetClass="entr" presetSubtype="10" fill="hold" grpId="0"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linds(horizontal)">
                                      <p:cBhvr>
                                        <p:cTn id="48" dur="500"/>
                                        <p:tgtEl>
                                          <p:spTgt spid="2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blinds(horizontal)">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26" presetClass="emph" presetSubtype="0" fill="hold" grpId="1" nodeType="clickEffect">
                                  <p:stCondLst>
                                    <p:cond delay="0"/>
                                  </p:stCondLst>
                                  <p:childTnLst>
                                    <p:animEffect transition="out" filter="fade">
                                      <p:cBhvr>
                                        <p:cTn id="55" dur="500" tmFilter="0, 0; .2, .5; .8, .5; 1, 0"/>
                                        <p:tgtEl>
                                          <p:spTgt spid="23"/>
                                        </p:tgtEl>
                                      </p:cBhvr>
                                    </p:animEffect>
                                    <p:animScale>
                                      <p:cBhvr>
                                        <p:cTn id="56" dur="250" autoRev="1" fill="hold"/>
                                        <p:tgtEl>
                                          <p:spTgt spid="23"/>
                                        </p:tgtEl>
                                      </p:cBhvr>
                                      <p:by x="105000" y="105000"/>
                                    </p:animScale>
                                  </p:childTnLst>
                                </p:cTn>
                              </p:par>
                              <p:par>
                                <p:cTn id="57" presetID="26" presetClass="emph" presetSubtype="0" fill="hold" grpId="1" nodeType="withEffect">
                                  <p:stCondLst>
                                    <p:cond delay="0"/>
                                  </p:stCondLst>
                                  <p:childTnLst>
                                    <p:animEffect transition="out" filter="fade">
                                      <p:cBhvr>
                                        <p:cTn id="58" dur="500" tmFilter="0, 0; .2, .5; .8, .5; 1, 0"/>
                                        <p:tgtEl>
                                          <p:spTgt spid="28"/>
                                        </p:tgtEl>
                                      </p:cBhvr>
                                    </p:animEffect>
                                    <p:animScale>
                                      <p:cBhvr>
                                        <p:cTn id="59" dur="250" autoRev="1" fill="hold"/>
                                        <p:tgtEl>
                                          <p:spTgt spid="28"/>
                                        </p:tgtEl>
                                      </p:cBhvr>
                                      <p:by x="105000" y="105000"/>
                                    </p:animScale>
                                  </p:childTnLst>
                                </p:cTn>
                              </p:par>
                            </p:childTnLst>
                          </p:cTn>
                        </p:par>
                        <p:par>
                          <p:cTn id="60" fill="hold">
                            <p:stCondLst>
                              <p:cond delay="500"/>
                            </p:stCondLst>
                            <p:childTnLst>
                              <p:par>
                                <p:cTn id="61" presetID="3" presetClass="entr" presetSubtype="10" fill="hold" grpId="0" nodeType="after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blinds(horizontal)">
                                      <p:cBhvr>
                                        <p:cTn id="63" dur="500"/>
                                        <p:tgtEl>
                                          <p:spTgt spid="32"/>
                                        </p:tgtEl>
                                      </p:cBhvr>
                                    </p:animEffect>
                                  </p:childTnLst>
                                </p:cTn>
                              </p:par>
                            </p:childTnLst>
                          </p:cTn>
                        </p:par>
                        <p:par>
                          <p:cTn id="64" fill="hold">
                            <p:stCondLst>
                              <p:cond delay="1000"/>
                            </p:stCondLst>
                            <p:childTnLst>
                              <p:par>
                                <p:cTn id="65" presetID="26" presetClass="emph" presetSubtype="0" fill="hold" grpId="1" nodeType="afterEffect">
                                  <p:stCondLst>
                                    <p:cond delay="0"/>
                                  </p:stCondLst>
                                  <p:childTnLst>
                                    <p:animEffect transition="out" filter="fade">
                                      <p:cBhvr>
                                        <p:cTn id="66" dur="500" tmFilter="0, 0; .2, .5; .8, .5; 1, 0"/>
                                        <p:tgtEl>
                                          <p:spTgt spid="24"/>
                                        </p:tgtEl>
                                      </p:cBhvr>
                                    </p:animEffect>
                                    <p:animScale>
                                      <p:cBhvr>
                                        <p:cTn id="67" dur="250" autoRev="1" fill="hold"/>
                                        <p:tgtEl>
                                          <p:spTgt spid="24"/>
                                        </p:tgtEl>
                                      </p:cBhvr>
                                      <p:by x="105000" y="105000"/>
                                    </p:animScale>
                                  </p:childTnLst>
                                </p:cTn>
                              </p:par>
                              <p:par>
                                <p:cTn id="68" presetID="26" presetClass="emph" presetSubtype="0" fill="hold" grpId="1" nodeType="withEffect">
                                  <p:stCondLst>
                                    <p:cond delay="0"/>
                                  </p:stCondLst>
                                  <p:childTnLst>
                                    <p:animEffect transition="out" filter="fade">
                                      <p:cBhvr>
                                        <p:cTn id="69" dur="500" tmFilter="0, 0; .2, .5; .8, .5; 1, 0"/>
                                        <p:tgtEl>
                                          <p:spTgt spid="29"/>
                                        </p:tgtEl>
                                      </p:cBhvr>
                                    </p:animEffect>
                                    <p:animScale>
                                      <p:cBhvr>
                                        <p:cTn id="70" dur="250" autoRev="1" fill="hold"/>
                                        <p:tgtEl>
                                          <p:spTgt spid="29"/>
                                        </p:tgtEl>
                                      </p:cBhvr>
                                      <p:by x="105000" y="105000"/>
                                    </p:animScale>
                                  </p:childTnLst>
                                </p:cTn>
                              </p:par>
                            </p:childTnLst>
                          </p:cTn>
                        </p:par>
                        <p:par>
                          <p:cTn id="71" fill="hold">
                            <p:stCondLst>
                              <p:cond delay="1500"/>
                            </p:stCondLst>
                            <p:childTnLst>
                              <p:par>
                                <p:cTn id="72" presetID="3" presetClass="entr" presetSubtype="10" fill="hold" grpId="0" nodeType="afterEffect">
                                  <p:stCondLst>
                                    <p:cond delay="0"/>
                                  </p:stCondLst>
                                  <p:childTnLst>
                                    <p:set>
                                      <p:cBhvr>
                                        <p:cTn id="73" dur="1" fill="hold">
                                          <p:stCondLst>
                                            <p:cond delay="0"/>
                                          </p:stCondLst>
                                        </p:cTn>
                                        <p:tgtEl>
                                          <p:spTgt spid="31"/>
                                        </p:tgtEl>
                                        <p:attrNameLst>
                                          <p:attrName>style.visibility</p:attrName>
                                        </p:attrNameLst>
                                      </p:cBhvr>
                                      <p:to>
                                        <p:strVal val="visible"/>
                                      </p:to>
                                    </p:set>
                                    <p:animEffect transition="in" filter="blinds(horizontal)">
                                      <p:cBhvr>
                                        <p:cTn id="74" dur="500"/>
                                        <p:tgtEl>
                                          <p:spTgt spid="31"/>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xit" presetSubtype="10" fill="hold" grpId="2" nodeType="clickEffect">
                                  <p:stCondLst>
                                    <p:cond delay="0"/>
                                  </p:stCondLst>
                                  <p:childTnLst>
                                    <p:animEffect transition="out" filter="blinds(horizontal)">
                                      <p:cBhvr>
                                        <p:cTn id="78" dur="500"/>
                                        <p:tgtEl>
                                          <p:spTgt spid="28"/>
                                        </p:tgtEl>
                                      </p:cBhvr>
                                    </p:animEffect>
                                    <p:set>
                                      <p:cBhvr>
                                        <p:cTn id="79" dur="1" fill="hold">
                                          <p:stCondLst>
                                            <p:cond delay="499"/>
                                          </p:stCondLst>
                                        </p:cTn>
                                        <p:tgtEl>
                                          <p:spTgt spid="28"/>
                                        </p:tgtEl>
                                        <p:attrNameLst>
                                          <p:attrName>style.visibility</p:attrName>
                                        </p:attrNameLst>
                                      </p:cBhvr>
                                      <p:to>
                                        <p:strVal val="hidden"/>
                                      </p:to>
                                    </p:set>
                                  </p:childTnLst>
                                </p:cTn>
                              </p:par>
                              <p:par>
                                <p:cTn id="80" presetID="3" presetClass="exit" presetSubtype="10" fill="hold" grpId="2" nodeType="withEffect">
                                  <p:stCondLst>
                                    <p:cond delay="0"/>
                                  </p:stCondLst>
                                  <p:childTnLst>
                                    <p:animEffect transition="out" filter="blinds(horizontal)">
                                      <p:cBhvr>
                                        <p:cTn id="81" dur="500"/>
                                        <p:tgtEl>
                                          <p:spTgt spid="29"/>
                                        </p:tgtEl>
                                      </p:cBhvr>
                                    </p:animEffect>
                                    <p:set>
                                      <p:cBhvr>
                                        <p:cTn id="82" dur="1" fill="hold">
                                          <p:stCondLst>
                                            <p:cond delay="499"/>
                                          </p:stCondLst>
                                        </p:cTn>
                                        <p:tgtEl>
                                          <p:spTgt spid="29"/>
                                        </p:tgtEl>
                                        <p:attrNameLst>
                                          <p:attrName>style.visibility</p:attrName>
                                        </p:attrNameLst>
                                      </p:cBhvr>
                                      <p:to>
                                        <p:strVal val="hidden"/>
                                      </p:to>
                                    </p:set>
                                  </p:childTnLst>
                                </p:cTn>
                              </p:par>
                              <p:par>
                                <p:cTn id="83" presetID="3" presetClass="exit" presetSubtype="10" fill="hold" grpId="1" nodeType="withEffect">
                                  <p:stCondLst>
                                    <p:cond delay="0"/>
                                  </p:stCondLst>
                                  <p:childTnLst>
                                    <p:animEffect transition="out" filter="blinds(horizontal)">
                                      <p:cBhvr>
                                        <p:cTn id="84" dur="500"/>
                                        <p:tgtEl>
                                          <p:spTgt spid="31"/>
                                        </p:tgtEl>
                                      </p:cBhvr>
                                    </p:animEffect>
                                    <p:set>
                                      <p:cBhvr>
                                        <p:cTn id="85" dur="1" fill="hold">
                                          <p:stCondLst>
                                            <p:cond delay="499"/>
                                          </p:stCondLst>
                                        </p:cTn>
                                        <p:tgtEl>
                                          <p:spTgt spid="31"/>
                                        </p:tgtEl>
                                        <p:attrNameLst>
                                          <p:attrName>style.visibility</p:attrName>
                                        </p:attrNameLst>
                                      </p:cBhvr>
                                      <p:to>
                                        <p:strVal val="hidden"/>
                                      </p:to>
                                    </p:set>
                                  </p:childTnLst>
                                </p:cTn>
                              </p:par>
                              <p:par>
                                <p:cTn id="86" presetID="3" presetClass="exit" presetSubtype="10" fill="hold" grpId="1" nodeType="withEffect">
                                  <p:stCondLst>
                                    <p:cond delay="0"/>
                                  </p:stCondLst>
                                  <p:childTnLst>
                                    <p:animEffect transition="out" filter="blinds(horizontal)">
                                      <p:cBhvr>
                                        <p:cTn id="87" dur="500"/>
                                        <p:tgtEl>
                                          <p:spTgt spid="32"/>
                                        </p:tgtEl>
                                      </p:cBhvr>
                                    </p:animEffect>
                                    <p:set>
                                      <p:cBhvr>
                                        <p:cTn id="88" dur="1" fill="hold">
                                          <p:stCondLst>
                                            <p:cond delay="499"/>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5" grpId="0" animBg="1"/>
      <p:bldP spid="18" grpId="0" animBg="1"/>
      <p:bldP spid="23" grpId="0" animBg="1"/>
      <p:bldP spid="23" grpId="1" animBg="1"/>
      <p:bldP spid="24" grpId="0" animBg="1"/>
      <p:bldP spid="24" grpId="1" animBg="1"/>
      <p:bldP spid="25" grpId="0" animBg="1"/>
      <p:bldP spid="26" grpId="0" animBg="1"/>
      <p:bldP spid="27" grpId="0" animBg="1"/>
      <p:bldP spid="28" grpId="0" animBg="1"/>
      <p:bldP spid="28" grpId="1" animBg="1"/>
      <p:bldP spid="28" grpId="2" animBg="1"/>
      <p:bldP spid="29" grpId="0" animBg="1"/>
      <p:bldP spid="29" grpId="1" animBg="1"/>
      <p:bldP spid="29" grpId="2" animBg="1"/>
      <p:bldP spid="31" grpId="0" animBg="1"/>
      <p:bldP spid="31" grpId="1" animBg="1"/>
      <p:bldP spid="32" grpId="0" animBg="1"/>
      <p:bldP spid="32" grpId="1" animBg="1"/>
      <p:bldP spid="30" grpId="0" animBg="1"/>
      <p:bldP spid="3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sz="2800" dirty="0" smtClean="0"/>
              <a:t>Use MUI for new applications</a:t>
            </a:r>
          </a:p>
          <a:p>
            <a:pPr lvl="1"/>
            <a:r>
              <a:rPr lang="en-US" sz="2400" dirty="0" smtClean="0"/>
              <a:t>Split resources into satellite MUI files</a:t>
            </a:r>
          </a:p>
          <a:p>
            <a:pPr lvl="1"/>
            <a:r>
              <a:rPr lang="en-US" sz="2400" dirty="0" smtClean="0"/>
              <a:t>Package for multilingual deployment</a:t>
            </a:r>
          </a:p>
          <a:p>
            <a:pPr lvl="1"/>
            <a:r>
              <a:rPr lang="en-US" sz="2400" dirty="0" smtClean="0"/>
              <a:t>Rely on OS resource loader for fallback</a:t>
            </a:r>
          </a:p>
          <a:p>
            <a:r>
              <a:rPr lang="en-US" sz="2800" dirty="0" smtClean="0"/>
              <a:t>Migrate Existing Win32 Applications to MUI</a:t>
            </a:r>
          </a:p>
          <a:p>
            <a:r>
              <a:rPr lang="en-US" sz="2800" dirty="0" smtClean="0"/>
              <a:t>Make non-Win32 Applications MUI Compatible</a:t>
            </a:r>
          </a:p>
          <a:p>
            <a:r>
              <a:rPr lang="en-US" sz="2800" dirty="0" smtClean="0"/>
              <a:t>Existing localized applications </a:t>
            </a:r>
            <a:br>
              <a:rPr lang="en-US" sz="2800" dirty="0" smtClean="0"/>
            </a:br>
            <a:r>
              <a:rPr lang="en-US" sz="2800" dirty="0" smtClean="0"/>
              <a:t>will work on Windows 7, but</a:t>
            </a:r>
          </a:p>
          <a:p>
            <a:pPr lvl="1"/>
            <a:r>
              <a:rPr lang="en-US" sz="2400" dirty="0" smtClean="0"/>
              <a:t>Non-satellite resources are hard to deploy and service</a:t>
            </a:r>
          </a:p>
          <a:p>
            <a:pPr lvl="1"/>
            <a:r>
              <a:rPr lang="en-US" sz="2400" dirty="0" smtClean="0"/>
              <a:t>If you are using some other satellite resource technology, modify it to use the merged UI language fallback list, for consistency with the OS</a:t>
            </a:r>
          </a:p>
        </p:txBody>
      </p:sp>
      <p:sp>
        <p:nvSpPr>
          <p:cNvPr id="2" name="Title 1"/>
          <p:cNvSpPr>
            <a:spLocks noGrp="1"/>
          </p:cNvSpPr>
          <p:nvPr>
            <p:ph type="title"/>
          </p:nvPr>
        </p:nvSpPr>
        <p:spPr/>
        <p:txBody>
          <a:bodyPr/>
          <a:lstStyle/>
          <a:p>
            <a:r>
              <a:rPr lang="en-US" smtClean="0"/>
              <a:t>How Should I Use MUI Technologies?</a:t>
            </a:r>
            <a:endParaRPr lang="en-US"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730250" y="1600200"/>
            <a:ext cx="7672003" cy="3952364"/>
          </a:xfrm>
        </p:spPr>
        <p:txBody>
          <a:bodyPr/>
          <a:lstStyle/>
          <a:p>
            <a:r>
              <a:rPr lang="en-US" dirty="0" smtClean="0"/>
              <a:t>Consistent user experience and language behavior across the OS and applications </a:t>
            </a:r>
            <a:br>
              <a:rPr lang="en-US" dirty="0" smtClean="0"/>
            </a:br>
            <a:r>
              <a:rPr lang="en-US" dirty="0" smtClean="0"/>
              <a:t>is crucial</a:t>
            </a:r>
          </a:p>
          <a:p>
            <a:pPr lvl="1"/>
            <a:r>
              <a:rPr lang="en-US" dirty="0" smtClean="0"/>
              <a:t>Package code separately from </a:t>
            </a:r>
            <a:br>
              <a:rPr lang="en-US" dirty="0" smtClean="0"/>
            </a:br>
            <a:r>
              <a:rPr lang="en-US" dirty="0" smtClean="0"/>
              <a:t>localizable resources</a:t>
            </a:r>
          </a:p>
          <a:p>
            <a:pPr lvl="1"/>
            <a:r>
              <a:rPr lang="en-US" dirty="0" smtClean="0"/>
              <a:t>Deploy cleanly on multilingual systems or system images</a:t>
            </a:r>
          </a:p>
          <a:p>
            <a:pPr lvl="1"/>
            <a:r>
              <a:rPr lang="en-US" dirty="0" smtClean="0"/>
              <a:t>Load resources according to OS UI Language fallback list</a:t>
            </a:r>
          </a:p>
          <a:p>
            <a:pPr lvl="1"/>
            <a:endParaRPr lang="en-US" dirty="0" smtClean="0"/>
          </a:p>
        </p:txBody>
      </p:sp>
      <p:sp>
        <p:nvSpPr>
          <p:cNvPr id="2" name="Title 1"/>
          <p:cNvSpPr>
            <a:spLocks noGrp="1"/>
          </p:cNvSpPr>
          <p:nvPr>
            <p:ph type="title"/>
          </p:nvPr>
        </p:nvSpPr>
        <p:spPr/>
        <p:txBody>
          <a:bodyPr/>
          <a:lstStyle/>
          <a:p>
            <a:r>
              <a:rPr lang="en-US" dirty="0" smtClean="0"/>
              <a:t>Developing Multilingual Applications</a:t>
            </a:r>
            <a:br>
              <a:rPr lang="en-US" dirty="0" smtClean="0"/>
            </a:br>
            <a:r>
              <a:rPr lang="en-US" sz="3200" dirty="0" smtClean="0">
                <a:solidFill>
                  <a:schemeClr val="accent3"/>
                </a:solidFill>
              </a:rPr>
              <a:t>Recommendation</a:t>
            </a:r>
            <a:endParaRPr lang="en-US" dirty="0">
              <a:solidFill>
                <a:schemeClr val="accent3"/>
              </a:solidFill>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dirty="0" smtClean="0"/>
              <a:t>To create satellite MUI files for resources</a:t>
            </a:r>
          </a:p>
          <a:p>
            <a:pPr lvl="1"/>
            <a:r>
              <a:rPr lang="en-US" dirty="0" smtClean="0"/>
              <a:t>Define resources in .</a:t>
            </a:r>
            <a:r>
              <a:rPr lang="en-US" dirty="0" err="1" smtClean="0"/>
              <a:t>rc</a:t>
            </a:r>
            <a:r>
              <a:rPr lang="en-US" dirty="0" smtClean="0"/>
              <a:t> files (as before)</a:t>
            </a:r>
          </a:p>
          <a:p>
            <a:pPr lvl="1"/>
            <a:r>
              <a:rPr lang="en-US" dirty="0" smtClean="0"/>
              <a:t>Use XML Resource Configuration </a:t>
            </a:r>
            <a:br>
              <a:rPr lang="en-US" dirty="0" smtClean="0"/>
            </a:br>
            <a:r>
              <a:rPr lang="en-US" dirty="0" smtClean="0"/>
              <a:t>(“RC </a:t>
            </a:r>
            <a:r>
              <a:rPr lang="en-US" dirty="0" err="1" smtClean="0"/>
              <a:t>Config</a:t>
            </a:r>
            <a:r>
              <a:rPr lang="en-US" dirty="0" smtClean="0"/>
              <a:t>”) file to specify which </a:t>
            </a:r>
            <a:br>
              <a:rPr lang="en-US" dirty="0" smtClean="0"/>
            </a:br>
            <a:r>
              <a:rPr lang="en-US" dirty="0" smtClean="0"/>
              <a:t>resources are to be stored in the .</a:t>
            </a:r>
            <a:r>
              <a:rPr lang="en-US" dirty="0" err="1" smtClean="0"/>
              <a:t>mui</a:t>
            </a:r>
            <a:r>
              <a:rPr lang="en-US" dirty="0" smtClean="0"/>
              <a:t> file</a:t>
            </a:r>
          </a:p>
          <a:p>
            <a:pPr lvl="1"/>
            <a:r>
              <a:rPr lang="en-US" dirty="0" smtClean="0"/>
              <a:t>Use the RC Compiler or </a:t>
            </a:r>
            <a:br>
              <a:rPr lang="en-US" dirty="0" smtClean="0"/>
            </a:br>
            <a:r>
              <a:rPr lang="en-US" dirty="0" smtClean="0"/>
              <a:t>MUIRCT to generate MUI files</a:t>
            </a:r>
          </a:p>
          <a:p>
            <a:pPr lvl="2"/>
            <a:r>
              <a:rPr lang="en-US" dirty="0" smtClean="0"/>
              <a:t>At build time from source using RC compiler </a:t>
            </a:r>
          </a:p>
          <a:p>
            <a:pPr lvl="2"/>
            <a:r>
              <a:rPr lang="en-US" dirty="0" smtClean="0"/>
              <a:t>From compiled binaries using MUIRCT</a:t>
            </a:r>
          </a:p>
          <a:p>
            <a:pPr lvl="1"/>
            <a:r>
              <a:rPr lang="en-US" dirty="0" smtClean="0"/>
              <a:t>Install resource files in language </a:t>
            </a:r>
            <a:br>
              <a:rPr lang="en-US" dirty="0" smtClean="0"/>
            </a:br>
            <a:r>
              <a:rPr lang="en-US" dirty="0" smtClean="0"/>
              <a:t>folders using MUI naming conventions</a:t>
            </a:r>
          </a:p>
          <a:p>
            <a:pPr lvl="2"/>
            <a:r>
              <a:rPr lang="en-US" dirty="0" smtClean="0"/>
              <a:t>E.g. 	&lt;</a:t>
            </a:r>
            <a:r>
              <a:rPr lang="en-US" dirty="0" err="1" smtClean="0"/>
              <a:t>install_dir</a:t>
            </a:r>
            <a:r>
              <a:rPr lang="en-US" dirty="0" smtClean="0"/>
              <a:t>&gt;\foo.exe</a:t>
            </a:r>
          </a:p>
          <a:p>
            <a:pPr lvl="3"/>
            <a:r>
              <a:rPr lang="en-US" dirty="0" smtClean="0"/>
              <a:t>      	&lt;</a:t>
            </a:r>
            <a:r>
              <a:rPr lang="en-US" dirty="0" err="1" smtClean="0"/>
              <a:t>install_dir</a:t>
            </a:r>
            <a:r>
              <a:rPr lang="en-US" dirty="0" smtClean="0"/>
              <a:t>&gt;\en-US\</a:t>
            </a:r>
            <a:r>
              <a:rPr lang="en-US" dirty="0" err="1" smtClean="0"/>
              <a:t>foo.exe.mui</a:t>
            </a:r>
            <a:r>
              <a:rPr lang="en-US" dirty="0" smtClean="0"/>
              <a:t/>
            </a:r>
            <a:br>
              <a:rPr lang="en-US" dirty="0" smtClean="0"/>
            </a:br>
            <a:endParaRPr lang="en-US" dirty="0" smtClean="0"/>
          </a:p>
          <a:p>
            <a:endParaRPr lang="en-US" dirty="0" smtClean="0"/>
          </a:p>
          <a:p>
            <a:pPr lvl="2"/>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smtClean="0"/>
              <a:t>Create Satellite MUI Files</a:t>
            </a:r>
            <a:endParaRPr lang="en-US"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Building Win32 resources </a:t>
            </a:r>
            <a:br>
              <a:rPr lang="en-US" sz="3600" dirty="0" smtClean="0"/>
            </a:br>
            <a:r>
              <a:rPr lang="en-US" sz="3600" dirty="0" smtClean="0"/>
              <a:t>RC </a:t>
            </a:r>
            <a:r>
              <a:rPr lang="en-US" sz="3600" dirty="0" err="1" smtClean="0"/>
              <a:t>Config</a:t>
            </a:r>
            <a:r>
              <a:rPr lang="en-US" sz="3600" dirty="0" smtClean="0"/>
              <a:t> Example</a:t>
            </a:r>
            <a:endParaRPr lang="en-US" sz="3600" dirty="0"/>
          </a:p>
        </p:txBody>
      </p:sp>
      <p:sp>
        <p:nvSpPr>
          <p:cNvPr id="3" name="Content Placeholder 2"/>
          <p:cNvSpPr>
            <a:spLocks noGrp="1"/>
          </p:cNvSpPr>
          <p:nvPr>
            <p:ph type="body" sz="quarter" idx="10"/>
          </p:nvPr>
        </p:nvSpPr>
        <p:spPr/>
        <p:txBody>
          <a:bodyPr>
            <a:normAutofit/>
          </a:bodyPr>
          <a:lstStyle/>
          <a:p>
            <a:pPr>
              <a:lnSpc>
                <a:spcPct val="80000"/>
              </a:lnSpc>
              <a:buNone/>
            </a:pPr>
            <a:r>
              <a:rPr lang="en-US" sz="1600" dirty="0" smtClean="0"/>
              <a:t>&lt;?xml version="1.0" encoding="utf-8"?&gt; </a:t>
            </a:r>
          </a:p>
          <a:p>
            <a:pPr>
              <a:lnSpc>
                <a:spcPct val="80000"/>
              </a:lnSpc>
              <a:buNone/>
            </a:pPr>
            <a:r>
              <a:rPr lang="en-US" sz="1600" dirty="0" smtClean="0"/>
              <a:t>&lt;localization&gt; </a:t>
            </a:r>
          </a:p>
          <a:p>
            <a:pPr>
              <a:lnSpc>
                <a:spcPct val="80000"/>
              </a:lnSpc>
              <a:buNone/>
            </a:pPr>
            <a:r>
              <a:rPr lang="en-US" sz="1600" dirty="0" smtClean="0"/>
              <a:t>	&lt;resources&gt; </a:t>
            </a:r>
          </a:p>
          <a:p>
            <a:pPr>
              <a:lnSpc>
                <a:spcPct val="80000"/>
              </a:lnSpc>
              <a:buNone/>
            </a:pPr>
            <a:r>
              <a:rPr lang="en-US" sz="1600" dirty="0" smtClean="0"/>
              <a:t>		&lt;win32Resources </a:t>
            </a:r>
            <a:r>
              <a:rPr lang="en-US" sz="1600" dirty="0" err="1" smtClean="0"/>
              <a:t>fileType</a:t>
            </a:r>
            <a:r>
              <a:rPr lang="en-US" sz="1600" dirty="0" smtClean="0"/>
              <a:t>="Application"&gt; </a:t>
            </a:r>
          </a:p>
          <a:p>
            <a:pPr lvl="3">
              <a:lnSpc>
                <a:spcPct val="80000"/>
              </a:lnSpc>
              <a:buNone/>
            </a:pPr>
            <a:r>
              <a:rPr lang="en-US" sz="1600" b="1" dirty="0" smtClean="0">
                <a:solidFill>
                  <a:schemeClr val="accent3">
                    <a:lumMod val="75000"/>
                  </a:schemeClr>
                </a:solidFill>
              </a:rPr>
              <a:t>&lt;</a:t>
            </a:r>
            <a:r>
              <a:rPr lang="en-US" sz="1600" b="1" dirty="0" err="1" smtClean="0">
                <a:solidFill>
                  <a:schemeClr val="accent3">
                    <a:lumMod val="75000"/>
                  </a:schemeClr>
                </a:solidFill>
              </a:rPr>
              <a:t>neutralResources</a:t>
            </a:r>
            <a:r>
              <a:rPr lang="en-US" sz="1600" b="1" dirty="0" smtClean="0">
                <a:solidFill>
                  <a:schemeClr val="accent3">
                    <a:lumMod val="75000"/>
                  </a:schemeClr>
                </a:solidFill>
              </a:rPr>
              <a:t>&gt;</a:t>
            </a:r>
            <a:r>
              <a:rPr lang="en-US" sz="1600" b="1" dirty="0" smtClean="0">
                <a:solidFill>
                  <a:srgbClr val="0000FF"/>
                </a:solidFill>
              </a:rPr>
              <a:t> </a:t>
            </a:r>
          </a:p>
          <a:p>
            <a:pPr lvl="3">
              <a:lnSpc>
                <a:spcPct val="80000"/>
              </a:lnSpc>
              <a:buNone/>
            </a:pPr>
            <a:r>
              <a:rPr lang="en-US" sz="1600" b="1" dirty="0" smtClean="0">
                <a:solidFill>
                  <a:srgbClr val="0000FF"/>
                </a:solidFill>
              </a:rPr>
              <a:t>	</a:t>
            </a:r>
            <a:r>
              <a:rPr lang="en-US" sz="1600" dirty="0" smtClean="0"/>
              <a:t>&lt;</a:t>
            </a:r>
            <a:r>
              <a:rPr lang="en-US" sz="1600" dirty="0" err="1" smtClean="0"/>
              <a:t>resourceType</a:t>
            </a:r>
            <a:r>
              <a:rPr lang="en-US" sz="1600" dirty="0" smtClean="0"/>
              <a:t> </a:t>
            </a:r>
            <a:r>
              <a:rPr lang="en-US" sz="1600" dirty="0" err="1" smtClean="0"/>
              <a:t>typeNameId</a:t>
            </a:r>
            <a:r>
              <a:rPr lang="en-US" sz="1600" dirty="0" smtClean="0"/>
              <a:t>="</a:t>
            </a:r>
            <a:r>
              <a:rPr lang="en-US" sz="1600" dirty="0" smtClean="0">
                <a:solidFill>
                  <a:srgbClr val="C00000"/>
                </a:solidFill>
              </a:rPr>
              <a:t>#16</a:t>
            </a:r>
            <a:r>
              <a:rPr lang="en-US" sz="1600" dirty="0" smtClean="0"/>
              <a:t>" /&gt; </a:t>
            </a:r>
          </a:p>
          <a:p>
            <a:pPr lvl="3">
              <a:lnSpc>
                <a:spcPct val="80000"/>
              </a:lnSpc>
              <a:buNone/>
            </a:pPr>
            <a:r>
              <a:rPr lang="en-US" sz="1600" b="1" dirty="0" smtClean="0">
                <a:solidFill>
                  <a:schemeClr val="accent3">
                    <a:lumMod val="75000"/>
                  </a:schemeClr>
                </a:solidFill>
              </a:rPr>
              <a:t>&lt;/</a:t>
            </a:r>
            <a:r>
              <a:rPr lang="en-US" sz="1600" b="1" dirty="0" err="1" smtClean="0">
                <a:solidFill>
                  <a:schemeClr val="accent3">
                    <a:lumMod val="75000"/>
                  </a:schemeClr>
                </a:solidFill>
              </a:rPr>
              <a:t>neutralResources</a:t>
            </a:r>
            <a:r>
              <a:rPr lang="en-US" sz="1600" b="1" dirty="0" smtClean="0">
                <a:solidFill>
                  <a:schemeClr val="accent3">
                    <a:lumMod val="75000"/>
                  </a:schemeClr>
                </a:solidFill>
              </a:rPr>
              <a:t>&gt; </a:t>
            </a:r>
          </a:p>
          <a:p>
            <a:pPr lvl="3">
              <a:lnSpc>
                <a:spcPct val="80000"/>
              </a:lnSpc>
              <a:buNone/>
            </a:pPr>
            <a:endParaRPr lang="en-US" sz="1600" dirty="0" smtClean="0">
              <a:solidFill>
                <a:schemeClr val="tx2"/>
              </a:solidFill>
            </a:endParaRPr>
          </a:p>
          <a:p>
            <a:pPr lvl="3">
              <a:lnSpc>
                <a:spcPct val="80000"/>
              </a:lnSpc>
              <a:buNone/>
            </a:pPr>
            <a:r>
              <a:rPr lang="en-US" sz="1600" b="1" dirty="0" smtClean="0">
                <a:solidFill>
                  <a:schemeClr val="accent1">
                    <a:lumMod val="75000"/>
                  </a:schemeClr>
                </a:solidFill>
              </a:rPr>
              <a:t>&lt;</a:t>
            </a:r>
            <a:r>
              <a:rPr lang="en-US" sz="1600" b="1" dirty="0" err="1" smtClean="0">
                <a:solidFill>
                  <a:schemeClr val="accent1">
                    <a:lumMod val="75000"/>
                  </a:schemeClr>
                </a:solidFill>
              </a:rPr>
              <a:t>localizedResources</a:t>
            </a:r>
            <a:r>
              <a:rPr lang="en-US" sz="1600" b="1" dirty="0" smtClean="0">
                <a:solidFill>
                  <a:schemeClr val="accent1">
                    <a:lumMod val="75000"/>
                  </a:schemeClr>
                </a:solidFill>
              </a:rPr>
              <a:t>&gt;</a:t>
            </a:r>
            <a:r>
              <a:rPr lang="en-US" sz="1600" b="1" dirty="0" smtClean="0">
                <a:solidFill>
                  <a:srgbClr val="C00000"/>
                </a:solidFill>
              </a:rPr>
              <a:t> </a:t>
            </a:r>
          </a:p>
          <a:p>
            <a:pPr lvl="3">
              <a:lnSpc>
                <a:spcPct val="80000"/>
              </a:lnSpc>
              <a:buNone/>
            </a:pPr>
            <a:r>
              <a:rPr lang="en-US" sz="1600" b="1" dirty="0" smtClean="0">
                <a:solidFill>
                  <a:srgbClr val="C00000"/>
                </a:solidFill>
              </a:rPr>
              <a:t>	</a:t>
            </a:r>
            <a:r>
              <a:rPr lang="en-US" sz="1600" dirty="0" smtClean="0"/>
              <a:t>&lt;</a:t>
            </a:r>
            <a:r>
              <a:rPr lang="en-US" sz="1600" dirty="0" err="1" smtClean="0"/>
              <a:t>resourceType</a:t>
            </a:r>
            <a:r>
              <a:rPr lang="en-US" sz="1600" dirty="0" smtClean="0"/>
              <a:t> </a:t>
            </a:r>
            <a:r>
              <a:rPr lang="en-US" sz="1600" dirty="0" err="1" smtClean="0"/>
              <a:t>typeNameId</a:t>
            </a:r>
            <a:r>
              <a:rPr lang="en-US" sz="1600" dirty="0" smtClean="0"/>
              <a:t>="#2" </a:t>
            </a:r>
            <a:r>
              <a:rPr lang="en-US" sz="1600" dirty="0" err="1" smtClean="0"/>
              <a:t>itemId</a:t>
            </a:r>
            <a:r>
              <a:rPr lang="en-US" sz="1600" dirty="0" smtClean="0"/>
              <a:t>="5 6 7 8 9 10 11 12" </a:t>
            </a:r>
            <a:r>
              <a:rPr lang="en-US" sz="1600" dirty="0" err="1" smtClean="0"/>
              <a:t>itemName</a:t>
            </a:r>
            <a:r>
              <a:rPr lang="en-US" sz="1600" dirty="0" smtClean="0"/>
              <a:t>="HTML PRI" /&gt;</a:t>
            </a:r>
          </a:p>
          <a:p>
            <a:pPr lvl="3">
              <a:lnSpc>
                <a:spcPct val="80000"/>
              </a:lnSpc>
              <a:buNone/>
            </a:pPr>
            <a:r>
              <a:rPr lang="en-US" sz="1600" dirty="0" smtClean="0"/>
              <a:t> 	&lt;</a:t>
            </a:r>
            <a:r>
              <a:rPr lang="en-US" sz="1600" dirty="0" err="1" smtClean="0"/>
              <a:t>resourceType</a:t>
            </a:r>
            <a:r>
              <a:rPr lang="en-US" sz="1600" dirty="0" smtClean="0"/>
              <a:t> </a:t>
            </a:r>
            <a:r>
              <a:rPr lang="en-US" sz="1600" dirty="0" err="1" smtClean="0"/>
              <a:t>typeNameId</a:t>
            </a:r>
            <a:r>
              <a:rPr lang="en-US" sz="1600" dirty="0" smtClean="0"/>
              <a:t>="#4" /&gt;</a:t>
            </a:r>
          </a:p>
          <a:p>
            <a:pPr lvl="3">
              <a:lnSpc>
                <a:spcPct val="80000"/>
              </a:lnSpc>
              <a:buNone/>
            </a:pPr>
            <a:r>
              <a:rPr lang="en-US" sz="1600" b="1" dirty="0" smtClean="0">
                <a:solidFill>
                  <a:srgbClr val="0000FF"/>
                </a:solidFill>
              </a:rPr>
              <a:t>	</a:t>
            </a:r>
            <a:r>
              <a:rPr lang="en-US" sz="1600" dirty="0" smtClean="0"/>
              <a:t>&lt;</a:t>
            </a:r>
            <a:r>
              <a:rPr lang="en-US" sz="1600" dirty="0" err="1" smtClean="0"/>
              <a:t>resourceType</a:t>
            </a:r>
            <a:r>
              <a:rPr lang="en-US" sz="1600" dirty="0" smtClean="0"/>
              <a:t> </a:t>
            </a:r>
            <a:r>
              <a:rPr lang="en-US" sz="1600" dirty="0" err="1" smtClean="0"/>
              <a:t>typeNameId</a:t>
            </a:r>
            <a:r>
              <a:rPr lang="en-US" sz="1600" dirty="0" smtClean="0"/>
              <a:t>="</a:t>
            </a:r>
            <a:r>
              <a:rPr lang="en-US" sz="1600" dirty="0" smtClean="0">
                <a:solidFill>
                  <a:srgbClr val="C00000"/>
                </a:solidFill>
              </a:rPr>
              <a:t>#16</a:t>
            </a:r>
            <a:r>
              <a:rPr lang="en-US" sz="1600" dirty="0" smtClean="0"/>
              <a:t>" /&gt; </a:t>
            </a:r>
          </a:p>
          <a:p>
            <a:pPr lvl="3">
              <a:lnSpc>
                <a:spcPct val="80000"/>
              </a:lnSpc>
              <a:buNone/>
            </a:pPr>
            <a:r>
              <a:rPr lang="en-US" sz="1600" b="1" dirty="0" smtClean="0">
                <a:solidFill>
                  <a:schemeClr val="accent1">
                    <a:lumMod val="75000"/>
                  </a:schemeClr>
                </a:solidFill>
              </a:rPr>
              <a:t>&lt;/</a:t>
            </a:r>
            <a:r>
              <a:rPr lang="en-US" sz="1600" b="1" dirty="0" err="1" smtClean="0">
                <a:solidFill>
                  <a:schemeClr val="accent1">
                    <a:lumMod val="75000"/>
                  </a:schemeClr>
                </a:solidFill>
              </a:rPr>
              <a:t>localizedResources</a:t>
            </a:r>
            <a:r>
              <a:rPr lang="en-US" sz="1600" b="1" dirty="0" smtClean="0">
                <a:solidFill>
                  <a:schemeClr val="accent1">
                    <a:lumMod val="75000"/>
                  </a:schemeClr>
                </a:solidFill>
              </a:rPr>
              <a:t>&gt;</a:t>
            </a:r>
          </a:p>
          <a:p>
            <a:pPr lvl="2">
              <a:lnSpc>
                <a:spcPct val="80000"/>
              </a:lnSpc>
              <a:buNone/>
            </a:pPr>
            <a:r>
              <a:rPr lang="en-US" sz="1600" dirty="0" smtClean="0"/>
              <a:t>&lt;/win32Resources &gt;</a:t>
            </a:r>
          </a:p>
          <a:p>
            <a:pPr>
              <a:lnSpc>
                <a:spcPct val="80000"/>
              </a:lnSpc>
              <a:buNone/>
            </a:pPr>
            <a:r>
              <a:rPr lang="en-US" sz="1600" dirty="0" smtClean="0"/>
              <a:t>	&lt;/resources&gt; </a:t>
            </a:r>
          </a:p>
          <a:p>
            <a:pPr>
              <a:lnSpc>
                <a:spcPct val="80000"/>
              </a:lnSpc>
              <a:buNone/>
            </a:pPr>
            <a:r>
              <a:rPr lang="en-US" sz="1600" dirty="0" smtClean="0"/>
              <a:t>&lt;/localization&gt;</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Writing World-Ready </a:t>
            </a:r>
            <a:br>
              <a:rPr lang="en-US" dirty="0" smtClean="0"/>
            </a:br>
            <a:r>
              <a:rPr lang="en-US" dirty="0" smtClean="0"/>
              <a:t>Applications In Windows 7</a:t>
            </a:r>
            <a:endParaRPr lang="en-US" dirty="0"/>
          </a:p>
        </p:txBody>
      </p:sp>
      <p:sp>
        <p:nvSpPr>
          <p:cNvPr id="3" name="Content Placeholder 2"/>
          <p:cNvSpPr>
            <a:spLocks noGrp="1"/>
          </p:cNvSpPr>
          <p:nvPr>
            <p:ph idx="1"/>
          </p:nvPr>
        </p:nvSpPr>
        <p:spPr>
          <a:xfrm>
            <a:off x="721106" y="1600200"/>
            <a:ext cx="7681532" cy="5614357"/>
          </a:xfrm>
        </p:spPr>
        <p:txBody>
          <a:bodyPr/>
          <a:lstStyle/>
          <a:p>
            <a:pPr lvl="0"/>
            <a:r>
              <a:rPr lang="en-US" dirty="0" smtClean="0"/>
              <a:t>Applications are reaching more </a:t>
            </a:r>
            <a:br>
              <a:rPr lang="en-US" dirty="0" smtClean="0"/>
            </a:br>
            <a:r>
              <a:rPr lang="en-US" dirty="0" smtClean="0"/>
              <a:t>markets and languages than ever</a:t>
            </a:r>
          </a:p>
          <a:p>
            <a:pPr lvl="0"/>
            <a:r>
              <a:rPr lang="en-US" dirty="0" smtClean="0"/>
              <a:t>Windows has historically provided core globalization APIs, but developers need more advanced linguistic functionality in order to reach more customers</a:t>
            </a:r>
          </a:p>
          <a:p>
            <a:pPr lvl="0"/>
            <a:r>
              <a:rPr lang="en-US" dirty="0" smtClean="0"/>
              <a:t>OEM and enterprises increasingly rely on multilingual images and need applications they can deploy worldwide</a:t>
            </a:r>
          </a:p>
          <a:p>
            <a:pPr lvl="0"/>
            <a:endParaRPr lang="en-US" dirty="0" smtClean="0"/>
          </a:p>
          <a:p>
            <a:pPr lvl="0"/>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730044" y="1411552"/>
            <a:ext cx="7672003" cy="6542689"/>
          </a:xfrm>
        </p:spPr>
        <p:txBody>
          <a:bodyPr/>
          <a:lstStyle/>
          <a:p>
            <a:r>
              <a:rPr lang="en-US" dirty="0" smtClean="0"/>
              <a:t>Source Localization</a:t>
            </a:r>
          </a:p>
          <a:p>
            <a:pPr lvl="1"/>
            <a:r>
              <a:rPr lang="en-US" dirty="0" smtClean="0"/>
              <a:t>Localize RC file</a:t>
            </a:r>
          </a:p>
          <a:p>
            <a:pPr lvl="1"/>
            <a:r>
              <a:rPr lang="en-US" dirty="0" smtClean="0"/>
              <a:t>Build individual MUI files with RC Compiler </a:t>
            </a:r>
            <a:br>
              <a:rPr lang="en-US" dirty="0" smtClean="0"/>
            </a:br>
            <a:r>
              <a:rPr lang="en-US" dirty="0" smtClean="0"/>
              <a:t>and linker</a:t>
            </a:r>
          </a:p>
          <a:p>
            <a:pPr lvl="1"/>
            <a:r>
              <a:rPr lang="en-US" dirty="0" smtClean="0"/>
              <a:t>Appropriate for small, relatively static projects</a:t>
            </a:r>
          </a:p>
          <a:p>
            <a:r>
              <a:rPr lang="en-US" dirty="0" smtClean="0"/>
              <a:t>PE File Localization</a:t>
            </a:r>
          </a:p>
          <a:p>
            <a:pPr lvl="1"/>
            <a:r>
              <a:rPr lang="en-US" dirty="0" smtClean="0"/>
              <a:t>Use RC compiler or MUIRCT to generate MUI file for primary language</a:t>
            </a:r>
          </a:p>
          <a:p>
            <a:pPr lvl="1"/>
            <a:r>
              <a:rPr lang="en-US" dirty="0" smtClean="0"/>
              <a:t>Localize MUI file</a:t>
            </a:r>
          </a:p>
          <a:p>
            <a:pPr lvl="1"/>
            <a:r>
              <a:rPr lang="en-US" dirty="0" smtClean="0"/>
              <a:t>Existing mechanisms to localize Win32 resources in an executable should work with MUI files</a:t>
            </a:r>
          </a:p>
          <a:p>
            <a:endParaRPr lang="en-US" dirty="0" smtClean="0"/>
          </a:p>
          <a:p>
            <a:endParaRPr lang="en-US" dirty="0" smtClean="0"/>
          </a:p>
          <a:p>
            <a:pPr lvl="1"/>
            <a:endParaRPr lang="en-US" dirty="0" smtClean="0"/>
          </a:p>
        </p:txBody>
      </p:sp>
      <p:sp>
        <p:nvSpPr>
          <p:cNvPr id="2" name="Title 1"/>
          <p:cNvSpPr>
            <a:spLocks noGrp="1"/>
          </p:cNvSpPr>
          <p:nvPr>
            <p:ph type="title"/>
          </p:nvPr>
        </p:nvSpPr>
        <p:spPr/>
        <p:txBody>
          <a:bodyPr/>
          <a:lstStyle/>
          <a:p>
            <a:r>
              <a:rPr lang="en-US" smtClean="0"/>
              <a:t>Localizing Win32 MUI Resources </a:t>
            </a:r>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7" name="Oval 6"/>
          <p:cNvSpPr/>
          <p:nvPr/>
        </p:nvSpPr>
        <p:spPr>
          <a:xfrm>
            <a:off x="1905000" y="1905000"/>
            <a:ext cx="1283368" cy="121920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Compiler</a:t>
            </a:r>
            <a:endParaRPr lang="en-US" sz="1400" dirty="0"/>
          </a:p>
        </p:txBody>
      </p:sp>
      <p:sp>
        <p:nvSpPr>
          <p:cNvPr id="11" name="Oval 10"/>
          <p:cNvSpPr/>
          <p:nvPr/>
        </p:nvSpPr>
        <p:spPr>
          <a:xfrm>
            <a:off x="1905000" y="4419600"/>
            <a:ext cx="1219200" cy="115824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RC.exe</a:t>
            </a:r>
            <a:endParaRPr lang="en-US" sz="1400" dirty="0"/>
          </a:p>
        </p:txBody>
      </p:sp>
      <p:sp>
        <p:nvSpPr>
          <p:cNvPr id="14" name="Oval 13"/>
          <p:cNvSpPr/>
          <p:nvPr/>
        </p:nvSpPr>
        <p:spPr>
          <a:xfrm>
            <a:off x="5638800" y="2971800"/>
            <a:ext cx="1283368" cy="121920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Linker</a:t>
            </a:r>
            <a:endParaRPr lang="en-US" sz="1400" dirty="0"/>
          </a:p>
        </p:txBody>
      </p:sp>
      <p:sp>
        <p:nvSpPr>
          <p:cNvPr id="16" name="Oval 15"/>
          <p:cNvSpPr/>
          <p:nvPr/>
        </p:nvSpPr>
        <p:spPr>
          <a:xfrm>
            <a:off x="5638800" y="5105400"/>
            <a:ext cx="1283368" cy="121920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Linker</a:t>
            </a:r>
            <a:endParaRPr lang="en-US" sz="1400" dirty="0"/>
          </a:p>
        </p:txBody>
      </p:sp>
      <p:cxnSp>
        <p:nvCxnSpPr>
          <p:cNvPr id="19" name="Straight Arrow Connector 18"/>
          <p:cNvCxnSpPr>
            <a:endCxn id="7" idx="2"/>
          </p:cNvCxnSpPr>
          <p:nvPr/>
        </p:nvCxnSpPr>
        <p:spPr>
          <a:xfrm>
            <a:off x="1371600" y="2514600"/>
            <a:ext cx="533400"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4" name="Straight Arrow Connector 23"/>
          <p:cNvCxnSpPr>
            <a:stCxn id="7" idx="6"/>
          </p:cNvCxnSpPr>
          <p:nvPr/>
        </p:nvCxnSpPr>
        <p:spPr>
          <a:xfrm>
            <a:off x="3188368" y="2514600"/>
            <a:ext cx="469232"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6" name="Straight Arrow Connector 25"/>
          <p:cNvCxnSpPr>
            <a:stCxn id="11" idx="6"/>
          </p:cNvCxnSpPr>
          <p:nvPr/>
        </p:nvCxnSpPr>
        <p:spPr>
          <a:xfrm flipV="1">
            <a:off x="3124200" y="4381500"/>
            <a:ext cx="533400" cy="61722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8" name="Straight Arrow Connector 27"/>
          <p:cNvCxnSpPr>
            <a:stCxn id="11" idx="6"/>
          </p:cNvCxnSpPr>
          <p:nvPr/>
        </p:nvCxnSpPr>
        <p:spPr>
          <a:xfrm>
            <a:off x="3124200" y="4998720"/>
            <a:ext cx="533400" cy="71628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30" name="Straight Arrow Connector 29"/>
          <p:cNvCxnSpPr>
            <a:endCxn id="14" idx="2"/>
          </p:cNvCxnSpPr>
          <p:nvPr/>
        </p:nvCxnSpPr>
        <p:spPr>
          <a:xfrm>
            <a:off x="5029200" y="2514600"/>
            <a:ext cx="609600" cy="106680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32" name="Straight Arrow Connector 31"/>
          <p:cNvCxnSpPr>
            <a:endCxn id="14" idx="2"/>
          </p:cNvCxnSpPr>
          <p:nvPr/>
        </p:nvCxnSpPr>
        <p:spPr>
          <a:xfrm flipV="1">
            <a:off x="5105400" y="3581400"/>
            <a:ext cx="533400" cy="80010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34" name="Straight Arrow Connector 33"/>
          <p:cNvCxnSpPr>
            <a:stCxn id="14" idx="6"/>
          </p:cNvCxnSpPr>
          <p:nvPr/>
        </p:nvCxnSpPr>
        <p:spPr>
          <a:xfrm>
            <a:off x="6922168" y="3581400"/>
            <a:ext cx="469232"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36" name="Straight Arrow Connector 35"/>
          <p:cNvCxnSpPr>
            <a:endCxn id="16" idx="2"/>
          </p:cNvCxnSpPr>
          <p:nvPr/>
        </p:nvCxnSpPr>
        <p:spPr>
          <a:xfrm>
            <a:off x="5105400" y="5715000"/>
            <a:ext cx="533400"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7" name="Straight Arrow Connector 21"/>
          <p:cNvCxnSpPr>
            <a:endCxn id="11" idx="2"/>
          </p:cNvCxnSpPr>
          <p:nvPr/>
        </p:nvCxnSpPr>
        <p:spPr>
          <a:xfrm flipV="1">
            <a:off x="1447800" y="4998720"/>
            <a:ext cx="457200" cy="41148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sp>
        <p:nvSpPr>
          <p:cNvPr id="29" name="Titel 28"/>
          <p:cNvSpPr>
            <a:spLocks noGrp="1"/>
          </p:cNvSpPr>
          <p:nvPr>
            <p:ph type="title"/>
          </p:nvPr>
        </p:nvSpPr>
        <p:spPr>
          <a:xfrm>
            <a:off x="387350" y="152400"/>
            <a:ext cx="8369300" cy="997196"/>
          </a:xfrm>
        </p:spPr>
        <p:txBody>
          <a:bodyPr/>
          <a:lstStyle/>
          <a:p>
            <a:r>
              <a:rPr lang="en-US" dirty="0" smtClean="0"/>
              <a:t>Building Win32 MUI Resources</a:t>
            </a:r>
            <a:br>
              <a:rPr lang="en-US" dirty="0" smtClean="0"/>
            </a:br>
            <a:r>
              <a:rPr lang="en-US" sz="3200" dirty="0" smtClean="0">
                <a:solidFill>
                  <a:schemeClr val="accent3"/>
                </a:solidFill>
              </a:rPr>
              <a:t>RC Compiler (Source Localization)</a:t>
            </a:r>
            <a:endParaRPr lang="en-US" dirty="0">
              <a:solidFill>
                <a:schemeClr val="accent3"/>
              </a:solidFill>
            </a:endParaRPr>
          </a:p>
        </p:txBody>
      </p:sp>
      <p:sp>
        <p:nvSpPr>
          <p:cNvPr id="39" name="Rounded Rectangle 38"/>
          <p:cNvSpPr/>
          <p:nvPr/>
        </p:nvSpPr>
        <p:spPr>
          <a:xfrm>
            <a:off x="304800" y="2286000"/>
            <a:ext cx="1066800" cy="5334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Source code</a:t>
            </a:r>
            <a:endParaRPr lang="en-US" sz="1600" dirty="0"/>
          </a:p>
        </p:txBody>
      </p:sp>
      <p:grpSp>
        <p:nvGrpSpPr>
          <p:cNvPr id="2" name="Group 36"/>
          <p:cNvGrpSpPr/>
          <p:nvPr/>
        </p:nvGrpSpPr>
        <p:grpSpPr>
          <a:xfrm>
            <a:off x="76200" y="3581400"/>
            <a:ext cx="1600200" cy="1447800"/>
            <a:chOff x="76200" y="3124200"/>
            <a:chExt cx="1600200" cy="1447800"/>
          </a:xfrm>
        </p:grpSpPr>
        <p:sp>
          <p:nvSpPr>
            <p:cNvPr id="55" name="Rounded Rectangle 54"/>
            <p:cNvSpPr/>
            <p:nvPr/>
          </p:nvSpPr>
          <p:spPr>
            <a:xfrm>
              <a:off x="76200" y="3124200"/>
              <a:ext cx="1600200" cy="14478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t"/>
            <a:lstStyle/>
            <a:p>
              <a:pPr algn="ctr"/>
              <a:r>
                <a:rPr lang="en-US" sz="1600" dirty="0" smtClean="0">
                  <a:solidFill>
                    <a:schemeClr val="bg1"/>
                  </a:solidFill>
                </a:rPr>
                <a:t>Localization</a:t>
              </a:r>
              <a:endParaRPr lang="en-US" sz="1600" dirty="0">
                <a:solidFill>
                  <a:schemeClr val="bg1"/>
                </a:solidFill>
              </a:endParaRPr>
            </a:p>
          </p:txBody>
        </p:sp>
        <p:sp>
          <p:nvSpPr>
            <p:cNvPr id="40" name="Rounded Rectangle 39"/>
            <p:cNvSpPr/>
            <p:nvPr/>
          </p:nvSpPr>
          <p:spPr>
            <a:xfrm>
              <a:off x="381000" y="3581400"/>
              <a:ext cx="1143000" cy="5334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smtClean="0"/>
                <a:t>.RC files</a:t>
              </a:r>
              <a:endParaRPr lang="en-US" sz="1600" dirty="0"/>
            </a:p>
          </p:txBody>
        </p:sp>
        <p:sp>
          <p:nvSpPr>
            <p:cNvPr id="41" name="Rounded Rectangle 40"/>
            <p:cNvSpPr/>
            <p:nvPr/>
          </p:nvSpPr>
          <p:spPr>
            <a:xfrm>
              <a:off x="304800" y="3733800"/>
              <a:ext cx="1143000" cy="5334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smtClean="0"/>
                <a:t>.RC files</a:t>
              </a:r>
              <a:endParaRPr lang="en-US" sz="1600" dirty="0"/>
            </a:p>
          </p:txBody>
        </p:sp>
        <p:sp>
          <p:nvSpPr>
            <p:cNvPr id="42" name="Rounded Rectangle 41"/>
            <p:cNvSpPr/>
            <p:nvPr/>
          </p:nvSpPr>
          <p:spPr>
            <a:xfrm>
              <a:off x="228600" y="3886200"/>
              <a:ext cx="1143000" cy="5334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smtClean="0"/>
                <a:t>Localized .RC files</a:t>
              </a:r>
              <a:endParaRPr lang="en-US" sz="1600" dirty="0"/>
            </a:p>
          </p:txBody>
        </p:sp>
      </p:grpSp>
      <p:sp>
        <p:nvSpPr>
          <p:cNvPr id="43" name="Rounded Rectangle 42"/>
          <p:cNvSpPr/>
          <p:nvPr/>
        </p:nvSpPr>
        <p:spPr>
          <a:xfrm>
            <a:off x="228600" y="5181600"/>
            <a:ext cx="1219200" cy="5334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RC </a:t>
            </a:r>
            <a:r>
              <a:rPr lang="en-US" sz="1600" dirty="0" err="1" smtClean="0"/>
              <a:t>Config</a:t>
            </a:r>
            <a:r>
              <a:rPr lang="en-US" sz="1600" dirty="0" smtClean="0"/>
              <a:t> file</a:t>
            </a:r>
            <a:endParaRPr lang="en-US" sz="1600" dirty="0"/>
          </a:p>
        </p:txBody>
      </p:sp>
      <p:sp>
        <p:nvSpPr>
          <p:cNvPr id="44" name="Rounded Rectangle 43"/>
          <p:cNvSpPr/>
          <p:nvPr/>
        </p:nvSpPr>
        <p:spPr>
          <a:xfrm>
            <a:off x="3657600" y="2133600"/>
            <a:ext cx="1371600" cy="7620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Compiled .OBJ file</a:t>
            </a:r>
            <a:endParaRPr lang="en-US" sz="1600" dirty="0"/>
          </a:p>
        </p:txBody>
      </p:sp>
      <p:sp>
        <p:nvSpPr>
          <p:cNvPr id="45" name="Rounded Rectangle 44"/>
          <p:cNvSpPr/>
          <p:nvPr/>
        </p:nvSpPr>
        <p:spPr>
          <a:xfrm>
            <a:off x="3657600" y="4114800"/>
            <a:ext cx="1447800" cy="6096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Compiled LN resources</a:t>
            </a:r>
            <a:endParaRPr lang="en-US" sz="1600" dirty="0"/>
          </a:p>
        </p:txBody>
      </p:sp>
      <p:sp>
        <p:nvSpPr>
          <p:cNvPr id="48" name="Rounded Rectangle 47"/>
          <p:cNvSpPr/>
          <p:nvPr/>
        </p:nvSpPr>
        <p:spPr>
          <a:xfrm>
            <a:off x="7391400" y="3200400"/>
            <a:ext cx="1371600" cy="6858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LN PE file</a:t>
            </a:r>
          </a:p>
          <a:p>
            <a:pPr algn="ctr"/>
            <a:r>
              <a:rPr lang="en-US" sz="1600" dirty="0" smtClean="0"/>
              <a:t>(foo.exe)</a:t>
            </a:r>
            <a:endParaRPr lang="en-US" sz="1600" dirty="0"/>
          </a:p>
        </p:txBody>
      </p:sp>
      <p:grpSp>
        <p:nvGrpSpPr>
          <p:cNvPr id="3" name="Group 52"/>
          <p:cNvGrpSpPr/>
          <p:nvPr/>
        </p:nvGrpSpPr>
        <p:grpSpPr>
          <a:xfrm>
            <a:off x="3657600" y="5029200"/>
            <a:ext cx="1600200" cy="1143000"/>
            <a:chOff x="3657600" y="4572000"/>
            <a:chExt cx="1600200" cy="1143000"/>
          </a:xfrm>
        </p:grpSpPr>
        <p:sp>
          <p:nvSpPr>
            <p:cNvPr id="47" name="Rounded Rectangle 46"/>
            <p:cNvSpPr/>
            <p:nvPr/>
          </p:nvSpPr>
          <p:spPr>
            <a:xfrm>
              <a:off x="3810000" y="4572000"/>
              <a:ext cx="1447800" cy="838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46" name="Rounded Rectangle 45"/>
            <p:cNvSpPr/>
            <p:nvPr/>
          </p:nvSpPr>
          <p:spPr>
            <a:xfrm>
              <a:off x="3733800" y="4724400"/>
              <a:ext cx="1447800" cy="838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sz="1600" dirty="0">
                <a:solidFill>
                  <a:schemeClr val="tx1"/>
                </a:solidFill>
              </a:endParaRPr>
            </a:p>
          </p:txBody>
        </p:sp>
        <p:sp>
          <p:nvSpPr>
            <p:cNvPr id="49" name="Rounded Rectangle 48"/>
            <p:cNvSpPr/>
            <p:nvPr/>
          </p:nvSpPr>
          <p:spPr>
            <a:xfrm>
              <a:off x="3657600" y="4876800"/>
              <a:ext cx="1447800" cy="838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smtClean="0">
                  <a:solidFill>
                    <a:schemeClr val="tx1"/>
                  </a:solidFill>
                </a:rPr>
                <a:t>Compiled Localized resources</a:t>
              </a:r>
              <a:endParaRPr lang="en-US" sz="1600" dirty="0">
                <a:solidFill>
                  <a:schemeClr val="tx1"/>
                </a:solidFill>
              </a:endParaRPr>
            </a:p>
          </p:txBody>
        </p:sp>
      </p:grpSp>
      <p:grpSp>
        <p:nvGrpSpPr>
          <p:cNvPr id="53" name="Group 52"/>
          <p:cNvGrpSpPr/>
          <p:nvPr/>
        </p:nvGrpSpPr>
        <p:grpSpPr>
          <a:xfrm>
            <a:off x="7315200" y="5105400"/>
            <a:ext cx="1676400" cy="1143000"/>
            <a:chOff x="7315200" y="4648200"/>
            <a:chExt cx="1676400" cy="1143000"/>
          </a:xfrm>
        </p:grpSpPr>
        <p:sp>
          <p:nvSpPr>
            <p:cNvPr id="50" name="Rounded Rectangle 49"/>
            <p:cNvSpPr/>
            <p:nvPr/>
          </p:nvSpPr>
          <p:spPr>
            <a:xfrm>
              <a:off x="7467600" y="4648200"/>
              <a:ext cx="1524000" cy="838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51" name="Rounded Rectangle 50"/>
            <p:cNvSpPr/>
            <p:nvPr/>
          </p:nvSpPr>
          <p:spPr>
            <a:xfrm>
              <a:off x="7391400" y="4800600"/>
              <a:ext cx="1524000" cy="838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sz="1600" dirty="0">
                <a:solidFill>
                  <a:schemeClr val="tx1"/>
                </a:solidFill>
              </a:endParaRPr>
            </a:p>
          </p:txBody>
        </p:sp>
        <p:sp>
          <p:nvSpPr>
            <p:cNvPr id="52" name="Rounded Rectangle 51"/>
            <p:cNvSpPr/>
            <p:nvPr/>
          </p:nvSpPr>
          <p:spPr>
            <a:xfrm>
              <a:off x="7315200" y="4953000"/>
              <a:ext cx="1524000" cy="838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smtClean="0">
                  <a:solidFill>
                    <a:schemeClr val="tx1"/>
                  </a:solidFill>
                </a:rPr>
                <a:t>MUI files</a:t>
              </a:r>
            </a:p>
            <a:p>
              <a:pPr algn="ctr"/>
              <a:r>
                <a:rPr lang="en-US" sz="1600" dirty="0" smtClean="0">
                  <a:solidFill>
                    <a:schemeClr val="tx1"/>
                  </a:solidFill>
                </a:rPr>
                <a:t>(</a:t>
              </a:r>
              <a:r>
                <a:rPr lang="en-US" sz="1600" dirty="0" err="1" smtClean="0">
                  <a:solidFill>
                    <a:schemeClr val="tx1"/>
                  </a:solidFill>
                </a:rPr>
                <a:t>foo.exe.mui</a:t>
              </a:r>
              <a:r>
                <a:rPr lang="en-US" sz="1600" dirty="0" smtClean="0">
                  <a:solidFill>
                    <a:schemeClr val="tx1"/>
                  </a:solidFill>
                </a:rPr>
                <a:t>)</a:t>
              </a:r>
              <a:endParaRPr lang="en-US" sz="1600" dirty="0">
                <a:solidFill>
                  <a:schemeClr val="tx1"/>
                </a:solidFill>
              </a:endParaRPr>
            </a:p>
          </p:txBody>
        </p:sp>
      </p:grpSp>
      <p:cxnSp>
        <p:nvCxnSpPr>
          <p:cNvPr id="22" name="Straight Arrow Connector 21"/>
          <p:cNvCxnSpPr>
            <a:endCxn id="11" idx="2"/>
          </p:cNvCxnSpPr>
          <p:nvPr/>
        </p:nvCxnSpPr>
        <p:spPr>
          <a:xfrm>
            <a:off x="1676400" y="4305300"/>
            <a:ext cx="228600" cy="69342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59" name="Straight Arrow Connector 58"/>
          <p:cNvCxnSpPr/>
          <p:nvPr/>
        </p:nvCxnSpPr>
        <p:spPr>
          <a:xfrm>
            <a:off x="6781800" y="5715000"/>
            <a:ext cx="533400"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1000" tmFilter="0, 0; .2, .5; .8, .5; 1, 0"/>
                                        <p:tgtEl>
                                          <p:spTgt spid="2"/>
                                        </p:tgtEl>
                                      </p:cBhvr>
                                    </p:animEffect>
                                    <p:animScale>
                                      <p:cBhvr>
                                        <p:cTn id="7" dur="500" autoRev="1" fill="hold"/>
                                        <p:tgtEl>
                                          <p:spTgt spid="2"/>
                                        </p:tgtEl>
                                      </p:cBhvr>
                                      <p:by x="105000" y="105000"/>
                                    </p:animScale>
                                  </p:childTnLst>
                                </p:cTn>
                              </p:par>
                              <p:par>
                                <p:cTn id="8" presetID="26" presetClass="emph" presetSubtype="0" fill="hold" grpId="0" nodeType="withEffect">
                                  <p:stCondLst>
                                    <p:cond delay="0"/>
                                  </p:stCondLst>
                                  <p:childTnLst>
                                    <p:animEffect transition="out" filter="fade">
                                      <p:cBhvr>
                                        <p:cTn id="9" dur="1000" tmFilter="0, 0; .2, .5; .8, .5; 1, 0"/>
                                        <p:tgtEl>
                                          <p:spTgt spid="43"/>
                                        </p:tgtEl>
                                      </p:cBhvr>
                                    </p:animEffect>
                                    <p:animScale>
                                      <p:cBhvr>
                                        <p:cTn id="10" dur="500" autoRev="1" fill="hold"/>
                                        <p:tgtEl>
                                          <p:spTgt spid="43"/>
                                        </p:tgtEl>
                                      </p:cBhvr>
                                      <p:by x="105000" y="105000"/>
                                    </p:animScale>
                                  </p:childTnLst>
                                </p:cTn>
                              </p:par>
                            </p:childTnLst>
                          </p:cTn>
                        </p:par>
                        <p:par>
                          <p:cTn id="11" fill="hold">
                            <p:stCondLst>
                              <p:cond delay="1000"/>
                            </p:stCondLst>
                            <p:childTnLst>
                              <p:par>
                                <p:cTn id="12" presetID="26" presetClass="emph" presetSubtype="0" fill="hold" grpId="0" nodeType="afterEffect">
                                  <p:stCondLst>
                                    <p:cond delay="500"/>
                                  </p:stCondLst>
                                  <p:childTnLst>
                                    <p:animEffect transition="out" filter="fade">
                                      <p:cBhvr>
                                        <p:cTn id="13" dur="1000" tmFilter="0, 0; .2, .5; .8, .5; 1, 0"/>
                                        <p:tgtEl>
                                          <p:spTgt spid="11"/>
                                        </p:tgtEl>
                                      </p:cBhvr>
                                    </p:animEffect>
                                    <p:animScale>
                                      <p:cBhvr>
                                        <p:cTn id="14" dur="500" autoRev="1" fill="hold"/>
                                        <p:tgtEl>
                                          <p:spTgt spid="11"/>
                                        </p:tgtEl>
                                      </p:cBhvr>
                                      <p:by x="105000" y="105000"/>
                                    </p:animScale>
                                  </p:childTnLst>
                                </p:cTn>
                              </p:par>
                            </p:childTnLst>
                          </p:cTn>
                        </p:par>
                        <p:par>
                          <p:cTn id="15" fill="hold">
                            <p:stCondLst>
                              <p:cond delay="2500"/>
                            </p:stCondLst>
                            <p:childTnLst>
                              <p:par>
                                <p:cTn id="16" presetID="26" presetClass="emph" presetSubtype="0" fill="hold" grpId="0" nodeType="afterEffect">
                                  <p:stCondLst>
                                    <p:cond delay="500"/>
                                  </p:stCondLst>
                                  <p:childTnLst>
                                    <p:animEffect transition="out" filter="fade">
                                      <p:cBhvr>
                                        <p:cTn id="17" dur="1000" tmFilter="0, 0; .2, .5; .8, .5; 1, 0"/>
                                        <p:tgtEl>
                                          <p:spTgt spid="45"/>
                                        </p:tgtEl>
                                      </p:cBhvr>
                                    </p:animEffect>
                                    <p:animScale>
                                      <p:cBhvr>
                                        <p:cTn id="18" dur="500" autoRev="1" fill="hold"/>
                                        <p:tgtEl>
                                          <p:spTgt spid="45"/>
                                        </p:tgtEl>
                                      </p:cBhvr>
                                      <p:by x="105000" y="105000"/>
                                    </p:animScale>
                                  </p:childTnLst>
                                </p:cTn>
                              </p:par>
                              <p:par>
                                <p:cTn id="19" presetID="26" presetClass="emph" presetSubtype="0" fill="hold" nodeType="withEffect">
                                  <p:stCondLst>
                                    <p:cond delay="500"/>
                                  </p:stCondLst>
                                  <p:childTnLst>
                                    <p:animEffect transition="out" filter="fade">
                                      <p:cBhvr>
                                        <p:cTn id="20" dur="1000" tmFilter="0, 0; .2, .5; .8, .5; 1, 0"/>
                                        <p:tgtEl>
                                          <p:spTgt spid="3"/>
                                        </p:tgtEl>
                                      </p:cBhvr>
                                    </p:animEffect>
                                    <p:animScale>
                                      <p:cBhvr>
                                        <p:cTn id="21" dur="500" autoRev="1" fill="hold"/>
                                        <p:tgtEl>
                                          <p:spTgt spid="3"/>
                                        </p:tgtEl>
                                      </p:cBhvr>
                                      <p:by x="105000" y="105000"/>
                                    </p:animScale>
                                  </p:childTnLst>
                                </p:cTn>
                              </p:par>
                            </p:childTnLst>
                          </p:cTn>
                        </p:par>
                        <p:par>
                          <p:cTn id="22" fill="hold">
                            <p:stCondLst>
                              <p:cond delay="4000"/>
                            </p:stCondLst>
                            <p:childTnLst>
                              <p:par>
                                <p:cTn id="23" presetID="26" presetClass="emph" presetSubtype="0" fill="hold" grpId="0" nodeType="afterEffect">
                                  <p:stCondLst>
                                    <p:cond delay="500"/>
                                  </p:stCondLst>
                                  <p:childTnLst>
                                    <p:animEffect transition="out" filter="fade">
                                      <p:cBhvr>
                                        <p:cTn id="24" dur="1000" tmFilter="0, 0; .2, .5; .8, .5; 1, 0"/>
                                        <p:tgtEl>
                                          <p:spTgt spid="16"/>
                                        </p:tgtEl>
                                      </p:cBhvr>
                                    </p:animEffect>
                                    <p:animScale>
                                      <p:cBhvr>
                                        <p:cTn id="25" dur="500" autoRev="1" fill="hold"/>
                                        <p:tgtEl>
                                          <p:spTgt spid="16"/>
                                        </p:tgtEl>
                                      </p:cBhvr>
                                      <p:by x="105000" y="105000"/>
                                    </p:animScale>
                                  </p:childTnLst>
                                </p:cTn>
                              </p:par>
                              <p:par>
                                <p:cTn id="26" presetID="26" presetClass="emph" presetSubtype="0" fill="hold" grpId="0" nodeType="withEffect">
                                  <p:stCondLst>
                                    <p:cond delay="500"/>
                                  </p:stCondLst>
                                  <p:childTnLst>
                                    <p:animEffect transition="out" filter="fade">
                                      <p:cBhvr>
                                        <p:cTn id="27" dur="1000" tmFilter="0, 0; .2, .5; .8, .5; 1, 0"/>
                                        <p:tgtEl>
                                          <p:spTgt spid="14"/>
                                        </p:tgtEl>
                                      </p:cBhvr>
                                    </p:animEffect>
                                    <p:animScale>
                                      <p:cBhvr>
                                        <p:cTn id="28" dur="500" autoRev="1" fill="hold"/>
                                        <p:tgtEl>
                                          <p:spTgt spid="14"/>
                                        </p:tgtEl>
                                      </p:cBhvr>
                                      <p:by x="105000" y="105000"/>
                                    </p:animScale>
                                  </p:childTnLst>
                                </p:cTn>
                              </p:par>
                            </p:childTnLst>
                          </p:cTn>
                        </p:par>
                        <p:par>
                          <p:cTn id="29" fill="hold">
                            <p:stCondLst>
                              <p:cond delay="5500"/>
                            </p:stCondLst>
                            <p:childTnLst>
                              <p:par>
                                <p:cTn id="30" presetID="26" presetClass="emph" presetSubtype="0" fill="hold" grpId="0" nodeType="afterEffect">
                                  <p:stCondLst>
                                    <p:cond delay="500"/>
                                  </p:stCondLst>
                                  <p:childTnLst>
                                    <p:animEffect transition="out" filter="fade">
                                      <p:cBhvr>
                                        <p:cTn id="31" dur="1000" tmFilter="0, 0; .2, .5; .8, .5; 1, 0"/>
                                        <p:tgtEl>
                                          <p:spTgt spid="48"/>
                                        </p:tgtEl>
                                      </p:cBhvr>
                                    </p:animEffect>
                                    <p:animScale>
                                      <p:cBhvr>
                                        <p:cTn id="32" dur="500" autoRev="1" fill="hold"/>
                                        <p:tgtEl>
                                          <p:spTgt spid="48"/>
                                        </p:tgtEl>
                                      </p:cBhvr>
                                      <p:by x="105000" y="105000"/>
                                    </p:animScale>
                                  </p:childTnLst>
                                </p:cTn>
                              </p:par>
                              <p:par>
                                <p:cTn id="33" presetID="26" presetClass="emph" presetSubtype="0" fill="hold" nodeType="withEffect">
                                  <p:stCondLst>
                                    <p:cond delay="500"/>
                                  </p:stCondLst>
                                  <p:childTnLst>
                                    <p:animEffect transition="out" filter="fade">
                                      <p:cBhvr>
                                        <p:cTn id="34" dur="1000" tmFilter="0, 0; .2, .5; .8, .5; 1, 0"/>
                                        <p:tgtEl>
                                          <p:spTgt spid="53"/>
                                        </p:tgtEl>
                                      </p:cBhvr>
                                    </p:animEffect>
                                    <p:animScale>
                                      <p:cBhvr>
                                        <p:cTn id="35" dur="500" autoRev="1" fill="hold"/>
                                        <p:tgtEl>
                                          <p:spTgt spid="53"/>
                                        </p:tgtEl>
                                      </p:cBhvr>
                                      <p:by x="105000" y="105000"/>
                                    </p:animScale>
                                  </p:childTnLst>
                                </p:cTn>
                              </p:par>
                            </p:childTnLst>
                          </p:cTn>
                        </p:par>
                      </p:childTnLst>
                    </p:cTn>
                  </p:par>
                  <p:par>
                    <p:cTn id="36" fill="hold">
                      <p:stCondLst>
                        <p:cond delay="indefinite"/>
                      </p:stCondLst>
                      <p:childTnLst>
                        <p:par>
                          <p:cTn id="37" fill="hold">
                            <p:stCondLst>
                              <p:cond delay="0"/>
                            </p:stCondLst>
                            <p:childTnLst>
                              <p:par>
                                <p:cTn id="38" presetID="26" presetClass="emph" presetSubtype="0" fill="hold" nodeType="clickEffect">
                                  <p:stCondLst>
                                    <p:cond delay="0"/>
                                  </p:stCondLst>
                                  <p:childTnLst>
                                    <p:animEffect transition="out" filter="fade">
                                      <p:cBhvr>
                                        <p:cTn id="39" dur="500" tmFilter="0, 0; .2, .5; .8, .5; 1, 0"/>
                                        <p:tgtEl>
                                          <p:spTgt spid="2"/>
                                        </p:tgtEl>
                                      </p:cBhvr>
                                    </p:animEffect>
                                    <p:animScale>
                                      <p:cBhvr>
                                        <p:cTn id="40" dur="250" autoRev="1" fill="hold"/>
                                        <p:tgtEl>
                                          <p:spTgt spid="2"/>
                                        </p:tgtEl>
                                      </p:cBhvr>
                                      <p:by x="105000" y="105000"/>
                                    </p:animScale>
                                  </p:childTnLst>
                                </p:cTn>
                              </p:par>
                              <p:par>
                                <p:cTn id="41" presetID="26" presetClass="emph" presetSubtype="0" fill="hold" grpId="1" nodeType="withEffect">
                                  <p:stCondLst>
                                    <p:cond delay="0"/>
                                  </p:stCondLst>
                                  <p:childTnLst>
                                    <p:animEffect transition="out" filter="fade">
                                      <p:cBhvr>
                                        <p:cTn id="42" dur="500" tmFilter="0, 0; .2, .5; .8, .5; 1, 0"/>
                                        <p:tgtEl>
                                          <p:spTgt spid="43"/>
                                        </p:tgtEl>
                                      </p:cBhvr>
                                    </p:animEffect>
                                    <p:animScale>
                                      <p:cBhvr>
                                        <p:cTn id="43" dur="250" autoRev="1" fill="hold"/>
                                        <p:tgtEl>
                                          <p:spTgt spid="43"/>
                                        </p:tgtEl>
                                      </p:cBhvr>
                                      <p:by x="105000" y="105000"/>
                                    </p:animScale>
                                  </p:childTnLst>
                                </p:cTn>
                              </p:par>
                              <p:par>
                                <p:cTn id="44" presetID="26" presetClass="emph" presetSubtype="0" fill="hold" grpId="1" nodeType="withEffect">
                                  <p:stCondLst>
                                    <p:cond delay="0"/>
                                  </p:stCondLst>
                                  <p:childTnLst>
                                    <p:animEffect transition="out" filter="fade">
                                      <p:cBhvr>
                                        <p:cTn id="45" dur="500" tmFilter="0, 0; .2, .5; .8, .5; 1, 0"/>
                                        <p:tgtEl>
                                          <p:spTgt spid="11"/>
                                        </p:tgtEl>
                                      </p:cBhvr>
                                    </p:animEffect>
                                    <p:animScale>
                                      <p:cBhvr>
                                        <p:cTn id="46" dur="250" autoRev="1" fill="hold"/>
                                        <p:tgtEl>
                                          <p:spTgt spid="11"/>
                                        </p:tgtEl>
                                      </p:cBhvr>
                                      <p:by x="105000" y="105000"/>
                                    </p:animScale>
                                  </p:childTnLst>
                                </p:cTn>
                              </p:par>
                              <p:par>
                                <p:cTn id="47" presetID="26" presetClass="emph" presetSubtype="0" fill="hold" nodeType="withEffect">
                                  <p:stCondLst>
                                    <p:cond delay="0"/>
                                  </p:stCondLst>
                                  <p:childTnLst>
                                    <p:animEffect transition="out" filter="fade">
                                      <p:cBhvr>
                                        <p:cTn id="48" dur="500" tmFilter="0, 0; .2, .5; .8, .5; 1, 0"/>
                                        <p:tgtEl>
                                          <p:spTgt spid="3"/>
                                        </p:tgtEl>
                                      </p:cBhvr>
                                    </p:animEffect>
                                    <p:animScale>
                                      <p:cBhvr>
                                        <p:cTn id="49" dur="250" autoRev="1" fill="hold"/>
                                        <p:tgtEl>
                                          <p:spTgt spid="3"/>
                                        </p:tgtEl>
                                      </p:cBhvr>
                                      <p:by x="105000" y="105000"/>
                                    </p:animScale>
                                  </p:childTnLst>
                                </p:cTn>
                              </p:par>
                              <p:par>
                                <p:cTn id="50" presetID="26" presetClass="emph" presetSubtype="0" fill="hold" grpId="1" nodeType="withEffect">
                                  <p:stCondLst>
                                    <p:cond delay="0"/>
                                  </p:stCondLst>
                                  <p:childTnLst>
                                    <p:animEffect transition="out" filter="fade">
                                      <p:cBhvr>
                                        <p:cTn id="51" dur="500" tmFilter="0, 0; .2, .5; .8, .5; 1, 0"/>
                                        <p:tgtEl>
                                          <p:spTgt spid="16"/>
                                        </p:tgtEl>
                                      </p:cBhvr>
                                    </p:animEffect>
                                    <p:animScale>
                                      <p:cBhvr>
                                        <p:cTn id="52" dur="250" autoRev="1" fill="hold"/>
                                        <p:tgtEl>
                                          <p:spTgt spid="16"/>
                                        </p:tgtEl>
                                      </p:cBhvr>
                                      <p:by x="105000" y="105000"/>
                                    </p:animScale>
                                  </p:childTnLst>
                                </p:cTn>
                              </p:par>
                              <p:par>
                                <p:cTn id="53" presetID="26" presetClass="emph" presetSubtype="0" fill="hold" nodeType="withEffect">
                                  <p:stCondLst>
                                    <p:cond delay="0"/>
                                  </p:stCondLst>
                                  <p:childTnLst>
                                    <p:animEffect transition="out" filter="fade">
                                      <p:cBhvr>
                                        <p:cTn id="54" dur="500" tmFilter="0, 0; .2, .5; .8, .5; 1, 0"/>
                                        <p:tgtEl>
                                          <p:spTgt spid="53"/>
                                        </p:tgtEl>
                                      </p:cBhvr>
                                    </p:animEffect>
                                    <p:animScale>
                                      <p:cBhvr>
                                        <p:cTn id="55" dur="250" autoRev="1" fill="hold"/>
                                        <p:tgtEl>
                                          <p:spTgt spid="53"/>
                                        </p:tgtEl>
                                      </p:cBhvr>
                                      <p:by x="105000" y="105000"/>
                                    </p:animScale>
                                  </p:childTnLst>
                                </p:cTn>
                              </p:par>
                            </p:childTnLst>
                          </p:cTn>
                        </p:par>
                      </p:childTnLst>
                    </p:cTn>
                  </p:par>
                  <p:par>
                    <p:cTn id="56" fill="hold">
                      <p:stCondLst>
                        <p:cond delay="indefinite"/>
                      </p:stCondLst>
                      <p:childTnLst>
                        <p:par>
                          <p:cTn id="57" fill="hold">
                            <p:stCondLst>
                              <p:cond delay="0"/>
                            </p:stCondLst>
                            <p:childTnLst>
                              <p:par>
                                <p:cTn id="58" presetID="26" presetClass="emph" presetSubtype="0" fill="hold" nodeType="clickEffect">
                                  <p:stCondLst>
                                    <p:cond delay="0"/>
                                  </p:stCondLst>
                                  <p:childTnLst>
                                    <p:animEffect transition="out" filter="fade">
                                      <p:cBhvr>
                                        <p:cTn id="59" dur="500" tmFilter="0, 0; .2, .5; .8, .5; 1, 0"/>
                                        <p:tgtEl>
                                          <p:spTgt spid="2"/>
                                        </p:tgtEl>
                                      </p:cBhvr>
                                    </p:animEffect>
                                    <p:animScale>
                                      <p:cBhvr>
                                        <p:cTn id="60" dur="250" autoRev="1" fill="hold"/>
                                        <p:tgtEl>
                                          <p:spTgt spid="2"/>
                                        </p:tgtEl>
                                      </p:cBhvr>
                                      <p:by x="105000" y="105000"/>
                                    </p:animScale>
                                  </p:childTnLst>
                                </p:cTn>
                              </p:par>
                              <p:par>
                                <p:cTn id="61" presetID="26" presetClass="emph" presetSubtype="0" fill="hold" grpId="2" nodeType="withEffect">
                                  <p:stCondLst>
                                    <p:cond delay="0"/>
                                  </p:stCondLst>
                                  <p:childTnLst>
                                    <p:animEffect transition="out" filter="fade">
                                      <p:cBhvr>
                                        <p:cTn id="62" dur="500" tmFilter="0, 0; .2, .5; .8, .5; 1, 0"/>
                                        <p:tgtEl>
                                          <p:spTgt spid="43"/>
                                        </p:tgtEl>
                                      </p:cBhvr>
                                    </p:animEffect>
                                    <p:animScale>
                                      <p:cBhvr>
                                        <p:cTn id="63" dur="250" autoRev="1" fill="hold"/>
                                        <p:tgtEl>
                                          <p:spTgt spid="43"/>
                                        </p:tgtEl>
                                      </p:cBhvr>
                                      <p:by x="105000" y="105000"/>
                                    </p:animScale>
                                  </p:childTnLst>
                                </p:cTn>
                              </p:par>
                              <p:par>
                                <p:cTn id="64" presetID="26" presetClass="emph" presetSubtype="0" fill="hold" grpId="2" nodeType="withEffect">
                                  <p:stCondLst>
                                    <p:cond delay="0"/>
                                  </p:stCondLst>
                                  <p:childTnLst>
                                    <p:animEffect transition="out" filter="fade">
                                      <p:cBhvr>
                                        <p:cTn id="65" dur="500" tmFilter="0, 0; .2, .5; .8, .5; 1, 0"/>
                                        <p:tgtEl>
                                          <p:spTgt spid="11"/>
                                        </p:tgtEl>
                                      </p:cBhvr>
                                    </p:animEffect>
                                    <p:animScale>
                                      <p:cBhvr>
                                        <p:cTn id="66" dur="250" autoRev="1" fill="hold"/>
                                        <p:tgtEl>
                                          <p:spTgt spid="11"/>
                                        </p:tgtEl>
                                      </p:cBhvr>
                                      <p:by x="105000" y="105000"/>
                                    </p:animScale>
                                  </p:childTnLst>
                                </p:cTn>
                              </p:par>
                              <p:par>
                                <p:cTn id="67" presetID="26" presetClass="emph" presetSubtype="0" fill="hold" nodeType="withEffect">
                                  <p:stCondLst>
                                    <p:cond delay="0"/>
                                  </p:stCondLst>
                                  <p:childTnLst>
                                    <p:animEffect transition="out" filter="fade">
                                      <p:cBhvr>
                                        <p:cTn id="68" dur="500" tmFilter="0, 0; .2, .5; .8, .5; 1, 0"/>
                                        <p:tgtEl>
                                          <p:spTgt spid="3"/>
                                        </p:tgtEl>
                                      </p:cBhvr>
                                    </p:animEffect>
                                    <p:animScale>
                                      <p:cBhvr>
                                        <p:cTn id="69" dur="250" autoRev="1" fill="hold"/>
                                        <p:tgtEl>
                                          <p:spTgt spid="3"/>
                                        </p:tgtEl>
                                      </p:cBhvr>
                                      <p:by x="105000" y="105000"/>
                                    </p:animScale>
                                  </p:childTnLst>
                                </p:cTn>
                              </p:par>
                              <p:par>
                                <p:cTn id="70" presetID="26" presetClass="emph" presetSubtype="0" fill="hold" grpId="2" nodeType="withEffect">
                                  <p:stCondLst>
                                    <p:cond delay="0"/>
                                  </p:stCondLst>
                                  <p:childTnLst>
                                    <p:animEffect transition="out" filter="fade">
                                      <p:cBhvr>
                                        <p:cTn id="71" dur="500" tmFilter="0, 0; .2, .5; .8, .5; 1, 0"/>
                                        <p:tgtEl>
                                          <p:spTgt spid="16"/>
                                        </p:tgtEl>
                                      </p:cBhvr>
                                    </p:animEffect>
                                    <p:animScale>
                                      <p:cBhvr>
                                        <p:cTn id="72" dur="250" autoRev="1" fill="hold"/>
                                        <p:tgtEl>
                                          <p:spTgt spid="16"/>
                                        </p:tgtEl>
                                      </p:cBhvr>
                                      <p:by x="105000" y="105000"/>
                                    </p:animScale>
                                  </p:childTnLst>
                                </p:cTn>
                              </p:par>
                              <p:par>
                                <p:cTn id="73" presetID="26" presetClass="emph" presetSubtype="0" fill="hold" nodeType="withEffect">
                                  <p:stCondLst>
                                    <p:cond delay="0"/>
                                  </p:stCondLst>
                                  <p:childTnLst>
                                    <p:animEffect transition="out" filter="fade">
                                      <p:cBhvr>
                                        <p:cTn id="74" dur="500" tmFilter="0, 0; .2, .5; .8, .5; 1, 0"/>
                                        <p:tgtEl>
                                          <p:spTgt spid="53"/>
                                        </p:tgtEl>
                                      </p:cBhvr>
                                    </p:animEffect>
                                    <p:animScale>
                                      <p:cBhvr>
                                        <p:cTn id="75" dur="250" autoRev="1" fill="hold"/>
                                        <p:tgtEl>
                                          <p:spTgt spid="5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1" grpId="2" animBg="1"/>
      <p:bldP spid="14" grpId="0" animBg="1"/>
      <p:bldP spid="16" grpId="0" animBg="1"/>
      <p:bldP spid="16" grpId="1" animBg="1"/>
      <p:bldP spid="16" grpId="2" animBg="1"/>
      <p:bldP spid="43" grpId="0" animBg="1"/>
      <p:bldP spid="43" grpId="1" animBg="1"/>
      <p:bldP spid="43" grpId="2" animBg="1"/>
      <p:bldP spid="45" grpId="0" animBg="1"/>
      <p:bldP spid="4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7" name="Oval 6"/>
          <p:cNvSpPr/>
          <p:nvPr/>
        </p:nvSpPr>
        <p:spPr>
          <a:xfrm>
            <a:off x="1905000" y="1752600"/>
            <a:ext cx="1283368" cy="121920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Compiler</a:t>
            </a:r>
            <a:endParaRPr lang="en-US" sz="1400" dirty="0"/>
          </a:p>
        </p:txBody>
      </p:sp>
      <p:sp>
        <p:nvSpPr>
          <p:cNvPr id="11" name="Oval 10"/>
          <p:cNvSpPr/>
          <p:nvPr/>
        </p:nvSpPr>
        <p:spPr>
          <a:xfrm>
            <a:off x="1905000" y="4267200"/>
            <a:ext cx="1219200" cy="115824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RC.exe</a:t>
            </a:r>
            <a:endParaRPr lang="en-US" sz="1400" dirty="0"/>
          </a:p>
        </p:txBody>
      </p:sp>
      <p:sp>
        <p:nvSpPr>
          <p:cNvPr id="14" name="Oval 13"/>
          <p:cNvSpPr/>
          <p:nvPr/>
        </p:nvSpPr>
        <p:spPr>
          <a:xfrm>
            <a:off x="5638800" y="2819400"/>
            <a:ext cx="1283368" cy="121920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Linker</a:t>
            </a:r>
            <a:endParaRPr lang="en-US" sz="1400" dirty="0"/>
          </a:p>
        </p:txBody>
      </p:sp>
      <p:sp>
        <p:nvSpPr>
          <p:cNvPr id="16" name="Oval 15"/>
          <p:cNvSpPr/>
          <p:nvPr/>
        </p:nvSpPr>
        <p:spPr>
          <a:xfrm>
            <a:off x="5638800" y="4953000"/>
            <a:ext cx="1283368" cy="121920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Linker</a:t>
            </a:r>
            <a:endParaRPr lang="en-US" sz="1400" dirty="0"/>
          </a:p>
        </p:txBody>
      </p:sp>
      <p:cxnSp>
        <p:nvCxnSpPr>
          <p:cNvPr id="19" name="Straight Arrow Connector 18"/>
          <p:cNvCxnSpPr>
            <a:endCxn id="7" idx="2"/>
          </p:cNvCxnSpPr>
          <p:nvPr/>
        </p:nvCxnSpPr>
        <p:spPr>
          <a:xfrm>
            <a:off x="1371600" y="2362200"/>
            <a:ext cx="533400"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2" name="Straight Arrow Connector 21"/>
          <p:cNvCxnSpPr>
            <a:endCxn id="11" idx="2"/>
          </p:cNvCxnSpPr>
          <p:nvPr/>
        </p:nvCxnSpPr>
        <p:spPr>
          <a:xfrm>
            <a:off x="1447800" y="4445669"/>
            <a:ext cx="457200" cy="400651"/>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4" name="Straight Arrow Connector 23"/>
          <p:cNvCxnSpPr>
            <a:stCxn id="7" idx="6"/>
          </p:cNvCxnSpPr>
          <p:nvPr/>
        </p:nvCxnSpPr>
        <p:spPr>
          <a:xfrm>
            <a:off x="3188368" y="2362200"/>
            <a:ext cx="469232"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6" name="Straight Arrow Connector 25"/>
          <p:cNvCxnSpPr>
            <a:stCxn id="11" idx="6"/>
          </p:cNvCxnSpPr>
          <p:nvPr/>
        </p:nvCxnSpPr>
        <p:spPr>
          <a:xfrm flipV="1">
            <a:off x="3124200" y="4229100"/>
            <a:ext cx="533400" cy="61722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8" name="Straight Arrow Connector 27"/>
          <p:cNvCxnSpPr>
            <a:stCxn id="11" idx="6"/>
          </p:cNvCxnSpPr>
          <p:nvPr/>
        </p:nvCxnSpPr>
        <p:spPr>
          <a:xfrm>
            <a:off x="3124200" y="4846320"/>
            <a:ext cx="533400" cy="71628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30" name="Straight Arrow Connector 29"/>
          <p:cNvCxnSpPr>
            <a:endCxn id="14" idx="2"/>
          </p:cNvCxnSpPr>
          <p:nvPr/>
        </p:nvCxnSpPr>
        <p:spPr>
          <a:xfrm>
            <a:off x="5029200" y="2362200"/>
            <a:ext cx="609600" cy="106680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32" name="Straight Arrow Connector 31"/>
          <p:cNvCxnSpPr>
            <a:endCxn id="14" idx="2"/>
          </p:cNvCxnSpPr>
          <p:nvPr/>
        </p:nvCxnSpPr>
        <p:spPr>
          <a:xfrm flipV="1">
            <a:off x="5105400" y="3429000"/>
            <a:ext cx="533400" cy="80010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34" name="Straight Arrow Connector 33"/>
          <p:cNvCxnSpPr>
            <a:stCxn id="14" idx="6"/>
          </p:cNvCxnSpPr>
          <p:nvPr/>
        </p:nvCxnSpPr>
        <p:spPr>
          <a:xfrm>
            <a:off x="6922168" y="3429000"/>
            <a:ext cx="469232"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36" name="Straight Arrow Connector 35"/>
          <p:cNvCxnSpPr>
            <a:endCxn id="16" idx="2"/>
          </p:cNvCxnSpPr>
          <p:nvPr/>
        </p:nvCxnSpPr>
        <p:spPr>
          <a:xfrm>
            <a:off x="5105400" y="5562600"/>
            <a:ext cx="533400"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7" name="Straight Arrow Connector 21"/>
          <p:cNvCxnSpPr>
            <a:endCxn id="11" idx="2"/>
          </p:cNvCxnSpPr>
          <p:nvPr/>
        </p:nvCxnSpPr>
        <p:spPr>
          <a:xfrm flipV="1">
            <a:off x="1447800" y="4846320"/>
            <a:ext cx="457200" cy="41148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sp>
        <p:nvSpPr>
          <p:cNvPr id="29" name="Titel 28"/>
          <p:cNvSpPr>
            <a:spLocks noGrp="1"/>
          </p:cNvSpPr>
          <p:nvPr>
            <p:ph type="title"/>
          </p:nvPr>
        </p:nvSpPr>
        <p:spPr>
          <a:xfrm>
            <a:off x="387350" y="152400"/>
            <a:ext cx="8369300" cy="997196"/>
          </a:xfrm>
        </p:spPr>
        <p:txBody>
          <a:bodyPr/>
          <a:lstStyle/>
          <a:p>
            <a:r>
              <a:rPr lang="en-US" dirty="0" smtClean="0"/>
              <a:t>Building Win32 MUI Resources</a:t>
            </a:r>
            <a:br>
              <a:rPr lang="en-US" dirty="0" smtClean="0"/>
            </a:br>
            <a:r>
              <a:rPr lang="en-US" sz="3200" dirty="0" smtClean="0">
                <a:solidFill>
                  <a:schemeClr val="accent3"/>
                </a:solidFill>
              </a:rPr>
              <a:t>RC Compiler (PE Localization)</a:t>
            </a:r>
            <a:endParaRPr lang="en-US" dirty="0">
              <a:solidFill>
                <a:schemeClr val="accent3"/>
              </a:solidFill>
            </a:endParaRPr>
          </a:p>
        </p:txBody>
      </p:sp>
      <p:sp>
        <p:nvSpPr>
          <p:cNvPr id="39" name="Rounded Rectangle 38"/>
          <p:cNvSpPr/>
          <p:nvPr/>
        </p:nvSpPr>
        <p:spPr>
          <a:xfrm>
            <a:off x="304800" y="2133600"/>
            <a:ext cx="1066800" cy="5334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Source code</a:t>
            </a:r>
            <a:endParaRPr lang="en-US" sz="1600" dirty="0"/>
          </a:p>
        </p:txBody>
      </p:sp>
      <p:sp>
        <p:nvSpPr>
          <p:cNvPr id="42" name="Rounded Rectangle 41"/>
          <p:cNvSpPr/>
          <p:nvPr/>
        </p:nvSpPr>
        <p:spPr>
          <a:xfrm>
            <a:off x="228600" y="4191000"/>
            <a:ext cx="1219200" cy="5334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.RC file</a:t>
            </a:r>
            <a:endParaRPr lang="en-US" sz="1600" dirty="0"/>
          </a:p>
        </p:txBody>
      </p:sp>
      <p:sp>
        <p:nvSpPr>
          <p:cNvPr id="43" name="Rounded Rectangle 42"/>
          <p:cNvSpPr/>
          <p:nvPr/>
        </p:nvSpPr>
        <p:spPr>
          <a:xfrm>
            <a:off x="228600" y="5029200"/>
            <a:ext cx="1219200" cy="5334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RC </a:t>
            </a:r>
            <a:r>
              <a:rPr lang="en-US" sz="1600" dirty="0" err="1" smtClean="0"/>
              <a:t>Config</a:t>
            </a:r>
            <a:r>
              <a:rPr lang="en-US" sz="1600" dirty="0" smtClean="0"/>
              <a:t> file</a:t>
            </a:r>
            <a:endParaRPr lang="en-US" sz="1600" dirty="0"/>
          </a:p>
        </p:txBody>
      </p:sp>
      <p:sp>
        <p:nvSpPr>
          <p:cNvPr id="44" name="Rounded Rectangle 43"/>
          <p:cNvSpPr/>
          <p:nvPr/>
        </p:nvSpPr>
        <p:spPr>
          <a:xfrm>
            <a:off x="3657600" y="1981200"/>
            <a:ext cx="1371600" cy="7620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Compiled .OBJ file</a:t>
            </a:r>
            <a:endParaRPr lang="en-US" sz="1600" dirty="0"/>
          </a:p>
        </p:txBody>
      </p:sp>
      <p:sp>
        <p:nvSpPr>
          <p:cNvPr id="45" name="Rounded Rectangle 44"/>
          <p:cNvSpPr/>
          <p:nvPr/>
        </p:nvSpPr>
        <p:spPr>
          <a:xfrm>
            <a:off x="3657600" y="3962400"/>
            <a:ext cx="1447800" cy="6096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Compiled LN resources</a:t>
            </a:r>
            <a:endParaRPr lang="en-US" sz="1600" dirty="0"/>
          </a:p>
        </p:txBody>
      </p:sp>
      <p:sp>
        <p:nvSpPr>
          <p:cNvPr id="48" name="Rounded Rectangle 47"/>
          <p:cNvSpPr/>
          <p:nvPr/>
        </p:nvSpPr>
        <p:spPr>
          <a:xfrm>
            <a:off x="7391400" y="3048000"/>
            <a:ext cx="1371600" cy="6858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LN PE file</a:t>
            </a:r>
          </a:p>
          <a:p>
            <a:pPr algn="ctr"/>
            <a:r>
              <a:rPr lang="en-US" sz="1600" dirty="0" smtClean="0"/>
              <a:t>(foo.exe)</a:t>
            </a:r>
            <a:endParaRPr lang="en-US" sz="1600" dirty="0"/>
          </a:p>
        </p:txBody>
      </p:sp>
      <p:sp>
        <p:nvSpPr>
          <p:cNvPr id="49" name="Rounded Rectangle 48"/>
          <p:cNvSpPr/>
          <p:nvPr/>
        </p:nvSpPr>
        <p:spPr>
          <a:xfrm>
            <a:off x="3657600" y="5181600"/>
            <a:ext cx="1447800" cy="11430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solidFill>
                  <a:schemeClr val="tx1"/>
                </a:solidFill>
              </a:rPr>
              <a:t>Compiled localizable source resources</a:t>
            </a:r>
            <a:endParaRPr lang="en-US" sz="1600" dirty="0">
              <a:solidFill>
                <a:schemeClr val="tx1"/>
              </a:solidFill>
            </a:endParaRPr>
          </a:p>
        </p:txBody>
      </p:sp>
      <p:grpSp>
        <p:nvGrpSpPr>
          <p:cNvPr id="2" name="Group 30"/>
          <p:cNvGrpSpPr/>
          <p:nvPr/>
        </p:nvGrpSpPr>
        <p:grpSpPr>
          <a:xfrm>
            <a:off x="7239000" y="4800600"/>
            <a:ext cx="1676400" cy="1676400"/>
            <a:chOff x="7239000" y="4495800"/>
            <a:chExt cx="1676400" cy="1676400"/>
          </a:xfrm>
        </p:grpSpPr>
        <p:sp>
          <p:nvSpPr>
            <p:cNvPr id="55" name="Rounded Rectangle 54"/>
            <p:cNvSpPr/>
            <p:nvPr/>
          </p:nvSpPr>
          <p:spPr>
            <a:xfrm>
              <a:off x="7239000" y="4495800"/>
              <a:ext cx="1676400" cy="16764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t"/>
            <a:lstStyle/>
            <a:p>
              <a:pPr algn="ctr"/>
              <a:r>
                <a:rPr lang="en-US" sz="1600" dirty="0" smtClean="0">
                  <a:solidFill>
                    <a:schemeClr val="bg1"/>
                  </a:solidFill>
                </a:rPr>
                <a:t>Localization</a:t>
              </a:r>
              <a:endParaRPr lang="en-US" sz="1600" dirty="0">
                <a:solidFill>
                  <a:schemeClr val="bg1"/>
                </a:solidFill>
              </a:endParaRPr>
            </a:p>
          </p:txBody>
        </p:sp>
        <p:sp>
          <p:nvSpPr>
            <p:cNvPr id="52" name="Rounded Rectangle 51"/>
            <p:cNvSpPr/>
            <p:nvPr/>
          </p:nvSpPr>
          <p:spPr>
            <a:xfrm>
              <a:off x="7315200" y="4953000"/>
              <a:ext cx="1524000" cy="838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smtClean="0">
                  <a:solidFill>
                    <a:schemeClr val="tx1"/>
                  </a:solidFill>
                </a:rPr>
                <a:t>MUI file</a:t>
              </a:r>
            </a:p>
            <a:p>
              <a:pPr algn="ctr"/>
              <a:r>
                <a:rPr lang="en-US" sz="1600" dirty="0" smtClean="0">
                  <a:solidFill>
                    <a:schemeClr val="tx1"/>
                  </a:solidFill>
                </a:rPr>
                <a:t>(</a:t>
              </a:r>
              <a:r>
                <a:rPr lang="en-US" sz="1600" dirty="0" err="1" smtClean="0">
                  <a:solidFill>
                    <a:schemeClr val="tx1"/>
                  </a:solidFill>
                </a:rPr>
                <a:t>foo.exe.mui</a:t>
              </a:r>
              <a:r>
                <a:rPr lang="en-US" sz="1600" dirty="0" smtClean="0">
                  <a:solidFill>
                    <a:schemeClr val="tx1"/>
                  </a:solidFill>
                </a:rPr>
                <a:t>)</a:t>
              </a:r>
              <a:endParaRPr lang="en-US" sz="1600" dirty="0">
                <a:solidFill>
                  <a:schemeClr val="tx1"/>
                </a:solidFill>
              </a:endParaRPr>
            </a:p>
          </p:txBody>
        </p:sp>
      </p:grpSp>
      <p:cxnSp>
        <p:nvCxnSpPr>
          <p:cNvPr id="38" name="Straight Arrow Connector 37"/>
          <p:cNvCxnSpPr>
            <a:stCxn id="16" idx="6"/>
          </p:cNvCxnSpPr>
          <p:nvPr/>
        </p:nvCxnSpPr>
        <p:spPr>
          <a:xfrm>
            <a:off x="6922168" y="5562600"/>
            <a:ext cx="393032"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42"/>
                                        </p:tgtEl>
                                      </p:cBhvr>
                                    </p:animEffect>
                                    <p:animScale>
                                      <p:cBhvr>
                                        <p:cTn id="7" dur="500" autoRev="1" fill="hold"/>
                                        <p:tgtEl>
                                          <p:spTgt spid="42"/>
                                        </p:tgtEl>
                                      </p:cBhvr>
                                      <p:by x="105000" y="105000"/>
                                    </p:animScale>
                                  </p:childTnLst>
                                </p:cTn>
                              </p:par>
                              <p:par>
                                <p:cTn id="8" presetID="26" presetClass="emph" presetSubtype="0" fill="hold" grpId="0" nodeType="withEffect">
                                  <p:stCondLst>
                                    <p:cond delay="0"/>
                                  </p:stCondLst>
                                  <p:childTnLst>
                                    <p:animEffect transition="out" filter="fade">
                                      <p:cBhvr>
                                        <p:cTn id="9" dur="1000" tmFilter="0, 0; .2, .5; .8, .5; 1, 0"/>
                                        <p:tgtEl>
                                          <p:spTgt spid="43"/>
                                        </p:tgtEl>
                                      </p:cBhvr>
                                    </p:animEffect>
                                    <p:animScale>
                                      <p:cBhvr>
                                        <p:cTn id="10" dur="500" autoRev="1" fill="hold"/>
                                        <p:tgtEl>
                                          <p:spTgt spid="43"/>
                                        </p:tgtEl>
                                      </p:cBhvr>
                                      <p:by x="105000" y="105000"/>
                                    </p:animScale>
                                  </p:childTnLst>
                                </p:cTn>
                              </p:par>
                            </p:childTnLst>
                          </p:cTn>
                        </p:par>
                        <p:par>
                          <p:cTn id="11" fill="hold">
                            <p:stCondLst>
                              <p:cond delay="1000"/>
                            </p:stCondLst>
                            <p:childTnLst>
                              <p:par>
                                <p:cTn id="12" presetID="26" presetClass="emph" presetSubtype="0" fill="hold" grpId="0" nodeType="afterEffect">
                                  <p:stCondLst>
                                    <p:cond delay="0"/>
                                  </p:stCondLst>
                                  <p:childTnLst>
                                    <p:animEffect transition="out" filter="fade">
                                      <p:cBhvr>
                                        <p:cTn id="13" dur="1000" tmFilter="0, 0; .2, .5; .8, .5; 1, 0"/>
                                        <p:tgtEl>
                                          <p:spTgt spid="11"/>
                                        </p:tgtEl>
                                      </p:cBhvr>
                                    </p:animEffect>
                                    <p:animScale>
                                      <p:cBhvr>
                                        <p:cTn id="14" dur="500" autoRev="1" fill="hold"/>
                                        <p:tgtEl>
                                          <p:spTgt spid="11"/>
                                        </p:tgtEl>
                                      </p:cBhvr>
                                      <p:by x="105000" y="105000"/>
                                    </p:animScale>
                                  </p:childTnLst>
                                </p:cTn>
                              </p:par>
                            </p:childTnLst>
                          </p:cTn>
                        </p:par>
                        <p:par>
                          <p:cTn id="15" fill="hold">
                            <p:stCondLst>
                              <p:cond delay="2000"/>
                            </p:stCondLst>
                            <p:childTnLst>
                              <p:par>
                                <p:cTn id="16" presetID="26" presetClass="emph" presetSubtype="0" fill="hold" grpId="0" nodeType="afterEffect">
                                  <p:stCondLst>
                                    <p:cond delay="0"/>
                                  </p:stCondLst>
                                  <p:childTnLst>
                                    <p:animEffect transition="out" filter="fade">
                                      <p:cBhvr>
                                        <p:cTn id="17" dur="1000" tmFilter="0, 0; .2, .5; .8, .5; 1, 0"/>
                                        <p:tgtEl>
                                          <p:spTgt spid="49"/>
                                        </p:tgtEl>
                                      </p:cBhvr>
                                    </p:animEffect>
                                    <p:animScale>
                                      <p:cBhvr>
                                        <p:cTn id="18" dur="500" autoRev="1" fill="hold"/>
                                        <p:tgtEl>
                                          <p:spTgt spid="49"/>
                                        </p:tgtEl>
                                      </p:cBhvr>
                                      <p:by x="105000" y="105000"/>
                                    </p:animScale>
                                  </p:childTnLst>
                                </p:cTn>
                              </p:par>
                              <p:par>
                                <p:cTn id="19" presetID="26" presetClass="emph" presetSubtype="0" fill="hold" grpId="0" nodeType="withEffect">
                                  <p:stCondLst>
                                    <p:cond delay="0"/>
                                  </p:stCondLst>
                                  <p:childTnLst>
                                    <p:animEffect transition="out" filter="fade">
                                      <p:cBhvr>
                                        <p:cTn id="20" dur="1000" tmFilter="0, 0; .2, .5; .8, .5; 1, 0"/>
                                        <p:tgtEl>
                                          <p:spTgt spid="45"/>
                                        </p:tgtEl>
                                      </p:cBhvr>
                                    </p:animEffect>
                                    <p:animScale>
                                      <p:cBhvr>
                                        <p:cTn id="21" dur="500" autoRev="1" fill="hold"/>
                                        <p:tgtEl>
                                          <p:spTgt spid="45"/>
                                        </p:tgtEl>
                                      </p:cBhvr>
                                      <p:by x="105000" y="105000"/>
                                    </p:animScale>
                                  </p:childTnLst>
                                </p:cTn>
                              </p:par>
                            </p:childTnLst>
                          </p:cTn>
                        </p:par>
                        <p:par>
                          <p:cTn id="22" fill="hold">
                            <p:stCondLst>
                              <p:cond delay="3000"/>
                            </p:stCondLst>
                            <p:childTnLst>
                              <p:par>
                                <p:cTn id="23" presetID="26" presetClass="emph" presetSubtype="0" fill="hold" grpId="0" nodeType="afterEffect">
                                  <p:stCondLst>
                                    <p:cond delay="0"/>
                                  </p:stCondLst>
                                  <p:childTnLst>
                                    <p:animEffect transition="out" filter="fade">
                                      <p:cBhvr>
                                        <p:cTn id="24" dur="1000" tmFilter="0, 0; .2, .5; .8, .5; 1, 0"/>
                                        <p:tgtEl>
                                          <p:spTgt spid="16"/>
                                        </p:tgtEl>
                                      </p:cBhvr>
                                    </p:animEffect>
                                    <p:animScale>
                                      <p:cBhvr>
                                        <p:cTn id="25" dur="500" autoRev="1" fill="hold"/>
                                        <p:tgtEl>
                                          <p:spTgt spid="16"/>
                                        </p:tgtEl>
                                      </p:cBhvr>
                                      <p:by x="105000" y="105000"/>
                                    </p:animScale>
                                  </p:childTnLst>
                                </p:cTn>
                              </p:par>
                              <p:par>
                                <p:cTn id="26" presetID="26" presetClass="emph" presetSubtype="0" fill="hold" grpId="0" nodeType="withEffect">
                                  <p:stCondLst>
                                    <p:cond delay="0"/>
                                  </p:stCondLst>
                                  <p:childTnLst>
                                    <p:animEffect transition="out" filter="fade">
                                      <p:cBhvr>
                                        <p:cTn id="27" dur="1000" tmFilter="0, 0; .2, .5; .8, .5; 1, 0"/>
                                        <p:tgtEl>
                                          <p:spTgt spid="14"/>
                                        </p:tgtEl>
                                      </p:cBhvr>
                                    </p:animEffect>
                                    <p:animScale>
                                      <p:cBhvr>
                                        <p:cTn id="28" dur="500" autoRev="1" fill="hold"/>
                                        <p:tgtEl>
                                          <p:spTgt spid="14"/>
                                        </p:tgtEl>
                                      </p:cBhvr>
                                      <p:by x="105000" y="105000"/>
                                    </p:animScale>
                                  </p:childTnLst>
                                </p:cTn>
                              </p:par>
                            </p:childTnLst>
                          </p:cTn>
                        </p:par>
                        <p:par>
                          <p:cTn id="29" fill="hold">
                            <p:stCondLst>
                              <p:cond delay="4000"/>
                            </p:stCondLst>
                            <p:childTnLst>
                              <p:par>
                                <p:cTn id="30" presetID="26" presetClass="emph" presetSubtype="0" fill="hold" nodeType="afterEffect">
                                  <p:stCondLst>
                                    <p:cond delay="0"/>
                                  </p:stCondLst>
                                  <p:childTnLst>
                                    <p:animEffect transition="out" filter="fade">
                                      <p:cBhvr>
                                        <p:cTn id="31" dur="1000" tmFilter="0, 0; .2, .5; .8, .5; 1, 0"/>
                                        <p:tgtEl>
                                          <p:spTgt spid="2"/>
                                        </p:tgtEl>
                                      </p:cBhvr>
                                    </p:animEffect>
                                    <p:animScale>
                                      <p:cBhvr>
                                        <p:cTn id="32" dur="500" autoRev="1" fill="hold"/>
                                        <p:tgtEl>
                                          <p:spTgt spid="2"/>
                                        </p:tgtEl>
                                      </p:cBhvr>
                                      <p:by x="105000" y="105000"/>
                                    </p:animScale>
                                  </p:childTnLst>
                                </p:cTn>
                              </p:par>
                              <p:par>
                                <p:cTn id="33" presetID="26" presetClass="emph" presetSubtype="0" fill="hold" grpId="0" nodeType="withEffect">
                                  <p:stCondLst>
                                    <p:cond delay="0"/>
                                  </p:stCondLst>
                                  <p:childTnLst>
                                    <p:animEffect transition="out" filter="fade">
                                      <p:cBhvr>
                                        <p:cTn id="34" dur="1000" tmFilter="0, 0; .2, .5; .8, .5; 1, 0"/>
                                        <p:tgtEl>
                                          <p:spTgt spid="48"/>
                                        </p:tgtEl>
                                      </p:cBhvr>
                                    </p:animEffect>
                                    <p:animScale>
                                      <p:cBhvr>
                                        <p:cTn id="35" dur="500" autoRev="1" fill="hold"/>
                                        <p:tgtEl>
                                          <p:spTgt spid="48"/>
                                        </p:tgtEl>
                                      </p:cBhvr>
                                      <p:by x="105000" y="105000"/>
                                    </p:animScale>
                                  </p:childTnLst>
                                </p:cTn>
                              </p:par>
                            </p:childTnLst>
                          </p:cTn>
                        </p:par>
                      </p:childTnLst>
                    </p:cTn>
                  </p:par>
                  <p:par>
                    <p:cTn id="36" fill="hold">
                      <p:stCondLst>
                        <p:cond delay="indefinite"/>
                      </p:stCondLst>
                      <p:childTnLst>
                        <p:par>
                          <p:cTn id="37" fill="hold">
                            <p:stCondLst>
                              <p:cond delay="0"/>
                            </p:stCondLst>
                            <p:childTnLst>
                              <p:par>
                                <p:cTn id="38" presetID="26" presetClass="emph" presetSubtype="0" fill="hold" nodeType="clickEffect">
                                  <p:stCondLst>
                                    <p:cond delay="0"/>
                                  </p:stCondLst>
                                  <p:childTnLst>
                                    <p:animEffect transition="out" filter="fade">
                                      <p:cBhvr>
                                        <p:cTn id="39" dur="500" tmFilter="0, 0; .2, .5; .8, .5; 1, 0"/>
                                        <p:tgtEl>
                                          <p:spTgt spid="2"/>
                                        </p:tgtEl>
                                      </p:cBhvr>
                                    </p:animEffect>
                                    <p:animScale>
                                      <p:cBhvr>
                                        <p:cTn id="40" dur="250" autoRev="1" fill="hold"/>
                                        <p:tgtEl>
                                          <p:spTgt spid="2"/>
                                        </p:tgtEl>
                                      </p:cBhvr>
                                      <p:by x="105000" y="105000"/>
                                    </p:animScale>
                                  </p:childTnLst>
                                </p:cTn>
                              </p:par>
                            </p:childTnLst>
                          </p:cTn>
                        </p:par>
                      </p:childTnLst>
                    </p:cTn>
                  </p:par>
                  <p:par>
                    <p:cTn id="41" fill="hold">
                      <p:stCondLst>
                        <p:cond delay="indefinite"/>
                      </p:stCondLst>
                      <p:childTnLst>
                        <p:par>
                          <p:cTn id="42" fill="hold">
                            <p:stCondLst>
                              <p:cond delay="0"/>
                            </p:stCondLst>
                            <p:childTnLst>
                              <p:par>
                                <p:cTn id="43" presetID="26" presetClass="emph" presetSubtype="0" fill="hold" nodeType="clickEffect">
                                  <p:stCondLst>
                                    <p:cond delay="0"/>
                                  </p:stCondLst>
                                  <p:childTnLst>
                                    <p:animEffect transition="out" filter="fade">
                                      <p:cBhvr>
                                        <p:cTn id="44" dur="500" tmFilter="0, 0; .2, .5; .8, .5; 1, 0"/>
                                        <p:tgtEl>
                                          <p:spTgt spid="2"/>
                                        </p:tgtEl>
                                      </p:cBhvr>
                                    </p:animEffect>
                                    <p:animScale>
                                      <p:cBhvr>
                                        <p:cTn id="45"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6" grpId="0" animBg="1"/>
      <p:bldP spid="42" grpId="0" animBg="1"/>
      <p:bldP spid="43" grpId="0" animBg="1"/>
      <p:bldP spid="45" grpId="0" animBg="1"/>
      <p:bldP spid="48" grpId="0" animBg="1"/>
      <p:bldP spid="4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6" name="Oval 5"/>
          <p:cNvSpPr/>
          <p:nvPr/>
        </p:nvSpPr>
        <p:spPr>
          <a:xfrm>
            <a:off x="2057400" y="2667000"/>
            <a:ext cx="1283368" cy="121920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Compiler</a:t>
            </a:r>
          </a:p>
          <a:p>
            <a:pPr algn="ctr"/>
            <a:r>
              <a:rPr lang="en-US" sz="1400" dirty="0" smtClean="0"/>
              <a:t>And Linker</a:t>
            </a:r>
            <a:endParaRPr lang="en-US" sz="1400" dirty="0"/>
          </a:p>
        </p:txBody>
      </p:sp>
      <p:sp>
        <p:nvSpPr>
          <p:cNvPr id="8" name="Oval 7"/>
          <p:cNvSpPr/>
          <p:nvPr/>
        </p:nvSpPr>
        <p:spPr>
          <a:xfrm>
            <a:off x="5562600" y="3200400"/>
            <a:ext cx="1219200" cy="1158240"/>
          </a:xfrm>
          <a:prstGeom prst="ellipse">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MUIRCT.exe</a:t>
            </a:r>
            <a:endParaRPr lang="en-US" sz="1400" dirty="0"/>
          </a:p>
        </p:txBody>
      </p:sp>
      <p:cxnSp>
        <p:nvCxnSpPr>
          <p:cNvPr id="15" name="Straight Arrow Connector 14"/>
          <p:cNvCxnSpPr>
            <a:endCxn id="6" idx="2"/>
          </p:cNvCxnSpPr>
          <p:nvPr/>
        </p:nvCxnSpPr>
        <p:spPr>
          <a:xfrm>
            <a:off x="1752600" y="2667000"/>
            <a:ext cx="304800" cy="60960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a:endCxn id="6" idx="2"/>
          </p:cNvCxnSpPr>
          <p:nvPr/>
        </p:nvCxnSpPr>
        <p:spPr>
          <a:xfrm flipV="1">
            <a:off x="1752600" y="3276600"/>
            <a:ext cx="304800" cy="499311"/>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a:stCxn id="6" idx="6"/>
          </p:cNvCxnSpPr>
          <p:nvPr/>
        </p:nvCxnSpPr>
        <p:spPr>
          <a:xfrm>
            <a:off x="3340768" y="3276600"/>
            <a:ext cx="469232" cy="1588"/>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0" name="Straight Arrow Connector 19"/>
          <p:cNvCxnSpPr>
            <a:endCxn id="8" idx="2"/>
          </p:cNvCxnSpPr>
          <p:nvPr/>
        </p:nvCxnSpPr>
        <p:spPr>
          <a:xfrm>
            <a:off x="5181600" y="3276600"/>
            <a:ext cx="381000" cy="50292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1" name="Straight Arrow Connector 20"/>
          <p:cNvCxnSpPr>
            <a:endCxn id="8" idx="2"/>
          </p:cNvCxnSpPr>
          <p:nvPr/>
        </p:nvCxnSpPr>
        <p:spPr>
          <a:xfrm flipV="1">
            <a:off x="5181600" y="3779520"/>
            <a:ext cx="381000" cy="605991"/>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cxnSp>
        <p:nvCxnSpPr>
          <p:cNvPr id="22" name="Straight Arrow Connector 21"/>
          <p:cNvCxnSpPr>
            <a:stCxn id="8" idx="6"/>
          </p:cNvCxnSpPr>
          <p:nvPr/>
        </p:nvCxnSpPr>
        <p:spPr>
          <a:xfrm flipV="1">
            <a:off x="6781800" y="3124200"/>
            <a:ext cx="457200" cy="65532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sp>
        <p:nvSpPr>
          <p:cNvPr id="18" name="Titel 17"/>
          <p:cNvSpPr>
            <a:spLocks noGrp="1"/>
          </p:cNvSpPr>
          <p:nvPr>
            <p:ph type="title"/>
          </p:nvPr>
        </p:nvSpPr>
        <p:spPr>
          <a:xfrm>
            <a:off x="387350" y="152400"/>
            <a:ext cx="8369300" cy="997196"/>
          </a:xfrm>
        </p:spPr>
        <p:txBody>
          <a:bodyPr/>
          <a:lstStyle/>
          <a:p>
            <a:r>
              <a:rPr lang="en-US" dirty="0" smtClean="0"/>
              <a:t>Building Win32 MUI Resources</a:t>
            </a:r>
            <a:br>
              <a:rPr lang="en-US" dirty="0" smtClean="0"/>
            </a:br>
            <a:r>
              <a:rPr lang="en-US" sz="3200" dirty="0" smtClean="0">
                <a:solidFill>
                  <a:schemeClr val="accent3"/>
                </a:solidFill>
              </a:rPr>
              <a:t>MUIRCT (PE Localization)</a:t>
            </a:r>
            <a:endParaRPr lang="en-US" dirty="0">
              <a:solidFill>
                <a:schemeClr val="accent3"/>
              </a:solidFill>
            </a:endParaRPr>
          </a:p>
        </p:txBody>
      </p:sp>
      <p:sp>
        <p:nvSpPr>
          <p:cNvPr id="19" name="Rounded Rectangle 18"/>
          <p:cNvSpPr/>
          <p:nvPr/>
        </p:nvSpPr>
        <p:spPr>
          <a:xfrm>
            <a:off x="609600" y="2362200"/>
            <a:ext cx="1143000" cy="5334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Source code</a:t>
            </a:r>
            <a:endParaRPr lang="en-US" sz="1600" dirty="0"/>
          </a:p>
        </p:txBody>
      </p:sp>
      <p:sp>
        <p:nvSpPr>
          <p:cNvPr id="23" name="Rounded Rectangle 22"/>
          <p:cNvSpPr/>
          <p:nvPr/>
        </p:nvSpPr>
        <p:spPr>
          <a:xfrm>
            <a:off x="609600" y="3505200"/>
            <a:ext cx="1143000" cy="5334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.RC file</a:t>
            </a:r>
            <a:endParaRPr lang="en-US" sz="1600" dirty="0"/>
          </a:p>
        </p:txBody>
      </p:sp>
      <p:sp>
        <p:nvSpPr>
          <p:cNvPr id="27" name="Rounded Rectangle 26"/>
          <p:cNvSpPr/>
          <p:nvPr/>
        </p:nvSpPr>
        <p:spPr>
          <a:xfrm>
            <a:off x="3810000" y="2895600"/>
            <a:ext cx="1371600" cy="6858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Executable (foo.exe)</a:t>
            </a:r>
            <a:endParaRPr lang="en-US" sz="1600" dirty="0"/>
          </a:p>
        </p:txBody>
      </p:sp>
      <p:sp>
        <p:nvSpPr>
          <p:cNvPr id="29" name="Rounded Rectangle 28"/>
          <p:cNvSpPr/>
          <p:nvPr/>
        </p:nvSpPr>
        <p:spPr>
          <a:xfrm>
            <a:off x="4038600" y="4114800"/>
            <a:ext cx="1143000" cy="5334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RC </a:t>
            </a:r>
            <a:r>
              <a:rPr lang="en-US" sz="1600" dirty="0" err="1" smtClean="0"/>
              <a:t>Config</a:t>
            </a:r>
            <a:r>
              <a:rPr lang="en-US" sz="1600" dirty="0" smtClean="0"/>
              <a:t> file</a:t>
            </a:r>
            <a:endParaRPr lang="en-US" sz="1600" dirty="0"/>
          </a:p>
        </p:txBody>
      </p:sp>
      <p:sp>
        <p:nvSpPr>
          <p:cNvPr id="30" name="Rounded Rectangle 29"/>
          <p:cNvSpPr/>
          <p:nvPr/>
        </p:nvSpPr>
        <p:spPr>
          <a:xfrm>
            <a:off x="7239000" y="2895600"/>
            <a:ext cx="1371600" cy="609600"/>
          </a:xfrm>
          <a:prstGeom prst="roundRect">
            <a:avLst/>
          </a:prstGeom>
          <a:solidFill>
            <a:schemeClr val="accent2"/>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LN PE File (foo.exe)</a:t>
            </a:r>
            <a:endParaRPr lang="en-US" sz="1600" dirty="0"/>
          </a:p>
        </p:txBody>
      </p:sp>
      <p:grpSp>
        <p:nvGrpSpPr>
          <p:cNvPr id="25" name="Group 24"/>
          <p:cNvGrpSpPr/>
          <p:nvPr/>
        </p:nvGrpSpPr>
        <p:grpSpPr>
          <a:xfrm>
            <a:off x="7086600" y="3810000"/>
            <a:ext cx="1676400" cy="1295400"/>
            <a:chOff x="7086600" y="3962400"/>
            <a:chExt cx="1676400" cy="1295400"/>
          </a:xfrm>
        </p:grpSpPr>
        <p:sp>
          <p:nvSpPr>
            <p:cNvPr id="33" name="Rounded Rectangle 32"/>
            <p:cNvSpPr/>
            <p:nvPr/>
          </p:nvSpPr>
          <p:spPr>
            <a:xfrm>
              <a:off x="7086600" y="3962400"/>
              <a:ext cx="1676400" cy="12954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b"/>
            <a:lstStyle/>
            <a:p>
              <a:pPr algn="ctr"/>
              <a:r>
                <a:rPr lang="en-US" sz="1600" dirty="0" smtClean="0">
                  <a:solidFill>
                    <a:schemeClr val="bg1"/>
                  </a:solidFill>
                </a:rPr>
                <a:t>Localization</a:t>
              </a:r>
              <a:endParaRPr lang="en-US" sz="1600" dirty="0">
                <a:solidFill>
                  <a:schemeClr val="bg1"/>
                </a:solidFill>
              </a:endParaRPr>
            </a:p>
          </p:txBody>
        </p:sp>
        <p:sp>
          <p:nvSpPr>
            <p:cNvPr id="31" name="Rounded Rectangle 30"/>
            <p:cNvSpPr/>
            <p:nvPr/>
          </p:nvSpPr>
          <p:spPr>
            <a:xfrm>
              <a:off x="7239000" y="4114800"/>
              <a:ext cx="1371600" cy="6096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1600" dirty="0" smtClean="0"/>
                <a:t>MUI file (</a:t>
              </a:r>
              <a:r>
                <a:rPr lang="en-US" sz="1600" dirty="0" err="1" smtClean="0"/>
                <a:t>foo.exe.mui</a:t>
              </a:r>
              <a:r>
                <a:rPr lang="en-US" sz="1600" dirty="0" smtClean="0"/>
                <a:t>)</a:t>
              </a:r>
              <a:endParaRPr lang="en-US" sz="1600" dirty="0"/>
            </a:p>
          </p:txBody>
        </p:sp>
      </p:grpSp>
      <p:cxnSp>
        <p:nvCxnSpPr>
          <p:cNvPr id="24" name="Straight Arrow Connector 23"/>
          <p:cNvCxnSpPr>
            <a:stCxn id="8" idx="6"/>
            <a:endCxn id="33" idx="1"/>
          </p:cNvCxnSpPr>
          <p:nvPr/>
        </p:nvCxnSpPr>
        <p:spPr>
          <a:xfrm>
            <a:off x="6781800" y="3779520"/>
            <a:ext cx="304800" cy="678180"/>
          </a:xfrm>
          <a:prstGeom prst="straightConnector1">
            <a:avLst/>
          </a:prstGeom>
          <a:ln cmpd="sng">
            <a:solidFill>
              <a:schemeClr val="accent2"/>
            </a:solidFill>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23"/>
                                        </p:tgtEl>
                                      </p:cBhvr>
                                    </p:animEffect>
                                    <p:animScale>
                                      <p:cBhvr>
                                        <p:cTn id="7" dur="500" autoRev="1" fill="hold"/>
                                        <p:tgtEl>
                                          <p:spTgt spid="23"/>
                                        </p:tgtEl>
                                      </p:cBhvr>
                                      <p:by x="105000" y="105000"/>
                                    </p:animScale>
                                  </p:childTnLst>
                                </p:cTn>
                              </p:par>
                              <p:par>
                                <p:cTn id="8" presetID="26" presetClass="emph" presetSubtype="0" fill="hold" grpId="0" nodeType="withEffect">
                                  <p:stCondLst>
                                    <p:cond delay="0"/>
                                  </p:stCondLst>
                                  <p:childTnLst>
                                    <p:animEffect transition="out" filter="fade">
                                      <p:cBhvr>
                                        <p:cTn id="9" dur="1000" tmFilter="0, 0; .2, .5; .8, .5; 1, 0"/>
                                        <p:tgtEl>
                                          <p:spTgt spid="19"/>
                                        </p:tgtEl>
                                      </p:cBhvr>
                                    </p:animEffect>
                                    <p:animScale>
                                      <p:cBhvr>
                                        <p:cTn id="10" dur="500" autoRev="1" fill="hold"/>
                                        <p:tgtEl>
                                          <p:spTgt spid="19"/>
                                        </p:tgtEl>
                                      </p:cBhvr>
                                      <p:by x="105000" y="105000"/>
                                    </p:animScale>
                                  </p:childTnLst>
                                </p:cTn>
                              </p:par>
                            </p:childTnLst>
                          </p:cTn>
                        </p:par>
                        <p:par>
                          <p:cTn id="11" fill="hold">
                            <p:stCondLst>
                              <p:cond delay="1000"/>
                            </p:stCondLst>
                            <p:childTnLst>
                              <p:par>
                                <p:cTn id="12" presetID="26" presetClass="emph" presetSubtype="0" fill="hold" grpId="0" nodeType="afterEffect">
                                  <p:stCondLst>
                                    <p:cond delay="0"/>
                                  </p:stCondLst>
                                  <p:childTnLst>
                                    <p:animEffect transition="out" filter="fade">
                                      <p:cBhvr>
                                        <p:cTn id="13" dur="1000" tmFilter="0, 0; .2, .5; .8, .5; 1, 0"/>
                                        <p:tgtEl>
                                          <p:spTgt spid="6"/>
                                        </p:tgtEl>
                                      </p:cBhvr>
                                    </p:animEffect>
                                    <p:animScale>
                                      <p:cBhvr>
                                        <p:cTn id="14" dur="500" autoRev="1" fill="hold"/>
                                        <p:tgtEl>
                                          <p:spTgt spid="6"/>
                                        </p:tgtEl>
                                      </p:cBhvr>
                                      <p:by x="105000" y="105000"/>
                                    </p:animScale>
                                  </p:childTnLst>
                                </p:cTn>
                              </p:par>
                            </p:childTnLst>
                          </p:cTn>
                        </p:par>
                        <p:par>
                          <p:cTn id="15" fill="hold">
                            <p:stCondLst>
                              <p:cond delay="2000"/>
                            </p:stCondLst>
                            <p:childTnLst>
                              <p:par>
                                <p:cTn id="16" presetID="26" presetClass="emph" presetSubtype="0" fill="hold" grpId="1" nodeType="afterEffect">
                                  <p:stCondLst>
                                    <p:cond delay="0"/>
                                  </p:stCondLst>
                                  <p:childTnLst>
                                    <p:animEffect transition="out" filter="fade">
                                      <p:cBhvr>
                                        <p:cTn id="17" dur="1000" tmFilter="0, 0; .2, .5; .8, .5; 1, 0"/>
                                        <p:tgtEl>
                                          <p:spTgt spid="27"/>
                                        </p:tgtEl>
                                      </p:cBhvr>
                                    </p:animEffect>
                                    <p:animScale>
                                      <p:cBhvr>
                                        <p:cTn id="18" dur="500" autoRev="1" fill="hold"/>
                                        <p:tgtEl>
                                          <p:spTgt spid="27"/>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grpId="0" nodeType="clickEffect">
                                  <p:stCondLst>
                                    <p:cond delay="0"/>
                                  </p:stCondLst>
                                  <p:childTnLst>
                                    <p:animEffect transition="out" filter="fade">
                                      <p:cBhvr>
                                        <p:cTn id="22" dur="1000" tmFilter="0, 0; .2, .5; .8, .5; 1, 0"/>
                                        <p:tgtEl>
                                          <p:spTgt spid="27"/>
                                        </p:tgtEl>
                                      </p:cBhvr>
                                    </p:animEffect>
                                    <p:animScale>
                                      <p:cBhvr>
                                        <p:cTn id="23" dur="500" autoRev="1" fill="hold"/>
                                        <p:tgtEl>
                                          <p:spTgt spid="27"/>
                                        </p:tgtEl>
                                      </p:cBhvr>
                                      <p:by x="105000" y="105000"/>
                                    </p:animScale>
                                  </p:childTnLst>
                                </p:cTn>
                              </p:par>
                              <p:par>
                                <p:cTn id="24" presetID="26" presetClass="emph" presetSubtype="0" fill="hold" grpId="0" nodeType="withEffect">
                                  <p:stCondLst>
                                    <p:cond delay="0"/>
                                  </p:stCondLst>
                                  <p:childTnLst>
                                    <p:animEffect transition="out" filter="fade">
                                      <p:cBhvr>
                                        <p:cTn id="25" dur="1000" tmFilter="0, 0; .2, .5; .8, .5; 1, 0"/>
                                        <p:tgtEl>
                                          <p:spTgt spid="29"/>
                                        </p:tgtEl>
                                      </p:cBhvr>
                                    </p:animEffect>
                                    <p:animScale>
                                      <p:cBhvr>
                                        <p:cTn id="26" dur="500" autoRev="1" fill="hold"/>
                                        <p:tgtEl>
                                          <p:spTgt spid="29"/>
                                        </p:tgtEl>
                                      </p:cBhvr>
                                      <p:by x="105000" y="105000"/>
                                    </p:animScale>
                                  </p:childTnLst>
                                </p:cTn>
                              </p:par>
                            </p:childTnLst>
                          </p:cTn>
                        </p:par>
                        <p:par>
                          <p:cTn id="27" fill="hold">
                            <p:stCondLst>
                              <p:cond delay="1000"/>
                            </p:stCondLst>
                            <p:childTnLst>
                              <p:par>
                                <p:cTn id="28" presetID="26" presetClass="emph" presetSubtype="0" fill="hold" grpId="0" nodeType="afterEffect">
                                  <p:stCondLst>
                                    <p:cond delay="0"/>
                                  </p:stCondLst>
                                  <p:childTnLst>
                                    <p:animEffect transition="out" filter="fade">
                                      <p:cBhvr>
                                        <p:cTn id="29" dur="1000" tmFilter="0, 0; .2, .5; .8, .5; 1, 0"/>
                                        <p:tgtEl>
                                          <p:spTgt spid="8"/>
                                        </p:tgtEl>
                                      </p:cBhvr>
                                    </p:animEffect>
                                    <p:animScale>
                                      <p:cBhvr>
                                        <p:cTn id="30" dur="500" autoRev="1" fill="hold"/>
                                        <p:tgtEl>
                                          <p:spTgt spid="8"/>
                                        </p:tgtEl>
                                      </p:cBhvr>
                                      <p:by x="105000" y="105000"/>
                                    </p:animScale>
                                  </p:childTnLst>
                                </p:cTn>
                              </p:par>
                            </p:childTnLst>
                          </p:cTn>
                        </p:par>
                        <p:par>
                          <p:cTn id="31" fill="hold">
                            <p:stCondLst>
                              <p:cond delay="2000"/>
                            </p:stCondLst>
                            <p:childTnLst>
                              <p:par>
                                <p:cTn id="32" presetID="26" presetClass="emph" presetSubtype="0" fill="hold" nodeType="afterEffect">
                                  <p:stCondLst>
                                    <p:cond delay="0"/>
                                  </p:stCondLst>
                                  <p:childTnLst>
                                    <p:animEffect transition="out" filter="fade">
                                      <p:cBhvr>
                                        <p:cTn id="33" dur="1000" tmFilter="0, 0; .2, .5; .8, .5; 1, 0"/>
                                        <p:tgtEl>
                                          <p:spTgt spid="25"/>
                                        </p:tgtEl>
                                      </p:cBhvr>
                                    </p:animEffect>
                                    <p:animScale>
                                      <p:cBhvr>
                                        <p:cTn id="34" dur="500" autoRev="1" fill="hold"/>
                                        <p:tgtEl>
                                          <p:spTgt spid="25"/>
                                        </p:tgtEl>
                                      </p:cBhvr>
                                      <p:by x="105000" y="105000"/>
                                    </p:animScale>
                                  </p:childTnLst>
                                </p:cTn>
                              </p:par>
                              <p:par>
                                <p:cTn id="35" presetID="26" presetClass="emph" presetSubtype="0" fill="hold" grpId="0" nodeType="withEffect">
                                  <p:stCondLst>
                                    <p:cond delay="0"/>
                                  </p:stCondLst>
                                  <p:childTnLst>
                                    <p:animEffect transition="out" filter="fade">
                                      <p:cBhvr>
                                        <p:cTn id="36" dur="1000" tmFilter="0, 0; .2, .5; .8, .5; 1, 0"/>
                                        <p:tgtEl>
                                          <p:spTgt spid="30"/>
                                        </p:tgtEl>
                                      </p:cBhvr>
                                    </p:animEffect>
                                    <p:animScale>
                                      <p:cBhvr>
                                        <p:cTn id="37" dur="500" autoRev="1" fill="hold"/>
                                        <p:tgtEl>
                                          <p:spTgt spid="30"/>
                                        </p:tgtEl>
                                      </p:cBhvr>
                                      <p:by x="105000" y="105000"/>
                                    </p:animScale>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nodeType="clickEffect">
                                  <p:stCondLst>
                                    <p:cond delay="0"/>
                                  </p:stCondLst>
                                  <p:childTnLst>
                                    <p:animEffect transition="out" filter="fade">
                                      <p:cBhvr>
                                        <p:cTn id="41" dur="500" tmFilter="0, 0; .2, .5; .8, .5; 1, 0"/>
                                        <p:tgtEl>
                                          <p:spTgt spid="25"/>
                                        </p:tgtEl>
                                      </p:cBhvr>
                                    </p:animEffect>
                                    <p:animScale>
                                      <p:cBhvr>
                                        <p:cTn id="42" dur="250" autoRev="1" fill="hold"/>
                                        <p:tgtEl>
                                          <p:spTgt spid="25"/>
                                        </p:tgtEl>
                                      </p:cBhvr>
                                      <p:by x="105000" y="105000"/>
                                    </p:animScale>
                                  </p:childTnLst>
                                </p:cTn>
                              </p:par>
                            </p:childTnLst>
                          </p:cTn>
                        </p:par>
                      </p:childTnLst>
                    </p:cTn>
                  </p:par>
                  <p:par>
                    <p:cTn id="43" fill="hold">
                      <p:stCondLst>
                        <p:cond delay="indefinite"/>
                      </p:stCondLst>
                      <p:childTnLst>
                        <p:par>
                          <p:cTn id="44" fill="hold">
                            <p:stCondLst>
                              <p:cond delay="0"/>
                            </p:stCondLst>
                            <p:childTnLst>
                              <p:par>
                                <p:cTn id="45" presetID="26" presetClass="emph" presetSubtype="0" fill="hold" nodeType="clickEffect">
                                  <p:stCondLst>
                                    <p:cond delay="0"/>
                                  </p:stCondLst>
                                  <p:childTnLst>
                                    <p:animEffect transition="out" filter="fade">
                                      <p:cBhvr>
                                        <p:cTn id="46" dur="500" tmFilter="0, 0; .2, .5; .8, .5; 1, 0"/>
                                        <p:tgtEl>
                                          <p:spTgt spid="25"/>
                                        </p:tgtEl>
                                      </p:cBhvr>
                                    </p:animEffect>
                                    <p:animScale>
                                      <p:cBhvr>
                                        <p:cTn id="47" dur="250" autoRev="1" fill="hold"/>
                                        <p:tgtEl>
                                          <p:spTgt spid="2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9" grpId="0" animBg="1"/>
      <p:bldP spid="23" grpId="0" animBg="1"/>
      <p:bldP spid="27" grpId="0" animBg="1"/>
      <p:bldP spid="27" grpId="1" animBg="1"/>
      <p:bldP spid="29" grpId="0" animBg="1"/>
      <p:bldP spid="3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730044" y="1411552"/>
            <a:ext cx="7672003" cy="4219232"/>
          </a:xfrm>
        </p:spPr>
        <p:txBody>
          <a:bodyPr/>
          <a:lstStyle/>
          <a:p>
            <a:r>
              <a:rPr lang="en-US" sz="2800" dirty="0" smtClean="0"/>
              <a:t>Be aware of the installed UI languages on the OS</a:t>
            </a:r>
          </a:p>
          <a:p>
            <a:pPr lvl="1"/>
            <a:r>
              <a:rPr lang="en-US" sz="2400" dirty="0" smtClean="0"/>
              <a:t>Enable the installation of language packs to match system languages</a:t>
            </a:r>
          </a:p>
          <a:p>
            <a:r>
              <a:rPr lang="en-US" sz="2800" dirty="0" smtClean="0"/>
              <a:t>Be aware of the user’s UI language preferences</a:t>
            </a:r>
          </a:p>
          <a:p>
            <a:pPr lvl="1"/>
            <a:r>
              <a:rPr lang="en-US" sz="2400" dirty="0" smtClean="0"/>
              <a:t>Enable the installer to display its UI language according to the user’s UI language preference</a:t>
            </a:r>
          </a:p>
          <a:p>
            <a:r>
              <a:rPr lang="en-US" sz="2800" dirty="0" smtClean="0"/>
              <a:t>Be aware that the language used during installation might be totally unrelated to the language(s) used at runtime</a:t>
            </a:r>
          </a:p>
          <a:p>
            <a:r>
              <a:rPr lang="en-US" sz="2800" dirty="0" smtClean="0"/>
              <a:t>Note that code and resources can be </a:t>
            </a:r>
            <a:br>
              <a:rPr lang="en-US" sz="2800" dirty="0" smtClean="0"/>
            </a:br>
            <a:r>
              <a:rPr lang="en-US" sz="2800" dirty="0" smtClean="0"/>
              <a:t>serviced independently</a:t>
            </a:r>
          </a:p>
        </p:txBody>
      </p:sp>
      <p:sp>
        <p:nvSpPr>
          <p:cNvPr id="2" name="Title 1"/>
          <p:cNvSpPr>
            <a:spLocks noGrp="1"/>
          </p:cNvSpPr>
          <p:nvPr>
            <p:ph type="title"/>
          </p:nvPr>
        </p:nvSpPr>
        <p:spPr/>
        <p:txBody>
          <a:bodyPr/>
          <a:lstStyle/>
          <a:p>
            <a:r>
              <a:rPr lang="en-US" smtClean="0"/>
              <a:t>Deployment Considerations</a:t>
            </a:r>
            <a:endParaRPr lang="en-US" dirty="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normAutofit/>
          </a:bodyPr>
          <a:lstStyle/>
          <a:p>
            <a:r>
              <a:rPr lang="en-US" dirty="0" smtClean="0"/>
              <a:t>MUI support is handled transparently by the resource loader in Windows 7</a:t>
            </a:r>
          </a:p>
          <a:p>
            <a:pPr lvl="1"/>
            <a:r>
              <a:rPr lang="en-US" dirty="0" smtClean="0"/>
              <a:t>Use existing resource loading API calls without specifying language</a:t>
            </a:r>
          </a:p>
          <a:p>
            <a:pPr lvl="1"/>
            <a:r>
              <a:rPr lang="en-US" dirty="0" smtClean="0"/>
              <a:t>Use the language neutral executable as the module name (not the .MUI file)</a:t>
            </a:r>
          </a:p>
          <a:p>
            <a:endParaRPr lang="en-US" dirty="0" smtClean="0"/>
          </a:p>
          <a:p>
            <a:r>
              <a:rPr lang="en-US" dirty="0" smtClean="0"/>
              <a:t>To set application specific languages, use </a:t>
            </a:r>
            <a:r>
              <a:rPr lang="en-US" dirty="0" err="1" smtClean="0">
                <a:latin typeface="Consolas" pitchFamily="49" charset="0"/>
              </a:rPr>
              <a:t>SetProcessPreferredUILanguages</a:t>
            </a:r>
            <a:r>
              <a:rPr lang="en-US" dirty="0" smtClean="0"/>
              <a:t> or </a:t>
            </a:r>
            <a:r>
              <a:rPr lang="en-US" dirty="0" err="1" smtClean="0">
                <a:latin typeface="Consolas" pitchFamily="49" charset="0"/>
              </a:rPr>
              <a:t>SetThreadPreferredUILanguages</a:t>
            </a:r>
            <a:r>
              <a:rPr lang="en-US" dirty="0" smtClean="0"/>
              <a:t> API</a:t>
            </a:r>
          </a:p>
          <a:p>
            <a:endParaRPr lang="en-US" dirty="0" smtClean="0"/>
          </a:p>
        </p:txBody>
      </p:sp>
      <p:sp>
        <p:nvSpPr>
          <p:cNvPr id="2" name="Title 1"/>
          <p:cNvSpPr>
            <a:spLocks noGrp="1"/>
          </p:cNvSpPr>
          <p:nvPr>
            <p:ph type="title"/>
          </p:nvPr>
        </p:nvSpPr>
        <p:spPr/>
        <p:txBody>
          <a:bodyPr/>
          <a:lstStyle/>
          <a:p>
            <a:r>
              <a:rPr lang="en-US" sz="3600" dirty="0" smtClean="0"/>
              <a:t>Loading Win32 Resources</a:t>
            </a:r>
            <a:endParaRPr lang="en-US" sz="3600"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normAutofit/>
          </a:bodyPr>
          <a:lstStyle/>
          <a:p>
            <a:r>
              <a:rPr lang="en-US" dirty="0" smtClean="0"/>
              <a:t>Common resource technologies in </a:t>
            </a:r>
            <a:br>
              <a:rPr lang="en-US" dirty="0" smtClean="0"/>
            </a:br>
            <a:r>
              <a:rPr lang="en-US" dirty="0" smtClean="0"/>
              <a:t>Windows include</a:t>
            </a:r>
          </a:p>
          <a:p>
            <a:pPr lvl="1"/>
            <a:r>
              <a:rPr lang="en-US" dirty="0" smtClean="0"/>
              <a:t>Registry strings</a:t>
            </a:r>
          </a:p>
          <a:p>
            <a:pPr lvl="1"/>
            <a:r>
              <a:rPr lang="en-US" dirty="0" smtClean="0"/>
              <a:t>Shell shortcuts</a:t>
            </a:r>
          </a:p>
          <a:p>
            <a:pPr lvl="1"/>
            <a:r>
              <a:rPr lang="en-US" dirty="0" smtClean="0"/>
              <a:t>Help files</a:t>
            </a:r>
          </a:p>
          <a:p>
            <a:pPr lvl="1"/>
            <a:r>
              <a:rPr lang="en-US" dirty="0" smtClean="0"/>
              <a:t>Windows Event Log</a:t>
            </a:r>
          </a:p>
          <a:p>
            <a:pPr lvl="1"/>
            <a:r>
              <a:rPr lang="en-US" dirty="0" smtClean="0"/>
              <a:t>Group Policy</a:t>
            </a:r>
          </a:p>
          <a:p>
            <a:pPr lvl="1"/>
            <a:r>
              <a:rPr lang="en-US" dirty="0" smtClean="0"/>
              <a:t>WMI</a:t>
            </a:r>
          </a:p>
          <a:p>
            <a:pPr lvl="1"/>
            <a:r>
              <a:rPr lang="en-US" dirty="0" smtClean="0"/>
              <a:t>MFC resource DLL</a:t>
            </a:r>
          </a:p>
          <a:p>
            <a:r>
              <a:rPr lang="en-US" dirty="0" smtClean="0"/>
              <a:t>Each resource technology has </a:t>
            </a:r>
            <a:br>
              <a:rPr lang="en-US" dirty="0" smtClean="0"/>
            </a:br>
            <a:r>
              <a:rPr lang="en-US" dirty="0" smtClean="0"/>
              <a:t>unique requirements</a:t>
            </a:r>
          </a:p>
          <a:p>
            <a:pPr lvl="1"/>
            <a:endParaRPr lang="en-US" dirty="0" smtClean="0"/>
          </a:p>
        </p:txBody>
      </p:sp>
      <p:sp>
        <p:nvSpPr>
          <p:cNvPr id="2" name="Title 1"/>
          <p:cNvSpPr>
            <a:spLocks noGrp="1"/>
          </p:cNvSpPr>
          <p:nvPr>
            <p:ph type="title"/>
          </p:nvPr>
        </p:nvSpPr>
        <p:spPr/>
        <p:txBody>
          <a:bodyPr>
            <a:normAutofit/>
          </a:bodyPr>
          <a:lstStyle/>
          <a:p>
            <a:r>
              <a:rPr lang="en-US" sz="3600" dirty="0" smtClean="0"/>
              <a:t>Other Resource Technologies</a:t>
            </a:r>
            <a:endParaRPr lang="en-US" sz="3600"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Inhaltsplatzhalter 2"/>
          <p:cNvSpPr>
            <a:spLocks noGrp="1"/>
          </p:cNvSpPr>
          <p:nvPr>
            <p:ph type="body" sz="quarter" idx="10"/>
          </p:nvPr>
        </p:nvSpPr>
        <p:spPr>
          <a:xfrm>
            <a:off x="730250" y="1600200"/>
            <a:ext cx="7672003" cy="2053960"/>
          </a:xfrm>
        </p:spPr>
        <p:txBody>
          <a:bodyPr>
            <a:normAutofit/>
          </a:bodyPr>
          <a:lstStyle/>
          <a:p>
            <a:r>
              <a:rPr lang="en-US" dirty="0" smtClean="0"/>
              <a:t>To get localizable strings out of the Registry</a:t>
            </a:r>
          </a:p>
          <a:p>
            <a:pPr lvl="1"/>
            <a:r>
              <a:rPr lang="en-US" dirty="0" smtClean="0"/>
              <a:t>Move localizable strings to a resource file</a:t>
            </a:r>
          </a:p>
          <a:p>
            <a:pPr lvl="1"/>
            <a:r>
              <a:rPr lang="en-US" dirty="0" smtClean="0"/>
              <a:t>Replace localizable registry values with a language neutral redirection string of the form “</a:t>
            </a:r>
            <a:r>
              <a:rPr lang="en-US" dirty="0" smtClean="0">
                <a:latin typeface="Consolas" pitchFamily="49" charset="0"/>
                <a:cs typeface="Courier New" pitchFamily="49" charset="0"/>
              </a:rPr>
              <a:t>@</a:t>
            </a:r>
            <a:r>
              <a:rPr lang="en-US" dirty="0" err="1" smtClean="0">
                <a:latin typeface="Consolas" pitchFamily="49" charset="0"/>
                <a:cs typeface="Courier New" pitchFamily="49" charset="0"/>
              </a:rPr>
              <a:t>res.dll,-resID</a:t>
            </a:r>
            <a:r>
              <a:rPr lang="en-US" dirty="0" smtClean="0"/>
              <a:t>”</a:t>
            </a:r>
          </a:p>
          <a:p>
            <a:pPr lvl="1"/>
            <a:r>
              <a:rPr lang="en-US" dirty="0" smtClean="0"/>
              <a:t>Call </a:t>
            </a:r>
            <a:r>
              <a:rPr lang="en-US" dirty="0" err="1" smtClean="0">
                <a:latin typeface="Consolas" pitchFamily="49" charset="0"/>
                <a:cs typeface="Courier New" pitchFamily="49" charset="0"/>
              </a:rPr>
              <a:t>RegLoadMUIString</a:t>
            </a:r>
            <a:r>
              <a:rPr lang="en-US" dirty="0" smtClean="0"/>
              <a:t> to parse redirection strings and retrieve the specified resource, using consistent fallback logic</a:t>
            </a:r>
          </a:p>
          <a:p>
            <a:pPr lvl="1"/>
            <a:r>
              <a:rPr lang="en-US" dirty="0" smtClean="0"/>
              <a:t>Don’t call </a:t>
            </a:r>
            <a:r>
              <a:rPr lang="en-US" dirty="0" err="1" smtClean="0">
                <a:latin typeface="Consolas" pitchFamily="49" charset="0"/>
                <a:cs typeface="Courier New" pitchFamily="49" charset="0"/>
              </a:rPr>
              <a:t>RegGetValue</a:t>
            </a:r>
            <a:r>
              <a:rPr lang="en-US" dirty="0" smtClean="0"/>
              <a:t> for localizable content</a:t>
            </a:r>
          </a:p>
          <a:p>
            <a:r>
              <a:rPr lang="en-US" dirty="0" smtClean="0"/>
              <a:t>Shell shortcuts and some INF files use similar redirection</a:t>
            </a:r>
          </a:p>
        </p:txBody>
      </p:sp>
      <p:sp>
        <p:nvSpPr>
          <p:cNvPr id="2" name="Titel 1"/>
          <p:cNvSpPr>
            <a:spLocks noGrp="1"/>
          </p:cNvSpPr>
          <p:nvPr>
            <p:ph type="title"/>
          </p:nvPr>
        </p:nvSpPr>
        <p:spPr/>
        <p:txBody>
          <a:bodyPr/>
          <a:lstStyle/>
          <a:p>
            <a:r>
              <a:rPr lang="en-US" sz="4400" dirty="0" smtClean="0"/>
              <a:t>MUI Compatibility Example </a:t>
            </a:r>
            <a:br>
              <a:rPr lang="en-US" sz="4400" dirty="0" smtClean="0"/>
            </a:br>
            <a:r>
              <a:rPr lang="en-US" sz="3200" dirty="0" smtClean="0">
                <a:solidFill>
                  <a:schemeClr val="accent3"/>
                </a:solidFill>
              </a:rPr>
              <a:t>Redirection</a:t>
            </a:r>
            <a:endParaRPr lang="en-US" sz="4400" dirty="0">
              <a:solidFill>
                <a:schemeClr val="accent3"/>
              </a:solidFill>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730250" y="1600200"/>
            <a:ext cx="7672003" cy="2053960"/>
          </a:xfrm>
        </p:spPr>
        <p:txBody>
          <a:bodyPr/>
          <a:lstStyle/>
          <a:p>
            <a:r>
              <a:rPr lang="en-US" dirty="0" smtClean="0"/>
              <a:t>To Search For a Non-MUI </a:t>
            </a:r>
            <a:br>
              <a:rPr lang="en-US" dirty="0" smtClean="0"/>
            </a:br>
            <a:r>
              <a:rPr lang="en-US" dirty="0" smtClean="0"/>
              <a:t>Resource File, either</a:t>
            </a:r>
          </a:p>
          <a:p>
            <a:pPr lvl="1"/>
            <a:r>
              <a:rPr lang="en-US" dirty="0" smtClean="0"/>
              <a:t>Use </a:t>
            </a:r>
            <a:r>
              <a:rPr lang="en-US" dirty="0" err="1" smtClean="0"/>
              <a:t>GetFileMUIPath</a:t>
            </a:r>
            <a:r>
              <a:rPr lang="en-US" dirty="0" smtClean="0"/>
              <a:t> to find the appropriate resource file for the current settings, or</a:t>
            </a:r>
          </a:p>
          <a:p>
            <a:pPr lvl="1"/>
            <a:r>
              <a:rPr lang="en-US" dirty="0" smtClean="0"/>
              <a:t>Use </a:t>
            </a:r>
            <a:r>
              <a:rPr lang="en-US" dirty="0" err="1" smtClean="0"/>
              <a:t>GetThreadPreferredUILanguages</a:t>
            </a:r>
            <a:r>
              <a:rPr lang="en-US" dirty="0" smtClean="0"/>
              <a:t> to get </a:t>
            </a:r>
            <a:br>
              <a:rPr lang="en-US" dirty="0" smtClean="0"/>
            </a:br>
            <a:r>
              <a:rPr lang="en-US" dirty="0" smtClean="0"/>
              <a:t>the fully-merged fallback list and write </a:t>
            </a:r>
            <a:br>
              <a:rPr lang="en-US" dirty="0" smtClean="0"/>
            </a:br>
            <a:r>
              <a:rPr lang="en-US" dirty="0" smtClean="0"/>
              <a:t>custom code to walk it</a:t>
            </a:r>
          </a:p>
          <a:p>
            <a:r>
              <a:rPr lang="en-US" dirty="0" smtClean="0"/>
              <a:t>To set application-specific languages</a:t>
            </a:r>
          </a:p>
          <a:p>
            <a:pPr lvl="1"/>
            <a:r>
              <a:rPr lang="en-US" dirty="0" smtClean="0"/>
              <a:t>Call </a:t>
            </a:r>
            <a:r>
              <a:rPr lang="en-US" dirty="0" err="1" smtClean="0"/>
              <a:t>SetProcessPreferredUILanguages</a:t>
            </a:r>
            <a:r>
              <a:rPr lang="en-US" dirty="0" smtClean="0"/>
              <a:t> or </a:t>
            </a:r>
            <a:r>
              <a:rPr lang="en-US" dirty="0" err="1" smtClean="0"/>
              <a:t>SetThreadPreferredUILanguages</a:t>
            </a:r>
            <a:r>
              <a:rPr lang="en-US" dirty="0" smtClean="0"/>
              <a:t> to set application languages, and probe as above</a:t>
            </a:r>
          </a:p>
          <a:p>
            <a:pPr lvl="1"/>
            <a:r>
              <a:rPr lang="en-US" dirty="0" smtClean="0"/>
              <a:t>Do not explicitly probe for application languages – the MUI API’s will do it for you</a:t>
            </a:r>
            <a:endParaRPr lang="en-US" dirty="0"/>
          </a:p>
        </p:txBody>
      </p:sp>
      <p:sp>
        <p:nvSpPr>
          <p:cNvPr id="2" name="Title 1"/>
          <p:cNvSpPr>
            <a:spLocks noGrp="1"/>
          </p:cNvSpPr>
          <p:nvPr>
            <p:ph type="title"/>
          </p:nvPr>
        </p:nvSpPr>
        <p:spPr>
          <a:xfrm>
            <a:off x="387054" y="152400"/>
            <a:ext cx="8375946" cy="997196"/>
          </a:xfrm>
        </p:spPr>
        <p:txBody>
          <a:bodyPr/>
          <a:lstStyle/>
          <a:p>
            <a:r>
              <a:rPr lang="en-US" dirty="0" smtClean="0"/>
              <a:t>MUI Compatibility Example</a:t>
            </a:r>
            <a:br>
              <a:rPr lang="en-US" dirty="0" smtClean="0"/>
            </a:br>
            <a:r>
              <a:rPr lang="en-US" sz="3200" dirty="0" smtClean="0">
                <a:solidFill>
                  <a:schemeClr val="accent3"/>
                </a:solidFill>
              </a:rPr>
              <a:t>Probing</a:t>
            </a:r>
            <a:endParaRPr lang="en-US" dirty="0">
              <a:solidFill>
                <a:schemeClr val="accent3"/>
              </a:solidFill>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r>
              <a:rPr lang="en-US" smtClean="0"/>
              <a:t>Backward Compatibility</a:t>
            </a:r>
          </a:p>
          <a:p>
            <a:pPr lvl="1"/>
            <a:r>
              <a:rPr lang="en-US" smtClean="0"/>
              <a:t>Use </a:t>
            </a:r>
            <a:r>
              <a:rPr lang="en-US" smtClean="0">
                <a:latin typeface="Consolas" pitchFamily="49" charset="0"/>
              </a:rPr>
              <a:t>LoadMUILibrary</a:t>
            </a:r>
            <a:r>
              <a:rPr lang="en-US" smtClean="0"/>
              <a:t>/</a:t>
            </a:r>
            <a:r>
              <a:rPr lang="en-US" smtClean="0">
                <a:latin typeface="Consolas" pitchFamily="49" charset="0"/>
              </a:rPr>
              <a:t>FreeMUILibrary</a:t>
            </a:r>
          </a:p>
          <a:p>
            <a:r>
              <a:rPr lang="en-US" smtClean="0"/>
              <a:t>Console Applications</a:t>
            </a:r>
          </a:p>
          <a:p>
            <a:pPr lvl="1"/>
            <a:r>
              <a:rPr lang="en-US" smtClean="0"/>
              <a:t>Set console filter flag</a:t>
            </a:r>
          </a:p>
          <a:p>
            <a:pPr lvl="1"/>
            <a:r>
              <a:rPr lang="en-US" smtClean="0"/>
              <a:t>Set codepage</a:t>
            </a:r>
          </a:p>
          <a:p>
            <a:pPr lvl="1"/>
            <a:r>
              <a:rPr lang="en-US" smtClean="0"/>
              <a:t>Build bilingual binaries</a:t>
            </a:r>
          </a:p>
          <a:p>
            <a:endParaRPr lang="en-US" dirty="0"/>
          </a:p>
        </p:txBody>
      </p:sp>
      <p:sp>
        <p:nvSpPr>
          <p:cNvPr id="2" name="Title 1"/>
          <p:cNvSpPr>
            <a:spLocks noGrp="1"/>
          </p:cNvSpPr>
          <p:nvPr>
            <p:ph type="title"/>
          </p:nvPr>
        </p:nvSpPr>
        <p:spPr/>
        <p:txBody>
          <a:bodyPr/>
          <a:lstStyle/>
          <a:p>
            <a:r>
              <a:rPr lang="en-US" smtClean="0"/>
              <a:t>Other Considerations</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Gaps In Platform Linguistic </a:t>
            </a:r>
            <a:br>
              <a:rPr lang="en-US" dirty="0" smtClean="0"/>
            </a:br>
            <a:r>
              <a:rPr lang="en-US" dirty="0" smtClean="0"/>
              <a:t>Support Before Windows 7</a:t>
            </a:r>
            <a:endParaRPr lang="en-US" dirty="0"/>
          </a:p>
        </p:txBody>
      </p:sp>
      <p:grpSp>
        <p:nvGrpSpPr>
          <p:cNvPr id="6" name="Group 5"/>
          <p:cNvGrpSpPr/>
          <p:nvPr/>
        </p:nvGrpSpPr>
        <p:grpSpPr>
          <a:xfrm>
            <a:off x="3200400" y="1907308"/>
            <a:ext cx="5486400" cy="1237654"/>
            <a:chOff x="2743199" y="157052"/>
            <a:chExt cx="5486400" cy="1237654"/>
          </a:xfrm>
        </p:grpSpPr>
        <p:sp>
          <p:nvSpPr>
            <p:cNvPr id="22" name="Round Same Side Corner Rectangle 21"/>
            <p:cNvSpPr/>
            <p:nvPr/>
          </p:nvSpPr>
          <p:spPr>
            <a:xfrm rot="5400000">
              <a:off x="4867572" y="-1967321"/>
              <a:ext cx="1237654" cy="5486400"/>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3" name="Round Same Side Corner Rectangle 4"/>
            <p:cNvSpPr/>
            <p:nvPr/>
          </p:nvSpPr>
          <p:spPr>
            <a:xfrm>
              <a:off x="2962656" y="217468"/>
              <a:ext cx="5206527" cy="11168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algn="l" defTabSz="755650">
                <a:lnSpc>
                  <a:spcPct val="90000"/>
                </a:lnSpc>
                <a:spcBef>
                  <a:spcPct val="0"/>
                </a:spcBef>
                <a:spcAft>
                  <a:spcPct val="15000"/>
                </a:spcAft>
                <a:buChar char="••"/>
              </a:pPr>
              <a:r>
                <a:rPr lang="en-US" sz="1600" kern="1200" dirty="0" smtClean="0">
                  <a:solidFill>
                    <a:schemeClr val="tx1"/>
                  </a:solidFill>
                </a:rPr>
                <a:t>Windows needs reliable user language detection to help developers provide appropriate user experiences</a:t>
              </a:r>
              <a:endParaRPr lang="en-US" sz="1600" kern="1200" dirty="0">
                <a:solidFill>
                  <a:schemeClr val="tx1"/>
                </a:solidFill>
              </a:endParaRPr>
            </a:p>
            <a:p>
              <a:pPr marL="346075" lvl="1" indent="-230188" algn="l" defTabSz="755650">
                <a:lnSpc>
                  <a:spcPct val="90000"/>
                </a:lnSpc>
                <a:spcBef>
                  <a:spcPct val="0"/>
                </a:spcBef>
                <a:spcAft>
                  <a:spcPct val="15000"/>
                </a:spcAft>
                <a:buChar char="••"/>
              </a:pPr>
              <a:r>
                <a:rPr lang="en-US" sz="1600" kern="1200" dirty="0" smtClean="0">
                  <a:solidFill>
                    <a:schemeClr val="tx1"/>
                  </a:solidFill>
                </a:rPr>
                <a:t>Users compute in more than one language, so we need more than just a one-size-fits-all system setting</a:t>
              </a:r>
              <a:endParaRPr lang="en-US" sz="1600" kern="1200" dirty="0">
                <a:solidFill>
                  <a:schemeClr val="tx1"/>
                </a:solidFill>
              </a:endParaRPr>
            </a:p>
          </p:txBody>
        </p:sp>
      </p:grpSp>
      <p:grpSp>
        <p:nvGrpSpPr>
          <p:cNvPr id="7" name="Group 6"/>
          <p:cNvGrpSpPr/>
          <p:nvPr/>
        </p:nvGrpSpPr>
        <p:grpSpPr>
          <a:xfrm>
            <a:off x="457201" y="1752600"/>
            <a:ext cx="2962656" cy="1547068"/>
            <a:chOff x="0" y="2344"/>
            <a:chExt cx="2962656" cy="1547068"/>
          </a:xfrm>
          <a:scene3d>
            <a:camera prst="orthographicFront"/>
            <a:lightRig rig="flat" dir="t"/>
          </a:scene3d>
        </p:grpSpPr>
        <p:sp>
          <p:nvSpPr>
            <p:cNvPr id="20" name="Rounded Rectangle 19"/>
            <p:cNvSpPr/>
            <p:nvPr/>
          </p:nvSpPr>
          <p:spPr>
            <a:xfrm>
              <a:off x="0" y="2344"/>
              <a:ext cx="2962656" cy="1547068"/>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1" name="Rounded Rectangle 6"/>
            <p:cNvSpPr/>
            <p:nvPr/>
          </p:nvSpPr>
          <p:spPr>
            <a:xfrm>
              <a:off x="75522" y="77866"/>
              <a:ext cx="2811612" cy="1396024"/>
            </a:xfrm>
            <a:prstGeom prst="rect">
              <a:avLst/>
            </a:prstGeom>
            <a:no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lvl="0" algn="ctr" defTabSz="914099">
                <a:lnSpc>
                  <a:spcPct val="90000"/>
                </a:lnSpc>
                <a:spcBef>
                  <a:spcPct val="0"/>
                </a:spcBef>
                <a:spcAft>
                  <a:spcPct val="35000"/>
                </a:spcAft>
              </a:pPr>
              <a:r>
                <a:rPr lang="en-US" sz="2000" dirty="0" smtClean="0">
                  <a:solidFill>
                    <a:srgbClr val="FFFFFF"/>
                  </a:solidFill>
                </a:rPr>
                <a:t>Developers rely on system settings to </a:t>
              </a:r>
              <a:br>
                <a:rPr lang="en-US" sz="2000" dirty="0" smtClean="0">
                  <a:solidFill>
                    <a:srgbClr val="FFFFFF"/>
                  </a:solidFill>
                </a:rPr>
              </a:br>
              <a:r>
                <a:rPr lang="en-US" sz="2000" dirty="0" smtClean="0">
                  <a:solidFill>
                    <a:srgbClr val="FFFFFF"/>
                  </a:solidFill>
                </a:rPr>
                <a:t>guess the language </a:t>
              </a:r>
              <a:br>
                <a:rPr lang="en-US" sz="2000" dirty="0" smtClean="0">
                  <a:solidFill>
                    <a:srgbClr val="FFFFFF"/>
                  </a:solidFill>
                </a:rPr>
              </a:br>
              <a:r>
                <a:rPr lang="en-US" sz="2000" dirty="0" smtClean="0">
                  <a:solidFill>
                    <a:srgbClr val="FFFFFF"/>
                  </a:solidFill>
                </a:rPr>
                <a:t>of a user’s text</a:t>
              </a:r>
              <a:endParaRPr lang="en-US" sz="2000" dirty="0">
                <a:solidFill>
                  <a:srgbClr val="FFFFFF"/>
                </a:solidFill>
              </a:endParaRPr>
            </a:p>
          </p:txBody>
        </p:sp>
      </p:grpSp>
      <p:grpSp>
        <p:nvGrpSpPr>
          <p:cNvPr id="8" name="Group 7"/>
          <p:cNvGrpSpPr/>
          <p:nvPr/>
        </p:nvGrpSpPr>
        <p:grpSpPr>
          <a:xfrm>
            <a:off x="3200400" y="3531729"/>
            <a:ext cx="5486400" cy="1237654"/>
            <a:chOff x="3034805" y="1781473"/>
            <a:chExt cx="5194794" cy="1237654"/>
          </a:xfrm>
        </p:grpSpPr>
        <p:sp>
          <p:nvSpPr>
            <p:cNvPr id="18" name="Round Same Side Corner Rectangle 17"/>
            <p:cNvSpPr/>
            <p:nvPr/>
          </p:nvSpPr>
          <p:spPr>
            <a:xfrm rot="5400000">
              <a:off x="5013375" y="-197097"/>
              <a:ext cx="1237654" cy="5194794"/>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Round Same Side Corner Rectangle 8"/>
            <p:cNvSpPr/>
            <p:nvPr/>
          </p:nvSpPr>
          <p:spPr>
            <a:xfrm>
              <a:off x="3251254" y="1841889"/>
              <a:ext cx="4917929" cy="11168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defTabSz="755650">
                <a:lnSpc>
                  <a:spcPct val="90000"/>
                </a:lnSpc>
                <a:spcBef>
                  <a:spcPct val="0"/>
                </a:spcBef>
                <a:spcAft>
                  <a:spcPct val="15000"/>
                </a:spcAft>
                <a:buChar char="••"/>
              </a:pPr>
              <a:r>
                <a:rPr lang="en-US" sz="1600" dirty="0" smtClean="0">
                  <a:solidFill>
                    <a:schemeClr val="tx1"/>
                  </a:solidFill>
                </a:rPr>
                <a:t>Windows needs market-relevant features </a:t>
              </a:r>
              <a:br>
                <a:rPr lang="en-US" sz="1600" dirty="0" smtClean="0">
                  <a:solidFill>
                    <a:schemeClr val="tx1"/>
                  </a:solidFill>
                </a:rPr>
              </a:br>
              <a:r>
                <a:rPr lang="en-US" sz="1600" dirty="0" smtClean="0">
                  <a:solidFill>
                    <a:schemeClr val="tx1"/>
                  </a:solidFill>
                </a:rPr>
                <a:t>targeted towards users in these emerging markets</a:t>
              </a:r>
              <a:endParaRPr lang="en-US" sz="1600" dirty="0">
                <a:solidFill>
                  <a:schemeClr val="tx1"/>
                </a:solidFill>
              </a:endParaRPr>
            </a:p>
            <a:p>
              <a:pPr marL="346075" lvl="1" indent="-230188" defTabSz="755650">
                <a:lnSpc>
                  <a:spcPct val="90000"/>
                </a:lnSpc>
                <a:spcBef>
                  <a:spcPct val="0"/>
                </a:spcBef>
                <a:spcAft>
                  <a:spcPct val="15000"/>
                </a:spcAft>
                <a:buChar char="••"/>
              </a:pPr>
              <a:r>
                <a:rPr lang="en-US" sz="1600" dirty="0" smtClean="0">
                  <a:solidFill>
                    <a:schemeClr val="tx1"/>
                  </a:solidFill>
                </a:rPr>
                <a:t>Developers can use these features to extend </a:t>
              </a:r>
              <a:br>
                <a:rPr lang="en-US" sz="1600" dirty="0" smtClean="0">
                  <a:solidFill>
                    <a:schemeClr val="tx1"/>
                  </a:solidFill>
                </a:rPr>
              </a:br>
              <a:r>
                <a:rPr lang="en-US" sz="1600" dirty="0" smtClean="0">
                  <a:solidFill>
                    <a:schemeClr val="tx1"/>
                  </a:solidFill>
                </a:rPr>
                <a:t>the reach of their applications into </a:t>
              </a:r>
              <a:br>
                <a:rPr lang="en-US" sz="1600" dirty="0" smtClean="0">
                  <a:solidFill>
                    <a:schemeClr val="tx1"/>
                  </a:solidFill>
                </a:rPr>
              </a:br>
              <a:r>
                <a:rPr lang="en-US" sz="1600" dirty="0" smtClean="0">
                  <a:solidFill>
                    <a:schemeClr val="tx1"/>
                  </a:solidFill>
                </a:rPr>
                <a:t>emerging technology markets</a:t>
              </a:r>
              <a:endParaRPr lang="en-US" sz="1600" dirty="0">
                <a:solidFill>
                  <a:schemeClr val="tx1"/>
                </a:solidFill>
              </a:endParaRPr>
            </a:p>
          </p:txBody>
        </p:sp>
      </p:grpSp>
      <p:grpSp>
        <p:nvGrpSpPr>
          <p:cNvPr id="9" name="Group 8"/>
          <p:cNvGrpSpPr/>
          <p:nvPr/>
        </p:nvGrpSpPr>
        <p:grpSpPr>
          <a:xfrm>
            <a:off x="457201" y="3377021"/>
            <a:ext cx="2962656" cy="1547068"/>
            <a:chOff x="0" y="1626765"/>
            <a:chExt cx="2962656" cy="1547068"/>
          </a:xfrm>
          <a:scene3d>
            <a:camera prst="orthographicFront"/>
            <a:lightRig rig="flat" dir="t"/>
          </a:scene3d>
        </p:grpSpPr>
        <p:sp>
          <p:nvSpPr>
            <p:cNvPr id="16" name="Rounded Rectangle 15"/>
            <p:cNvSpPr/>
            <p:nvPr/>
          </p:nvSpPr>
          <p:spPr>
            <a:xfrm>
              <a:off x="0" y="1626765"/>
              <a:ext cx="2962656" cy="1547068"/>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7" name="Rounded Rectangle 10"/>
            <p:cNvSpPr/>
            <p:nvPr/>
          </p:nvSpPr>
          <p:spPr>
            <a:xfrm>
              <a:off x="75522" y="1702287"/>
              <a:ext cx="2811612" cy="1396024"/>
            </a:xfrm>
            <a:prstGeom prst="rect">
              <a:avLst/>
            </a:prstGeom>
            <a:no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lnSpc>
                  <a:spcPct val="90000"/>
                </a:lnSpc>
                <a:spcBef>
                  <a:spcPct val="0"/>
                </a:spcBef>
                <a:spcAft>
                  <a:spcPct val="35000"/>
                </a:spcAft>
              </a:pPr>
              <a:r>
                <a:rPr lang="en-US" sz="2000" dirty="0" smtClean="0">
                  <a:solidFill>
                    <a:srgbClr val="FFFFFF"/>
                  </a:solidFill>
                </a:rPr>
                <a:t>Gaps in developer support for key markets like India, China, and Eastern Europe</a:t>
              </a:r>
            </a:p>
          </p:txBody>
        </p:sp>
      </p:grpSp>
      <p:grpSp>
        <p:nvGrpSpPr>
          <p:cNvPr id="10" name="Group 9"/>
          <p:cNvGrpSpPr/>
          <p:nvPr/>
        </p:nvGrpSpPr>
        <p:grpSpPr>
          <a:xfrm>
            <a:off x="3200400" y="5156150"/>
            <a:ext cx="5486400" cy="1237654"/>
            <a:chOff x="2962655" y="3405894"/>
            <a:chExt cx="5266944" cy="1237654"/>
          </a:xfrm>
        </p:grpSpPr>
        <p:sp>
          <p:nvSpPr>
            <p:cNvPr id="14" name="Round Same Side Corner Rectangle 13"/>
            <p:cNvSpPr/>
            <p:nvPr/>
          </p:nvSpPr>
          <p:spPr>
            <a:xfrm rot="5400000">
              <a:off x="4977300" y="1391249"/>
              <a:ext cx="1237654" cy="5266944"/>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ound Same Side Corner Rectangle 12"/>
            <p:cNvSpPr/>
            <p:nvPr/>
          </p:nvSpPr>
          <p:spPr>
            <a:xfrm>
              <a:off x="3182110" y="3466311"/>
              <a:ext cx="4987072" cy="11168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defTabSz="755650">
                <a:lnSpc>
                  <a:spcPct val="90000"/>
                </a:lnSpc>
                <a:spcBef>
                  <a:spcPct val="0"/>
                </a:spcBef>
                <a:spcAft>
                  <a:spcPct val="15000"/>
                </a:spcAft>
                <a:buChar char="••"/>
              </a:pPr>
              <a:r>
                <a:rPr lang="en-US" sz="1600" dirty="0" smtClean="0">
                  <a:solidFill>
                    <a:schemeClr val="tx1"/>
                  </a:solidFill>
                </a:rPr>
                <a:t>Windows needs more centralized APIs to provide scalable, world-ready linguistic support</a:t>
              </a:r>
              <a:endParaRPr lang="en-US" sz="1600" dirty="0">
                <a:solidFill>
                  <a:schemeClr val="tx1"/>
                </a:solidFill>
              </a:endParaRPr>
            </a:p>
            <a:p>
              <a:pPr marL="346075" lvl="1" indent="-230188" defTabSz="755650">
                <a:lnSpc>
                  <a:spcPct val="90000"/>
                </a:lnSpc>
                <a:spcBef>
                  <a:spcPct val="0"/>
                </a:spcBef>
                <a:spcAft>
                  <a:spcPct val="15000"/>
                </a:spcAft>
                <a:buChar char="••"/>
              </a:pPr>
              <a:r>
                <a:rPr lang="en-US" sz="1600" dirty="0" smtClean="0">
                  <a:solidFill>
                    <a:schemeClr val="tx1"/>
                  </a:solidFill>
                </a:rPr>
                <a:t>These APIs need to be easy to learn and use</a:t>
              </a:r>
              <a:endParaRPr lang="en-US" sz="1600" dirty="0">
                <a:solidFill>
                  <a:schemeClr val="tx1"/>
                </a:solidFill>
              </a:endParaRPr>
            </a:p>
          </p:txBody>
        </p:sp>
      </p:grpSp>
      <p:grpSp>
        <p:nvGrpSpPr>
          <p:cNvPr id="11" name="Group 10"/>
          <p:cNvGrpSpPr/>
          <p:nvPr/>
        </p:nvGrpSpPr>
        <p:grpSpPr>
          <a:xfrm>
            <a:off x="457201" y="5001443"/>
            <a:ext cx="2962656" cy="1547068"/>
            <a:chOff x="0" y="3251187"/>
            <a:chExt cx="2962656" cy="1547068"/>
          </a:xfrm>
          <a:scene3d>
            <a:camera prst="orthographicFront"/>
            <a:lightRig rig="flat" dir="t"/>
          </a:scene3d>
        </p:grpSpPr>
        <p:sp>
          <p:nvSpPr>
            <p:cNvPr id="12" name="Rounded Rectangle 11"/>
            <p:cNvSpPr/>
            <p:nvPr/>
          </p:nvSpPr>
          <p:spPr>
            <a:xfrm>
              <a:off x="0" y="3251187"/>
              <a:ext cx="2962656" cy="1547068"/>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3" name="Rounded Rectangle 14"/>
            <p:cNvSpPr/>
            <p:nvPr/>
          </p:nvSpPr>
          <p:spPr>
            <a:xfrm>
              <a:off x="75522" y="3326709"/>
              <a:ext cx="2811612" cy="1396024"/>
            </a:xfrm>
            <a:prstGeom prst="rect">
              <a:avLst/>
            </a:prstGeom>
            <a:no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lnSpc>
                  <a:spcPct val="90000"/>
                </a:lnSpc>
                <a:spcBef>
                  <a:spcPct val="0"/>
                </a:spcBef>
                <a:spcAft>
                  <a:spcPct val="35000"/>
                </a:spcAft>
              </a:pPr>
              <a:r>
                <a:rPr lang="en-US" sz="2000" dirty="0" smtClean="0">
                  <a:solidFill>
                    <a:srgbClr val="FFFFFF"/>
                  </a:solidFill>
                </a:rPr>
                <a:t>Developers have to build and deploy their own advanced linguistic functionality</a:t>
              </a:r>
            </a:p>
          </p:txBody>
        </p:sp>
      </p:gr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14514" y="1408112"/>
            <a:ext cx="9129486" cy="5221287"/>
          </a:xfrm>
          <a:prstGeom prst="roundRect">
            <a:avLst>
              <a:gd name="adj" fmla="val 7993"/>
            </a:avLst>
          </a:prstGeom>
          <a:gradFill flip="none" rotWithShape="1">
            <a:gsLst>
              <a:gs pos="0">
                <a:srgbClr val="FFFFFF"/>
              </a:gs>
              <a:gs pos="2000">
                <a:srgbClr val="FFFFFF">
                  <a:alpha val="0"/>
                </a:srgbClr>
              </a:gs>
              <a:gs pos="54000">
                <a:srgbClr val="000000">
                  <a:alpha val="93000"/>
                </a:srgbClr>
              </a:gs>
              <a:gs pos="97000">
                <a:srgbClr val="000000">
                  <a:alpha val="21000"/>
                </a:srgbClr>
              </a:gs>
              <a:gs pos="100000">
                <a:srgbClr val="FFFFFF"/>
              </a:gs>
            </a:gsLst>
            <a:lin ang="16200000" scaled="1"/>
            <a:tileRect/>
          </a:gradFill>
          <a:ln w="3175" cmpd="sng">
            <a:solidFill>
              <a:srgbClr val="FFFFFF">
                <a:alpha val="9000"/>
              </a:srgbClr>
            </a:solidFill>
            <a:prstDash val="solid"/>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vert="horz" wrap="square" lIns="91440" tIns="91440" rIns="7315200" bIns="0" numCol="1" rtlCol="0" anchor="ctr" anchorCtr="0" compatLnSpc="1">
            <a:prstTxWarp prst="textNoShape">
              <a:avLst/>
            </a:prstTxWarp>
          </a:bodyPr>
          <a:lstStyle/>
          <a:p>
            <a:pPr algn="ctr" defTabSz="1329574" fontAlgn="base">
              <a:lnSpc>
                <a:spcPct val="80000"/>
              </a:lnSpc>
              <a:spcBef>
                <a:spcPct val="0"/>
              </a:spcBef>
              <a:spcAft>
                <a:spcPct val="0"/>
              </a:spcAft>
              <a:defRPr/>
            </a:pPr>
            <a:endParaRPr lang="en-US" sz="3200" spc="-70" dirty="0" smtClean="0">
              <a:ln w="18415" cmpd="sng">
                <a:noFill/>
                <a:prstDash val="solid"/>
              </a:ln>
              <a:gradFill>
                <a:gsLst>
                  <a:gs pos="0">
                    <a:srgbClr val="FFFFFF"/>
                  </a:gs>
                  <a:gs pos="100000">
                    <a:srgbClr val="FFFFFF"/>
                  </a:gs>
                </a:gsLst>
                <a:lin ang="16200000" scaled="1"/>
              </a:gradFill>
              <a:effectLst/>
              <a:latin typeface="Segoe Semibold" pitchFamily="34" charset="0"/>
            </a:endParaRPr>
          </a:p>
        </p:txBody>
      </p:sp>
      <p:sp>
        <p:nvSpPr>
          <p:cNvPr id="2" name="Title 1"/>
          <p:cNvSpPr>
            <a:spLocks noGrp="1"/>
          </p:cNvSpPr>
          <p:nvPr>
            <p:ph type="title"/>
          </p:nvPr>
        </p:nvSpPr>
        <p:spPr/>
        <p:txBody>
          <a:bodyPr/>
          <a:lstStyle/>
          <a:p>
            <a:r>
              <a:rPr smtClean="0"/>
              <a:t>Evals &amp; Recordings</a:t>
            </a:r>
            <a:endParaRPr lang="en-US" dirty="0"/>
          </a:p>
        </p:txBody>
      </p:sp>
      <p:pic>
        <p:nvPicPr>
          <p:cNvPr id="3" name="Picture 2" descr="ring2.png"/>
          <p:cNvPicPr>
            <a:picLocks noChangeAspect="1"/>
          </p:cNvPicPr>
          <p:nvPr/>
        </p:nvPicPr>
        <p:blipFill>
          <a:blip r:embed="rId3"/>
          <a:srcRect l="15071" t="56589" r="15014"/>
          <a:stretch>
            <a:fillRect/>
          </a:stretch>
        </p:blipFill>
        <p:spPr>
          <a:xfrm>
            <a:off x="0" y="3426437"/>
            <a:ext cx="8864742" cy="3211034"/>
          </a:xfrm>
          <a:prstGeom prst="rect">
            <a:avLst/>
          </a:prstGeom>
        </p:spPr>
      </p:pic>
      <p:sp>
        <p:nvSpPr>
          <p:cNvPr id="4" name="Freeform 11"/>
          <p:cNvSpPr>
            <a:spLocks/>
          </p:cNvSpPr>
          <p:nvPr/>
        </p:nvSpPr>
        <p:spPr bwMode="auto">
          <a:xfrm>
            <a:off x="6096000" y="4038600"/>
            <a:ext cx="2325437" cy="885252"/>
          </a:xfrm>
          <a:custGeom>
            <a:avLst/>
            <a:gdLst/>
            <a:ahLst/>
            <a:cxnLst>
              <a:cxn ang="0">
                <a:pos x="656" y="0"/>
              </a:cxn>
              <a:cxn ang="0">
                <a:pos x="0" y="312"/>
              </a:cxn>
            </a:cxnLst>
            <a:rect l="0" t="0" r="r" b="b"/>
            <a:pathLst>
              <a:path w="820" h="312">
                <a:moveTo>
                  <a:pt x="656" y="0"/>
                </a:moveTo>
                <a:cubicBezTo>
                  <a:pt x="656" y="0"/>
                  <a:pt x="820" y="218"/>
                  <a:pt x="0" y="312"/>
                </a:cubicBezTo>
              </a:path>
            </a:pathLst>
          </a:custGeom>
          <a:ln>
            <a:solidFill>
              <a:schemeClr val="accent4">
                <a:lumMod val="75000"/>
              </a:schemeClr>
            </a:solidFill>
          </a:ln>
          <a:effectLst>
            <a:outerShdw blurRad="63500" algn="ctr" rotWithShape="0">
              <a:schemeClr val="accent4">
                <a:lumMod val="75000"/>
              </a:schemeClr>
            </a:outerShdw>
          </a:effec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5" name="Freeform 11"/>
          <p:cNvSpPr>
            <a:spLocks/>
          </p:cNvSpPr>
          <p:nvPr/>
        </p:nvSpPr>
        <p:spPr bwMode="auto">
          <a:xfrm flipH="1">
            <a:off x="1066800" y="4051061"/>
            <a:ext cx="2205787" cy="872791"/>
          </a:xfrm>
          <a:custGeom>
            <a:avLst/>
            <a:gdLst/>
            <a:ahLst/>
            <a:cxnLst>
              <a:cxn ang="0">
                <a:pos x="656" y="0"/>
              </a:cxn>
              <a:cxn ang="0">
                <a:pos x="0" y="312"/>
              </a:cxn>
            </a:cxnLst>
            <a:rect l="0" t="0" r="r" b="b"/>
            <a:pathLst>
              <a:path w="820" h="312">
                <a:moveTo>
                  <a:pt x="656" y="0"/>
                </a:moveTo>
                <a:cubicBezTo>
                  <a:pt x="656" y="0"/>
                  <a:pt x="820" y="218"/>
                  <a:pt x="0" y="312"/>
                </a:cubicBezTo>
              </a:path>
            </a:pathLst>
          </a:custGeom>
          <a:ln>
            <a:solidFill>
              <a:schemeClr val="accent4">
                <a:lumMod val="75000"/>
              </a:schemeClr>
            </a:solidFill>
          </a:ln>
          <a:effectLst>
            <a:outerShdw blurRad="63500" algn="ctr" rotWithShape="0">
              <a:schemeClr val="accent4">
                <a:lumMod val="75000"/>
              </a:schemeClr>
            </a:outerShdw>
          </a:effec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6" name="Freeform 17"/>
          <p:cNvSpPr>
            <a:spLocks/>
          </p:cNvSpPr>
          <p:nvPr/>
        </p:nvSpPr>
        <p:spPr bwMode="auto">
          <a:xfrm>
            <a:off x="3505200" y="3276600"/>
            <a:ext cx="2141538" cy="131763"/>
          </a:xfrm>
          <a:custGeom>
            <a:avLst/>
            <a:gdLst/>
            <a:ahLst/>
            <a:cxnLst>
              <a:cxn ang="0">
                <a:pos x="0" y="46"/>
              </a:cxn>
              <a:cxn ang="0">
                <a:pos x="748" y="40"/>
              </a:cxn>
            </a:cxnLst>
            <a:rect l="0" t="0" r="r" b="b"/>
            <a:pathLst>
              <a:path w="748" h="46">
                <a:moveTo>
                  <a:pt x="0" y="46"/>
                </a:moveTo>
                <a:cubicBezTo>
                  <a:pt x="0" y="46"/>
                  <a:pt x="366" y="0"/>
                  <a:pt x="748" y="40"/>
                </a:cubicBezTo>
              </a:path>
            </a:pathLst>
          </a:custGeom>
          <a:ln>
            <a:solidFill>
              <a:schemeClr val="accent4">
                <a:lumMod val="75000"/>
              </a:schemeClr>
            </a:solidFill>
          </a:ln>
          <a:effectLst>
            <a:outerShdw blurRad="63500" algn="ctr" rotWithShape="0">
              <a:schemeClr val="accent4">
                <a:lumMod val="75000"/>
              </a:schemeClr>
            </a:outerShdw>
          </a:effec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8" name="Rounded Rectangle 7"/>
          <p:cNvSpPr/>
          <p:nvPr/>
        </p:nvSpPr>
        <p:spPr bwMode="auto">
          <a:xfrm>
            <a:off x="2580417" y="4419600"/>
            <a:ext cx="4287982" cy="1524000"/>
          </a:xfrm>
          <a:prstGeom prst="roundRect">
            <a:avLst/>
          </a:prstGeom>
          <a:ln>
            <a:headEnd type="none" w="med" len="med"/>
            <a:tailEnd type="none" w="med" len="med"/>
          </a:ln>
          <a:effectLst>
            <a:outerShdw blurRad="39000" dist="25400" dir="5400000" rotWithShape="0">
              <a:srgbClr val="000000">
                <a:alpha val="38000"/>
              </a:srgbClr>
            </a:outerShdw>
            <a:reflection blurRad="6350" stA="50000" endA="275" endPos="40000" dist="101600" dir="5400000" sy="-100000" algn="bl" rotWithShape="0"/>
          </a:effectLst>
          <a:scene3d>
            <a:camera prst="perspectiveRelaxed"/>
            <a:lightRig rig="threePt" dir="t"/>
          </a:scene3d>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dirty="0" smtClean="0">
              <a:solidFill>
                <a:srgbClr val="FFFFFF"/>
              </a:solidFill>
            </a:endParaRPr>
          </a:p>
        </p:txBody>
      </p:sp>
      <p:sp>
        <p:nvSpPr>
          <p:cNvPr id="10" name="Rounded Rectangle 9"/>
          <p:cNvSpPr/>
          <p:nvPr/>
        </p:nvSpPr>
        <p:spPr bwMode="auto">
          <a:xfrm>
            <a:off x="4946650" y="2514600"/>
            <a:ext cx="3810000" cy="1524000"/>
          </a:xfrm>
          <a:prstGeom prst="roundRect">
            <a:avLst/>
          </a:prstGeom>
          <a:ln>
            <a:headEnd type="none" w="med" len="med"/>
            <a:tailEnd type="none" w="med" len="med"/>
          </a:ln>
          <a:effectLst>
            <a:outerShdw blurRad="39000" dist="25400" dir="5400000" rotWithShape="0">
              <a:srgbClr val="000000">
                <a:alpha val="38000"/>
              </a:srgbClr>
            </a:outerShdw>
            <a:reflection blurRad="6350" stA="50000" endA="275" endPos="40000" dist="101600" dir="5400000" sy="-100000" algn="bl" rotWithShape="0"/>
          </a:effectLst>
          <a:scene3d>
            <a:camera prst="perspectiveContrastingLeftFacing"/>
            <a:lightRig rig="threePt" dir="t"/>
          </a:scene3d>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dirty="0" smtClean="0">
              <a:solidFill>
                <a:srgbClr val="FFFFFF"/>
              </a:solidFill>
            </a:endParaRPr>
          </a:p>
        </p:txBody>
      </p:sp>
      <p:sp>
        <p:nvSpPr>
          <p:cNvPr id="11" name="Rounded Rectangle 10"/>
          <p:cNvSpPr/>
          <p:nvPr/>
        </p:nvSpPr>
        <p:spPr bwMode="auto">
          <a:xfrm>
            <a:off x="387350" y="2514600"/>
            <a:ext cx="3879850" cy="1524000"/>
          </a:xfrm>
          <a:prstGeom prst="roundRect">
            <a:avLst/>
          </a:prstGeom>
          <a:ln>
            <a:headEnd type="none" w="med" len="med"/>
            <a:tailEnd type="none" w="med" len="med"/>
          </a:ln>
          <a:effectLst>
            <a:outerShdw blurRad="39000" dist="25400" dir="5400000" rotWithShape="0">
              <a:srgbClr val="000000">
                <a:alpha val="38000"/>
              </a:srgbClr>
            </a:outerShdw>
            <a:reflection blurRad="6350" stA="50000" endA="275" endPos="40000" dist="101600" dir="5400000" sy="-100000" algn="bl" rotWithShape="0"/>
          </a:effectLst>
          <a:scene3d>
            <a:camera prst="perspectiveContrastingRightFacing"/>
            <a:lightRig rig="threePt" dir="t"/>
          </a:scene3d>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dirty="0" smtClean="0">
              <a:solidFill>
                <a:srgbClr val="FFFFFF"/>
              </a:solidFill>
            </a:endParaRPr>
          </a:p>
        </p:txBody>
      </p:sp>
      <p:pic>
        <p:nvPicPr>
          <p:cNvPr id="12" name="Picture 2" descr="C:\Users\Shows\Pictures\DVD_ART34\Artwork_Imagery\Icons - Illustrations\_WINDOWS VISTA ICONS\Speaker sound audio.png"/>
          <p:cNvPicPr>
            <a:picLocks noChangeAspect="1" noChangeArrowheads="1"/>
          </p:cNvPicPr>
          <p:nvPr/>
        </p:nvPicPr>
        <p:blipFill>
          <a:blip r:embed="rId4"/>
          <a:srcRect/>
          <a:stretch>
            <a:fillRect/>
          </a:stretch>
        </p:blipFill>
        <p:spPr bwMode="auto">
          <a:xfrm>
            <a:off x="7570788" y="2826327"/>
            <a:ext cx="831850" cy="897522"/>
          </a:xfrm>
          <a:prstGeom prst="rect">
            <a:avLst/>
          </a:prstGeom>
          <a:noFill/>
          <a:effectLst>
            <a:reflection blurRad="6350" stA="50000" endA="275" endPos="40000" dist="101600" dir="5400000" sy="-100000" algn="bl" rotWithShape="0"/>
          </a:effectLst>
        </p:spPr>
      </p:pic>
      <p:pic>
        <p:nvPicPr>
          <p:cNvPr id="13" name="Picture 7" descr="C:\Users\Shows\Pictures\DVD_ART34\Artwork_Imagery\Icons - Illustrations\_WINDOWS SERVER ICONS\Documents\Check list checklist to do done tasks.png"/>
          <p:cNvPicPr>
            <a:picLocks noChangeAspect="1" noChangeArrowheads="1"/>
          </p:cNvPicPr>
          <p:nvPr/>
        </p:nvPicPr>
        <p:blipFill>
          <a:blip r:embed="rId5"/>
          <a:srcRect/>
          <a:stretch>
            <a:fillRect/>
          </a:stretch>
        </p:blipFill>
        <p:spPr bwMode="auto">
          <a:xfrm>
            <a:off x="762000" y="2819400"/>
            <a:ext cx="709127" cy="914401"/>
          </a:xfrm>
          <a:prstGeom prst="rect">
            <a:avLst/>
          </a:prstGeom>
          <a:noFill/>
          <a:effectLst>
            <a:reflection blurRad="6350" stA="50000" endA="300" endPos="38500" dist="50800" dir="5400000" sy="-100000" algn="bl" rotWithShape="0"/>
          </a:effectLst>
          <a:scene3d>
            <a:camera prst="perspectiveContrastingRightFacing"/>
            <a:lightRig rig="threePt" dir="t"/>
          </a:scene3d>
        </p:spPr>
      </p:pic>
      <p:sp>
        <p:nvSpPr>
          <p:cNvPr id="14" name="TextBox 13"/>
          <p:cNvSpPr txBox="1"/>
          <p:nvPr/>
        </p:nvSpPr>
        <p:spPr>
          <a:xfrm rot="21013476">
            <a:off x="1366042" y="2422902"/>
            <a:ext cx="2242479" cy="1569660"/>
          </a:xfrm>
          <a:prstGeom prst="rect">
            <a:avLst/>
          </a:prstGeom>
          <a:noFill/>
        </p:spPr>
        <p:txBody>
          <a:bodyPr wrap="square" rtlCol="0">
            <a:spAutoFit/>
          </a:bodyPr>
          <a:lstStyle/>
          <a:p>
            <a:r>
              <a:rPr lang="en-US" sz="2400" dirty="0" smtClean="0"/>
              <a:t>Please fill </a:t>
            </a:r>
            <a:br>
              <a:rPr lang="en-US" sz="2400" dirty="0" smtClean="0"/>
            </a:br>
            <a:r>
              <a:rPr lang="en-US" sz="2400" dirty="0" smtClean="0"/>
              <a:t>out your evaluation for this session at:</a:t>
            </a:r>
          </a:p>
        </p:txBody>
      </p:sp>
      <p:sp>
        <p:nvSpPr>
          <p:cNvPr id="15" name="TextBox 14"/>
          <p:cNvSpPr txBox="1"/>
          <p:nvPr/>
        </p:nvSpPr>
        <p:spPr>
          <a:xfrm rot="525494">
            <a:off x="5356149" y="2607568"/>
            <a:ext cx="2242479" cy="1200329"/>
          </a:xfrm>
          <a:prstGeom prst="rect">
            <a:avLst/>
          </a:prstGeom>
          <a:noFill/>
        </p:spPr>
        <p:txBody>
          <a:bodyPr wrap="square" rtlCol="0">
            <a:spAutoFit/>
          </a:bodyPr>
          <a:lstStyle/>
          <a:p>
            <a:pPr algn="r"/>
            <a:r>
              <a:rPr lang="en-US" sz="2400" dirty="0" smtClean="0"/>
              <a:t>This session will be available as </a:t>
            </a:r>
            <a:br>
              <a:rPr lang="en-US" sz="2400" dirty="0" smtClean="0"/>
            </a:br>
            <a:r>
              <a:rPr lang="en-US" sz="2400" dirty="0" smtClean="0"/>
              <a:t>a recording at:</a:t>
            </a:r>
          </a:p>
        </p:txBody>
      </p:sp>
      <p:sp>
        <p:nvSpPr>
          <p:cNvPr id="17" name="TextBox 16"/>
          <p:cNvSpPr txBox="1"/>
          <p:nvPr/>
        </p:nvSpPr>
        <p:spPr>
          <a:xfrm>
            <a:off x="2057408" y="4889213"/>
            <a:ext cx="5334000" cy="584775"/>
          </a:xfrm>
          <a:prstGeom prst="rect">
            <a:avLst/>
          </a:prstGeom>
          <a:noFill/>
        </p:spPr>
        <p:txBody>
          <a:bodyPr wrap="square" rtlCol="0">
            <a:spAutoFit/>
          </a:bodyPr>
          <a:lstStyle/>
          <a:p>
            <a:pPr algn="ctr"/>
            <a:r>
              <a:rPr lang="en-US" sz="3200" dirty="0" smtClean="0">
                <a:solidFill>
                  <a:schemeClr val="accent3"/>
                </a:solidFill>
              </a:rPr>
              <a:t>www.microsoftpdc.com</a:t>
            </a:r>
            <a:endParaRPr lang="en-US" sz="3200" dirty="0">
              <a:solidFill>
                <a:schemeClr val="accent3"/>
              </a:solidFill>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4038600"/>
            <a:ext cx="7671798" cy="914400"/>
          </a:xfrm>
        </p:spPr>
        <p:txBody>
          <a:bodyPr/>
          <a:lstStyle/>
          <a:p>
            <a:r>
              <a:rPr smtClean="0"/>
              <a:t>Please use the microphones provided</a:t>
            </a:r>
            <a:endParaRPr lang="en-US" dirty="0"/>
          </a:p>
        </p:txBody>
      </p:sp>
      <p:sp>
        <p:nvSpPr>
          <p:cNvPr id="4" name="Text Placeholder 3"/>
          <p:cNvSpPr>
            <a:spLocks noGrp="1"/>
          </p:cNvSpPr>
          <p:nvPr>
            <p:ph type="body" sz="quarter" idx="10"/>
          </p:nvPr>
        </p:nvSpPr>
        <p:spPr/>
        <p:txBody>
          <a:bodyPr/>
          <a:lstStyle/>
          <a:p>
            <a:r>
              <a:rPr lang="en-US" sz="144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Q</a:t>
            </a:r>
            <a:r>
              <a:rPr spc="0" baseline="30000" smtClean="0">
                <a:ln w="18415" cmpd="sng">
                  <a:solidFill>
                    <a:srgbClr val="FFFFFF"/>
                  </a:solidFill>
                  <a:prstDash val="solid"/>
                </a:ln>
                <a:solidFill>
                  <a:srgbClr val="FFFFFF"/>
                </a:solidFill>
                <a:effectLst>
                  <a:outerShdw blurRad="63500" dir="3600000" algn="tl" rotWithShape="0">
                    <a:srgbClr val="000000">
                      <a:alpha val="70000"/>
                    </a:srgbClr>
                  </a:outerShdw>
                </a:effectLst>
              </a:rPr>
              <a:t>&amp;</a:t>
            </a:r>
            <a:r>
              <a:rPr sz="14400"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A</a:t>
            </a:r>
            <a:endParaRPr lang="en-US"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rrowheads="1"/>
          </p:cNvPicPr>
          <p:nvPr/>
        </p:nvPicPr>
        <p:blipFill>
          <a:blip r:embed="rId3"/>
          <a:stretch>
            <a:fillRect/>
          </a:stretch>
        </p:blipFill>
        <p:spPr bwMode="black">
          <a:xfrm>
            <a:off x="2628393" y="4343400"/>
            <a:ext cx="3848607" cy="830092"/>
          </a:xfrm>
          <a:prstGeom prst="rect">
            <a:avLst/>
          </a:prstGeom>
          <a:noFill/>
          <a:ln>
            <a:noFill/>
          </a:ln>
        </p:spPr>
      </p:pic>
      <p:sp>
        <p:nvSpPr>
          <p:cNvPr id="5" name="Text Box 3"/>
          <p:cNvSpPr txBox="1">
            <a:spLocks noChangeArrowheads="1"/>
          </p:cNvSpPr>
          <p:nvPr/>
        </p:nvSpPr>
        <p:spPr bwMode="blackWhite">
          <a:xfrm>
            <a:off x="741954" y="6083573"/>
            <a:ext cx="7660093"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cs typeface="Arial" charset="0"/>
              </a:rPr>
              <a:t>© </a:t>
            </a:r>
            <a:r>
              <a:rPr lang="en-US" sz="700" dirty="0" smtClean="0">
                <a:cs typeface="Arial" charset="0"/>
              </a:rPr>
              <a:t>2008 Microsoft </a:t>
            </a:r>
            <a:r>
              <a:rPr lang="en-US" sz="700" dirty="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r>
              <a:rPr lang="en-US" sz="700" dirty="0" smtClean="0">
                <a:cs typeface="Arial" charset="0"/>
              </a:rPr>
              <a:t> MICROSOFT </a:t>
            </a:r>
            <a:r>
              <a:rPr lang="en-US" sz="700" dirty="0">
                <a:cs typeface="Arial" charset="0"/>
              </a:rPr>
              <a:t>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553998"/>
          </a:xfrm>
        </p:spPr>
        <p:txBody>
          <a:bodyPr/>
          <a:lstStyle/>
          <a:p>
            <a:r>
              <a:rPr smtClean="0"/>
              <a:t>Appendix</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7350" y="152400"/>
            <a:ext cx="8369300" cy="498598"/>
          </a:xfrm>
        </p:spPr>
        <p:txBody>
          <a:bodyPr/>
          <a:lstStyle/>
          <a:p>
            <a:r>
              <a:rPr lang="en-US" sz="3600" dirty="0" smtClean="0"/>
              <a:t>MUI: Shell Shortcuts</a:t>
            </a:r>
            <a:endParaRPr lang="en-US" sz="3600" dirty="0"/>
          </a:p>
        </p:txBody>
      </p:sp>
      <p:sp>
        <p:nvSpPr>
          <p:cNvPr id="3" name="Content Placeholder 2"/>
          <p:cNvSpPr>
            <a:spLocks noGrp="1"/>
          </p:cNvSpPr>
          <p:nvPr>
            <p:ph idx="1"/>
          </p:nvPr>
        </p:nvSpPr>
        <p:spPr>
          <a:xfrm>
            <a:off x="457200" y="1219200"/>
            <a:ext cx="8229600" cy="5105400"/>
          </a:xfrm>
        </p:spPr>
        <p:txBody>
          <a:bodyPr>
            <a:noAutofit/>
          </a:bodyPr>
          <a:lstStyle/>
          <a:p>
            <a:r>
              <a:rPr lang="en-US" sz="3000" dirty="0" smtClean="0"/>
              <a:t>Store Shell shortcut string as indirect strings  like registry redirection</a:t>
            </a:r>
          </a:p>
          <a:p>
            <a:r>
              <a:rPr lang="en-US" sz="3000" dirty="0" smtClean="0"/>
              <a:t>Creating Shell shortcuts using:</a:t>
            </a:r>
          </a:p>
          <a:p>
            <a:pPr marL="398463" lvl="1" indent="-342900"/>
            <a:r>
              <a:rPr lang="en-US" dirty="0" smtClean="0"/>
              <a:t>Shell APIs</a:t>
            </a:r>
          </a:p>
          <a:p>
            <a:pPr marL="752474" lvl="2" indent="-342900"/>
            <a:r>
              <a:rPr lang="en-US" dirty="0" err="1" smtClean="0"/>
              <a:t>InfoTip</a:t>
            </a:r>
            <a:endParaRPr lang="en-US" dirty="0" smtClean="0"/>
          </a:p>
          <a:p>
            <a:pPr marL="752474" lvl="2" indent="-342900">
              <a:buNone/>
            </a:pPr>
            <a:r>
              <a:rPr lang="en-US" dirty="0" smtClean="0">
                <a:latin typeface="Courier New" pitchFamily="49" charset="0"/>
                <a:cs typeface="Courier New" pitchFamily="49" charset="0"/>
              </a:rPr>
              <a:t>	</a:t>
            </a:r>
            <a:r>
              <a:rPr lang="en-US" sz="2000" dirty="0" err="1" smtClean="0">
                <a:latin typeface="Consolas" pitchFamily="49" charset="0"/>
                <a:cs typeface="Courier New" pitchFamily="49" charset="0"/>
              </a:rPr>
              <a:t>IShellLink</a:t>
            </a:r>
            <a:r>
              <a:rPr lang="en-US" sz="2000" dirty="0" smtClean="0">
                <a:latin typeface="Consolas" pitchFamily="49" charset="0"/>
                <a:cs typeface="Courier New" pitchFamily="49" charset="0"/>
              </a:rPr>
              <a:t>::</a:t>
            </a:r>
            <a:r>
              <a:rPr lang="en-US" sz="2000" dirty="0" err="1" smtClean="0">
                <a:latin typeface="Consolas" pitchFamily="49" charset="0"/>
                <a:cs typeface="Courier New" pitchFamily="49" charset="0"/>
              </a:rPr>
              <a:t>SetDescription</a:t>
            </a:r>
            <a:r>
              <a:rPr lang="en-US" sz="2000" dirty="0" smtClean="0">
                <a:latin typeface="Consolas" pitchFamily="49" charset="0"/>
                <a:cs typeface="Courier New" pitchFamily="49" charset="0"/>
              </a:rPr>
              <a:t>(“@%</a:t>
            </a:r>
            <a:r>
              <a:rPr lang="en-US" sz="2000" dirty="0" err="1" smtClean="0">
                <a:latin typeface="Consolas" pitchFamily="49" charset="0"/>
                <a:cs typeface="Courier New" pitchFamily="49" charset="0"/>
              </a:rPr>
              <a:t>systemroot</a:t>
            </a:r>
            <a:r>
              <a:rPr lang="en-US" sz="2000" dirty="0" smtClean="0">
                <a:latin typeface="Consolas" pitchFamily="49" charset="0"/>
                <a:cs typeface="Courier New" pitchFamily="49" charset="0"/>
              </a:rPr>
              <a:t>%\system32\shell32.dll,-9217”)</a:t>
            </a:r>
            <a:endParaRPr lang="en-US" dirty="0" smtClean="0">
              <a:latin typeface="Consolas" pitchFamily="49" charset="0"/>
              <a:cs typeface="Courier New" pitchFamily="49" charset="0"/>
            </a:endParaRPr>
          </a:p>
          <a:p>
            <a:pPr marL="752474" lvl="2" indent="-342900"/>
            <a:endParaRPr lang="en-US" dirty="0" smtClean="0"/>
          </a:p>
          <a:p>
            <a:pPr marL="752474" lvl="2" indent="-342900"/>
            <a:r>
              <a:rPr lang="en-US" dirty="0" smtClean="0"/>
              <a:t>Display Name</a:t>
            </a:r>
            <a:br>
              <a:rPr lang="en-US" dirty="0" smtClean="0"/>
            </a:br>
            <a:r>
              <a:rPr lang="en-US" sz="2000" dirty="0" err="1" smtClean="0">
                <a:latin typeface="Consolas" pitchFamily="49" charset="0"/>
              </a:rPr>
              <a:t>SHSetLocalizedName</a:t>
            </a:r>
            <a:r>
              <a:rPr lang="en-US" sz="2000" dirty="0" smtClean="0">
                <a:latin typeface="Consolas" pitchFamily="49" charset="0"/>
              </a:rPr>
              <a:t>(“</a:t>
            </a:r>
            <a:r>
              <a:rPr lang="en-US" sz="2000" dirty="0" smtClean="0">
                <a:latin typeface="Consolas" pitchFamily="49" charset="0"/>
                <a:cs typeface="Courier New" pitchFamily="49" charset="0"/>
              </a:rPr>
              <a:t>@%</a:t>
            </a:r>
            <a:r>
              <a:rPr lang="en-US" sz="2000" dirty="0" err="1" smtClean="0">
                <a:latin typeface="Consolas" pitchFamily="49" charset="0"/>
                <a:cs typeface="Courier New" pitchFamily="49" charset="0"/>
              </a:rPr>
              <a:t>systemroot</a:t>
            </a:r>
            <a:r>
              <a:rPr lang="en-US" sz="2000" dirty="0" smtClean="0">
                <a:latin typeface="Consolas" pitchFamily="49" charset="0"/>
                <a:cs typeface="Courier New" pitchFamily="49" charset="0"/>
              </a:rPr>
              <a:t>%\system32\shell32.dll”</a:t>
            </a:r>
            <a:r>
              <a:rPr lang="en-US" sz="2000" dirty="0" smtClean="0">
                <a:latin typeface="Consolas" pitchFamily="49" charset="0"/>
              </a:rPr>
              <a:t>, “</a:t>
            </a:r>
            <a:r>
              <a:rPr lang="en-US" sz="2000" dirty="0" smtClean="0">
                <a:latin typeface="Consolas" pitchFamily="49" charset="0"/>
                <a:cs typeface="Courier New" pitchFamily="49" charset="0"/>
              </a:rPr>
              <a:t>@%</a:t>
            </a:r>
            <a:r>
              <a:rPr lang="en-US" sz="2000" dirty="0" err="1" smtClean="0">
                <a:latin typeface="Consolas" pitchFamily="49" charset="0"/>
                <a:cs typeface="Courier New" pitchFamily="49" charset="0"/>
              </a:rPr>
              <a:t>systemroot</a:t>
            </a:r>
            <a:r>
              <a:rPr lang="en-US" sz="2000" dirty="0" smtClean="0">
                <a:latin typeface="Consolas" pitchFamily="49" charset="0"/>
                <a:cs typeface="Courier New" pitchFamily="49" charset="0"/>
              </a:rPr>
              <a:t>%\system32\shell32.dll”</a:t>
            </a:r>
            <a:r>
              <a:rPr lang="en-US" sz="2000" dirty="0" smtClean="0">
                <a:latin typeface="Consolas" pitchFamily="49" charset="0"/>
              </a:rPr>
              <a:t>, -9540)</a:t>
            </a:r>
            <a:endParaRPr lang="en-US" sz="1800" dirty="0" smtClean="0">
              <a:latin typeface="Consolas" pitchFamily="49" charset="0"/>
              <a:cs typeface="Courier New" pitchFamily="49" charset="0"/>
            </a:endParaRPr>
          </a:p>
          <a:p>
            <a:pPr marL="742950" lvl="2" indent="-342900"/>
            <a:endParaRPr lang="en-US" sz="1600" dirty="0" smtClean="0"/>
          </a:p>
          <a:p>
            <a:pPr marL="742950" lvl="2" indent="-342900"/>
            <a:endParaRPr lang="en-US" sz="1600" dirty="0" smtClean="0"/>
          </a:p>
          <a:p>
            <a:pPr marL="342900" lvl="1" indent="-342900">
              <a:buNone/>
            </a:pPr>
            <a:endParaRPr lang="en-US" sz="1100" dirty="0" smtClean="0"/>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7350" y="152400"/>
            <a:ext cx="8369300" cy="498598"/>
          </a:xfrm>
        </p:spPr>
        <p:txBody>
          <a:bodyPr/>
          <a:lstStyle/>
          <a:p>
            <a:r>
              <a:rPr lang="en-US" sz="3600" dirty="0" smtClean="0"/>
              <a:t>MUI: Shell Shortcuts</a:t>
            </a:r>
            <a:endParaRPr lang="en-US" sz="3600" dirty="0"/>
          </a:p>
        </p:txBody>
      </p:sp>
      <p:sp>
        <p:nvSpPr>
          <p:cNvPr id="3" name="Content Placeholder 2"/>
          <p:cNvSpPr>
            <a:spLocks noGrp="1"/>
          </p:cNvSpPr>
          <p:nvPr>
            <p:ph idx="1"/>
          </p:nvPr>
        </p:nvSpPr>
        <p:spPr>
          <a:xfrm>
            <a:off x="730044" y="1412875"/>
            <a:ext cx="7681532" cy="4759325"/>
          </a:xfrm>
        </p:spPr>
        <p:txBody>
          <a:bodyPr>
            <a:normAutofit fontScale="92500" lnSpcReduction="20000"/>
          </a:bodyPr>
          <a:lstStyle/>
          <a:p>
            <a:r>
              <a:rPr lang="en-US" sz="3000" dirty="0" smtClean="0"/>
              <a:t>Creating Shell shortcuts using:</a:t>
            </a:r>
          </a:p>
          <a:p>
            <a:pPr lvl="1"/>
            <a:r>
              <a:rPr lang="en-US" sz="2800" dirty="0" smtClean="0"/>
              <a:t>INF</a:t>
            </a:r>
            <a:r>
              <a:rPr lang="ja-JP" altLang="en-US" sz="2800" smtClean="0"/>
              <a:t> </a:t>
            </a:r>
            <a:r>
              <a:rPr lang="en-US" altLang="ja-JP" sz="2800" dirty="0" smtClean="0"/>
              <a:t>File format</a:t>
            </a:r>
          </a:p>
          <a:p>
            <a:pPr lvl="1"/>
            <a:r>
              <a:rPr lang="en-US" dirty="0" smtClean="0"/>
              <a:t>Add the new value </a:t>
            </a:r>
            <a:r>
              <a:rPr lang="en-US" dirty="0" err="1" smtClean="0"/>
              <a:t>DisplayResource</a:t>
            </a:r>
            <a:r>
              <a:rPr lang="en-US" dirty="0" smtClean="0"/>
              <a:t> under the </a:t>
            </a:r>
            <a:r>
              <a:rPr lang="en-US" dirty="0" err="1" smtClean="0"/>
              <a:t>ProfileItems</a:t>
            </a:r>
            <a:r>
              <a:rPr lang="en-US" dirty="0" smtClean="0"/>
              <a:t> installation sections</a:t>
            </a:r>
            <a:br>
              <a:rPr lang="en-US" dirty="0" smtClean="0"/>
            </a:br>
            <a:endParaRPr lang="en-US" dirty="0" smtClean="0"/>
          </a:p>
          <a:p>
            <a:pPr marL="1328738" lvl="3" indent="-342900">
              <a:buNone/>
            </a:pPr>
            <a:r>
              <a:rPr lang="en-US" dirty="0" smtClean="0">
                <a:latin typeface="Consolas" pitchFamily="49" charset="0"/>
                <a:cs typeface="Courier New" pitchFamily="49" charset="0"/>
              </a:rPr>
              <a:t>[</a:t>
            </a:r>
            <a:r>
              <a:rPr lang="en-US" dirty="0" err="1" smtClean="0">
                <a:latin typeface="Consolas" pitchFamily="49" charset="0"/>
                <a:cs typeface="Courier New" pitchFamily="49" charset="0"/>
              </a:rPr>
              <a:t>CalcInstallItems</a:t>
            </a:r>
            <a:r>
              <a:rPr lang="en-US" dirty="0" smtClean="0">
                <a:latin typeface="Consolas" pitchFamily="49" charset="0"/>
                <a:cs typeface="Courier New" pitchFamily="49" charset="0"/>
              </a:rPr>
              <a:t>] </a:t>
            </a:r>
          </a:p>
          <a:p>
            <a:pPr marL="1328738" lvl="3" indent="-342900">
              <a:buNone/>
            </a:pPr>
            <a:r>
              <a:rPr lang="en-US" dirty="0" smtClean="0">
                <a:latin typeface="Consolas" pitchFamily="49" charset="0"/>
                <a:cs typeface="Courier New" pitchFamily="49" charset="0"/>
              </a:rPr>
              <a:t>"Name" = %</a:t>
            </a:r>
            <a:r>
              <a:rPr lang="en-US" dirty="0" err="1" smtClean="0">
                <a:latin typeface="Consolas" pitchFamily="49" charset="0"/>
                <a:cs typeface="Courier New" pitchFamily="49" charset="0"/>
              </a:rPr>
              <a:t>Calc_DESC</a:t>
            </a:r>
            <a:r>
              <a:rPr lang="en-US" dirty="0" smtClean="0">
                <a:latin typeface="Consolas" pitchFamily="49" charset="0"/>
                <a:cs typeface="Courier New" pitchFamily="49" charset="0"/>
              </a:rPr>
              <a:t>% </a:t>
            </a:r>
          </a:p>
          <a:p>
            <a:pPr marL="1328738" lvl="3" indent="-342900">
              <a:buNone/>
            </a:pPr>
            <a:r>
              <a:rPr lang="en-US" dirty="0" smtClean="0">
                <a:latin typeface="Consolas" pitchFamily="49" charset="0"/>
                <a:cs typeface="Courier New" pitchFamily="49" charset="0"/>
              </a:rPr>
              <a:t>"</a:t>
            </a:r>
            <a:r>
              <a:rPr lang="en-US" dirty="0" err="1" smtClean="0">
                <a:latin typeface="Consolas" pitchFamily="49" charset="0"/>
                <a:cs typeface="Courier New" pitchFamily="49" charset="0"/>
              </a:rPr>
              <a:t>CmdLine</a:t>
            </a:r>
            <a:r>
              <a:rPr lang="en-US" dirty="0" smtClean="0">
                <a:latin typeface="Consolas" pitchFamily="49" charset="0"/>
                <a:cs typeface="Courier New" pitchFamily="49" charset="0"/>
              </a:rPr>
              <a:t>" = 11, calc.exe </a:t>
            </a:r>
          </a:p>
          <a:p>
            <a:pPr marL="1328738" lvl="3" indent="-342900">
              <a:buNone/>
            </a:pPr>
            <a:r>
              <a:rPr lang="en-US" dirty="0" smtClean="0">
                <a:latin typeface="Consolas" pitchFamily="49" charset="0"/>
                <a:cs typeface="Courier New" pitchFamily="49" charset="0"/>
              </a:rPr>
              <a:t>"</a:t>
            </a:r>
            <a:r>
              <a:rPr lang="en-US" dirty="0" err="1" smtClean="0">
                <a:latin typeface="Consolas" pitchFamily="49" charset="0"/>
                <a:cs typeface="Courier New" pitchFamily="49" charset="0"/>
              </a:rPr>
              <a:t>WorkingDir</a:t>
            </a:r>
            <a:r>
              <a:rPr lang="en-US" dirty="0" smtClean="0">
                <a:latin typeface="Consolas" pitchFamily="49" charset="0"/>
                <a:cs typeface="Courier New" pitchFamily="49" charset="0"/>
              </a:rPr>
              <a:t>" = 11 </a:t>
            </a:r>
          </a:p>
          <a:p>
            <a:pPr marL="1328738" lvl="3" indent="-342900">
              <a:buNone/>
            </a:pPr>
            <a:r>
              <a:rPr lang="en-US" dirty="0" smtClean="0">
                <a:latin typeface="Consolas" pitchFamily="49" charset="0"/>
                <a:cs typeface="Courier New" pitchFamily="49" charset="0"/>
              </a:rPr>
              <a:t>"</a:t>
            </a:r>
            <a:r>
              <a:rPr lang="en-US" dirty="0" err="1" smtClean="0">
                <a:latin typeface="Consolas" pitchFamily="49" charset="0"/>
                <a:cs typeface="Courier New" pitchFamily="49" charset="0"/>
              </a:rPr>
              <a:t>InfoTip</a:t>
            </a:r>
            <a:r>
              <a:rPr lang="en-US" dirty="0" smtClean="0">
                <a:latin typeface="Consolas" pitchFamily="49" charset="0"/>
                <a:cs typeface="Courier New" pitchFamily="49" charset="0"/>
              </a:rPr>
              <a:t>" = "@%</a:t>
            </a:r>
            <a:r>
              <a:rPr lang="en-US" dirty="0" err="1" smtClean="0">
                <a:latin typeface="Consolas" pitchFamily="49" charset="0"/>
                <a:cs typeface="Courier New" pitchFamily="49" charset="0"/>
              </a:rPr>
              <a:t>systemroot</a:t>
            </a:r>
            <a:r>
              <a:rPr lang="en-US" dirty="0" smtClean="0">
                <a:latin typeface="Consolas" pitchFamily="49" charset="0"/>
                <a:cs typeface="Courier New" pitchFamily="49" charset="0"/>
              </a:rPr>
              <a:t>%\system32\shell32.dll,-22531" </a:t>
            </a:r>
          </a:p>
          <a:p>
            <a:pPr marL="1328738" lvl="3" indent="-342900">
              <a:buNone/>
            </a:pPr>
            <a:r>
              <a:rPr lang="en-US" dirty="0" smtClean="0">
                <a:latin typeface="Consolas" pitchFamily="49" charset="0"/>
                <a:cs typeface="Courier New" pitchFamily="49" charset="0"/>
              </a:rPr>
              <a:t>"</a:t>
            </a:r>
            <a:r>
              <a:rPr lang="en-US" dirty="0" err="1" smtClean="0">
                <a:latin typeface="Consolas" pitchFamily="49" charset="0"/>
                <a:cs typeface="Courier New" pitchFamily="49" charset="0"/>
              </a:rPr>
              <a:t>DisplayResource</a:t>
            </a:r>
            <a:r>
              <a:rPr lang="en-US" dirty="0" smtClean="0">
                <a:latin typeface="Consolas" pitchFamily="49" charset="0"/>
                <a:cs typeface="Courier New" pitchFamily="49" charset="0"/>
              </a:rPr>
              <a:t>" = "%</a:t>
            </a:r>
            <a:r>
              <a:rPr lang="en-US" dirty="0" err="1" smtClean="0">
                <a:latin typeface="Consolas" pitchFamily="49" charset="0"/>
                <a:cs typeface="Courier New" pitchFamily="49" charset="0"/>
              </a:rPr>
              <a:t>systemroot</a:t>
            </a:r>
            <a:r>
              <a:rPr lang="en-US" dirty="0" smtClean="0">
                <a:latin typeface="Consolas" pitchFamily="49" charset="0"/>
                <a:cs typeface="Courier New" pitchFamily="49" charset="0"/>
              </a:rPr>
              <a:t>%\system32\shell32.dll,-22019"</a:t>
            </a:r>
          </a:p>
          <a:p>
            <a:pPr marL="1328738" lvl="3" indent="-342900">
              <a:buNone/>
            </a:pPr>
            <a:r>
              <a:rPr lang="en-US" dirty="0" smtClean="0">
                <a:latin typeface="Consolas" pitchFamily="49" charset="0"/>
                <a:cs typeface="Courier New" pitchFamily="49" charset="0"/>
              </a:rPr>
              <a:t>[Strings]</a:t>
            </a:r>
          </a:p>
          <a:p>
            <a:pPr marL="1328738" lvl="3" indent="-342900">
              <a:buNone/>
            </a:pPr>
            <a:r>
              <a:rPr lang="en-US" dirty="0" err="1" smtClean="0">
                <a:latin typeface="Consolas" pitchFamily="49" charset="0"/>
                <a:cs typeface="Courier New" pitchFamily="49" charset="0"/>
              </a:rPr>
              <a:t>Calc_DESC</a:t>
            </a:r>
            <a:r>
              <a:rPr lang="en-US" dirty="0" smtClean="0">
                <a:latin typeface="Consolas" pitchFamily="49" charset="0"/>
                <a:cs typeface="Courier New" pitchFamily="49" charset="0"/>
              </a:rPr>
              <a:t> = “Calculator”</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7350" y="152400"/>
            <a:ext cx="8369300" cy="498598"/>
          </a:xfrm>
        </p:spPr>
        <p:txBody>
          <a:bodyPr/>
          <a:lstStyle/>
          <a:p>
            <a:r>
              <a:rPr lang="en-US" sz="3600" dirty="0" smtClean="0"/>
              <a:t>MUI: Shell Shortcuts</a:t>
            </a:r>
            <a:endParaRPr lang="en-US" sz="3600" dirty="0"/>
          </a:p>
        </p:txBody>
      </p:sp>
      <p:sp>
        <p:nvSpPr>
          <p:cNvPr id="3" name="Content Placeholder 2"/>
          <p:cNvSpPr>
            <a:spLocks noGrp="1"/>
          </p:cNvSpPr>
          <p:nvPr>
            <p:ph idx="1"/>
          </p:nvPr>
        </p:nvSpPr>
        <p:spPr>
          <a:xfrm>
            <a:off x="730044" y="1412875"/>
            <a:ext cx="7681532" cy="4040465"/>
          </a:xfrm>
        </p:spPr>
        <p:txBody>
          <a:bodyPr/>
          <a:lstStyle/>
          <a:p>
            <a:r>
              <a:rPr lang="en-US" dirty="0" smtClean="0"/>
              <a:t>To create Shell shortcuts using Windows Installer:</a:t>
            </a:r>
          </a:p>
          <a:p>
            <a:pPr lvl="1"/>
            <a:r>
              <a:rPr lang="en-US" dirty="0" smtClean="0"/>
              <a:t>In the MSI Shortcut table, specify the path as "@%</a:t>
            </a:r>
            <a:r>
              <a:rPr lang="en-US" dirty="0" err="1" smtClean="0"/>
              <a:t>systemroot</a:t>
            </a:r>
            <a:r>
              <a:rPr lang="en-US" dirty="0" smtClean="0"/>
              <a:t>%\system32\shell32.dll,-22531".</a:t>
            </a:r>
          </a:p>
          <a:p>
            <a:endParaRPr lang="en-US" dirty="0" smtClean="0"/>
          </a:p>
          <a:p>
            <a:r>
              <a:rPr lang="en-US" dirty="0" smtClean="0"/>
              <a:t>To display indirect Shell shortcut strings:</a:t>
            </a:r>
          </a:p>
          <a:p>
            <a:pPr lvl="1"/>
            <a:r>
              <a:rPr lang="en-US" dirty="0" smtClean="0"/>
              <a:t>Call </a:t>
            </a:r>
            <a:r>
              <a:rPr lang="en-US" dirty="0" err="1" smtClean="0">
                <a:latin typeface="Consolas" pitchFamily="49" charset="0"/>
              </a:rPr>
              <a:t>SHLoadIndirectString</a:t>
            </a:r>
            <a:endParaRPr lang="en-US" dirty="0" smtClean="0">
              <a:latin typeface="Consolas" pitchFamily="49" charset="0"/>
            </a:endParaRPr>
          </a:p>
          <a:p>
            <a:endParaRPr lang="en-US" dirty="0" smtClean="0"/>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87350" y="152400"/>
            <a:ext cx="8369300" cy="498598"/>
          </a:xfrm>
        </p:spPr>
        <p:txBody>
          <a:bodyPr/>
          <a:lstStyle/>
          <a:p>
            <a:r>
              <a:rPr lang="en-US" sz="3600" dirty="0" smtClean="0"/>
              <a:t>MUI: Help Files</a:t>
            </a:r>
            <a:endParaRPr lang="en-US" sz="3600" dirty="0"/>
          </a:p>
        </p:txBody>
      </p:sp>
      <p:sp>
        <p:nvSpPr>
          <p:cNvPr id="3" name="Inhaltsplatzhalter 2"/>
          <p:cNvSpPr>
            <a:spLocks noGrp="1"/>
          </p:cNvSpPr>
          <p:nvPr>
            <p:ph idx="1"/>
          </p:nvPr>
        </p:nvSpPr>
        <p:spPr>
          <a:xfrm>
            <a:off x="730044" y="1412875"/>
            <a:ext cx="7681532" cy="4759325"/>
          </a:xfrm>
        </p:spPr>
        <p:txBody>
          <a:bodyPr>
            <a:normAutofit/>
          </a:bodyPr>
          <a:lstStyle/>
          <a:p>
            <a:pPr lvl="1"/>
            <a:endParaRPr lang="en-US" sz="2600" dirty="0" smtClean="0"/>
          </a:p>
          <a:p>
            <a:r>
              <a:rPr lang="en-US" sz="3000" dirty="0" smtClean="0"/>
              <a:t>Use HTML Help 1.4, not .</a:t>
            </a:r>
            <a:r>
              <a:rPr lang="en-US" sz="3000" dirty="0" err="1" smtClean="0"/>
              <a:t>hlp</a:t>
            </a:r>
            <a:endParaRPr lang="en-US" sz="3000" dirty="0" smtClean="0"/>
          </a:p>
          <a:p>
            <a:r>
              <a:rPr lang="en-US" sz="3000" dirty="0" smtClean="0"/>
              <a:t>Use Unicode</a:t>
            </a:r>
          </a:p>
          <a:p>
            <a:r>
              <a:rPr lang="en-US" sz="3000" dirty="0" smtClean="0"/>
              <a:t>Install help files using the folder convention:</a:t>
            </a:r>
          </a:p>
          <a:p>
            <a:pPr>
              <a:buNone/>
            </a:pPr>
            <a:r>
              <a:rPr lang="en-US" sz="3000" dirty="0" smtClean="0"/>
              <a:t>		&lt;Path&gt;\</a:t>
            </a:r>
            <a:r>
              <a:rPr lang="en-US" sz="3000" dirty="0" err="1" smtClean="0"/>
              <a:t>mui</a:t>
            </a:r>
            <a:r>
              <a:rPr lang="en-US" sz="3000" dirty="0" smtClean="0"/>
              <a:t>\&lt;</a:t>
            </a:r>
            <a:r>
              <a:rPr lang="en-US" sz="3000" dirty="0" err="1" smtClean="0"/>
              <a:t>langID</a:t>
            </a:r>
            <a:r>
              <a:rPr lang="en-US" sz="3000" dirty="0" smtClean="0"/>
              <a:t>&gt;\my.chm</a:t>
            </a:r>
          </a:p>
          <a:p>
            <a:r>
              <a:rPr lang="en-US" sz="3000" dirty="0" smtClean="0"/>
              <a:t>Load help file using </a:t>
            </a:r>
            <a:r>
              <a:rPr lang="en-US" sz="3000" dirty="0" err="1" smtClean="0"/>
              <a:t>HtmlHelp</a:t>
            </a:r>
            <a:r>
              <a:rPr lang="en-US" sz="3000" dirty="0" smtClean="0"/>
              <a:t> API using relative path. E.g. “my.chm”</a:t>
            </a:r>
          </a:p>
          <a:p>
            <a:pPr>
              <a:lnSpc>
                <a:spcPct val="90000"/>
              </a:lnSpc>
              <a:buNone/>
            </a:pPr>
            <a:endParaRPr lang="en-US" sz="1600" dirty="0" smtClean="0"/>
          </a:p>
          <a:p>
            <a:pPr>
              <a:lnSpc>
                <a:spcPct val="90000"/>
              </a:lnSpc>
              <a:buNone/>
            </a:pPr>
            <a:r>
              <a:rPr lang="en-US" sz="2900" dirty="0" smtClean="0"/>
              <a:t> </a:t>
            </a:r>
          </a:p>
          <a:p>
            <a:pPr lvl="1">
              <a:lnSpc>
                <a:spcPct val="90000"/>
              </a:lnSpc>
            </a:pPr>
            <a:endParaRPr lang="en-US" dirty="0" smtClean="0"/>
          </a:p>
          <a:p>
            <a:pPr>
              <a:lnSpc>
                <a:spcPct val="90000"/>
              </a:lnSpc>
              <a:buNone/>
            </a:pP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MUI: Windows Event Log</a:t>
            </a:r>
            <a:endParaRPr lang="en-US" sz="3600" dirty="0"/>
          </a:p>
        </p:txBody>
      </p:sp>
      <p:sp>
        <p:nvSpPr>
          <p:cNvPr id="3" name="Content Placeholder 2"/>
          <p:cNvSpPr>
            <a:spLocks noGrp="1"/>
          </p:cNvSpPr>
          <p:nvPr>
            <p:ph idx="1"/>
          </p:nvPr>
        </p:nvSpPr>
        <p:spPr>
          <a:xfrm>
            <a:off x="457200" y="1600200"/>
            <a:ext cx="8229600" cy="4876800"/>
          </a:xfrm>
        </p:spPr>
        <p:txBody>
          <a:bodyPr>
            <a:normAutofit/>
          </a:bodyPr>
          <a:lstStyle/>
          <a:p>
            <a:pPr>
              <a:lnSpc>
                <a:spcPct val="90000"/>
              </a:lnSpc>
            </a:pPr>
            <a:r>
              <a:rPr lang="en-US" sz="1800" dirty="0" smtClean="0"/>
              <a:t>Register the message file in the </a:t>
            </a:r>
            <a:r>
              <a:rPr lang="en-US" sz="1800" dirty="0" err="1" smtClean="0"/>
              <a:t>messageFileName</a:t>
            </a:r>
            <a:r>
              <a:rPr lang="en-US" sz="1800" dirty="0" smtClean="0"/>
              <a:t> attribute of the Provider element in the Event Manifest file</a:t>
            </a:r>
          </a:p>
          <a:p>
            <a:pPr lvl="1">
              <a:lnSpc>
                <a:spcPct val="90000"/>
              </a:lnSpc>
              <a:buNone/>
            </a:pPr>
            <a:r>
              <a:rPr lang="en-US" sz="1600" dirty="0" smtClean="0">
                <a:latin typeface="Consolas" pitchFamily="49" charset="0"/>
              </a:rPr>
              <a:t>&lt;provider name="Microsoft-Windows-MUI" </a:t>
            </a:r>
            <a:r>
              <a:rPr lang="en-US" sz="1600" dirty="0" err="1" smtClean="0">
                <a:latin typeface="Consolas" pitchFamily="49" charset="0"/>
              </a:rPr>
              <a:t>guid</a:t>
            </a:r>
            <a:r>
              <a:rPr lang="en-US" sz="1600" dirty="0" smtClean="0">
                <a:latin typeface="Consolas" pitchFamily="49" charset="0"/>
              </a:rPr>
              <a:t>="{a8a1f2f6-a13a-45e9-b1fe-3419569e5ef2}" symbol="MUI_ETW_PROVIDER" </a:t>
            </a:r>
            <a:r>
              <a:rPr lang="en-US" sz="1600" dirty="0" err="1" smtClean="0">
                <a:latin typeface="Consolas" pitchFamily="49" charset="0"/>
              </a:rPr>
              <a:t>resourceFileName</a:t>
            </a:r>
            <a:r>
              <a:rPr lang="en-US" sz="1600" dirty="0" smtClean="0">
                <a:latin typeface="Consolas" pitchFamily="49" charset="0"/>
              </a:rPr>
              <a:t>="%</a:t>
            </a:r>
            <a:r>
              <a:rPr lang="en-US" sz="1600" dirty="0" err="1" smtClean="0">
                <a:latin typeface="Consolas" pitchFamily="49" charset="0"/>
              </a:rPr>
              <a:t>SystemRoot</a:t>
            </a:r>
            <a:r>
              <a:rPr lang="en-US" sz="1600" dirty="0" smtClean="0">
                <a:latin typeface="Consolas" pitchFamily="49" charset="0"/>
              </a:rPr>
              <a:t>%\system32\advapi32.dll" </a:t>
            </a:r>
            <a:r>
              <a:rPr lang="en-US" sz="1600" dirty="0" err="1" smtClean="0">
                <a:latin typeface="Consolas" pitchFamily="49" charset="0"/>
              </a:rPr>
              <a:t>messageFileName</a:t>
            </a:r>
            <a:r>
              <a:rPr lang="en-US" sz="1600" dirty="0" smtClean="0">
                <a:latin typeface="Consolas" pitchFamily="49" charset="0"/>
              </a:rPr>
              <a:t>="%</a:t>
            </a:r>
            <a:r>
              <a:rPr lang="en-US" sz="1600" dirty="0" err="1" smtClean="0">
                <a:latin typeface="Consolas" pitchFamily="49" charset="0"/>
              </a:rPr>
              <a:t>SystemRoot</a:t>
            </a:r>
            <a:r>
              <a:rPr lang="en-US" sz="1600" dirty="0" smtClean="0">
                <a:latin typeface="Consolas" pitchFamily="49" charset="0"/>
              </a:rPr>
              <a:t>%\system32\advapi32.dll" message="$(</a:t>
            </a:r>
            <a:r>
              <a:rPr lang="en-US" sz="1600" dirty="0" err="1" smtClean="0">
                <a:latin typeface="Consolas" pitchFamily="49" charset="0"/>
              </a:rPr>
              <a:t>string.MUIEventProviderName</a:t>
            </a:r>
            <a:r>
              <a:rPr lang="en-US" sz="1600" dirty="0" smtClean="0">
                <a:latin typeface="Consolas" pitchFamily="49" charset="0"/>
              </a:rPr>
              <a:t>)"&gt;</a:t>
            </a:r>
          </a:p>
          <a:p>
            <a:pPr>
              <a:lnSpc>
                <a:spcPct val="90000"/>
              </a:lnSpc>
            </a:pPr>
            <a:endParaRPr lang="en-US" sz="1800" dirty="0" smtClean="0"/>
          </a:p>
          <a:p>
            <a:pPr>
              <a:lnSpc>
                <a:spcPct val="90000"/>
              </a:lnSpc>
            </a:pPr>
            <a:r>
              <a:rPr lang="en-US" sz="1800" dirty="0" smtClean="0"/>
              <a:t>Every description string for your event should be part of the localizable message resource string</a:t>
            </a:r>
          </a:p>
          <a:p>
            <a:pPr lvl="1">
              <a:lnSpc>
                <a:spcPct val="90000"/>
              </a:lnSpc>
              <a:buNone/>
            </a:pPr>
            <a:r>
              <a:rPr lang="en-US" sz="1600" dirty="0" smtClean="0">
                <a:latin typeface="Consolas" pitchFamily="49" charset="0"/>
              </a:rPr>
              <a:t>&lt;event value="2000" version="0" symbol="MUI_ETW_EVENT_NOTIFY_ERROR" template="</a:t>
            </a:r>
            <a:r>
              <a:rPr lang="en-US" sz="1600" dirty="0" err="1" smtClean="0">
                <a:latin typeface="Consolas" pitchFamily="49" charset="0"/>
              </a:rPr>
              <a:t>tid_MUI_ETW_EVENT_NOTIFY_ERROR</a:t>
            </a:r>
            <a:r>
              <a:rPr lang="en-US" sz="1600" dirty="0" smtClean="0">
                <a:latin typeface="Consolas" pitchFamily="49" charset="0"/>
              </a:rPr>
              <a:t>" task="</a:t>
            </a:r>
            <a:r>
              <a:rPr lang="en-US" sz="1600" dirty="0" err="1" smtClean="0">
                <a:latin typeface="Consolas" pitchFamily="49" charset="0"/>
              </a:rPr>
              <a:t>NotifyLanguageChange</a:t>
            </a:r>
            <a:r>
              <a:rPr lang="en-US" sz="1600" dirty="0" smtClean="0">
                <a:latin typeface="Consolas" pitchFamily="49" charset="0"/>
              </a:rPr>
              <a:t>" </a:t>
            </a:r>
            <a:r>
              <a:rPr lang="en-US" sz="1600" dirty="0" err="1" smtClean="0">
                <a:latin typeface="Consolas" pitchFamily="49" charset="0"/>
              </a:rPr>
              <a:t>opcode</a:t>
            </a:r>
            <a:r>
              <a:rPr lang="en-US" sz="1600" dirty="0" smtClean="0">
                <a:latin typeface="Consolas" pitchFamily="49" charset="0"/>
              </a:rPr>
              <a:t>="Operation" channel="MUI_ETW_CHANNEL_OPERATIONAL"     level="</a:t>
            </a:r>
            <a:r>
              <a:rPr lang="en-US" sz="1600" dirty="0" err="1" smtClean="0">
                <a:latin typeface="Consolas" pitchFamily="49" charset="0"/>
              </a:rPr>
              <a:t>win:Error</a:t>
            </a:r>
            <a:r>
              <a:rPr lang="en-US" sz="1600" dirty="0" smtClean="0">
                <a:latin typeface="Consolas" pitchFamily="49" charset="0"/>
              </a:rPr>
              <a:t>"   </a:t>
            </a:r>
            <a:br>
              <a:rPr lang="en-US" sz="1600" dirty="0" smtClean="0">
                <a:latin typeface="Consolas" pitchFamily="49" charset="0"/>
              </a:rPr>
            </a:br>
            <a:r>
              <a:rPr lang="en-US" sz="1600" dirty="0" smtClean="0">
                <a:latin typeface="Consolas" pitchFamily="49" charset="0"/>
              </a:rPr>
              <a:t>message="$(</a:t>
            </a:r>
            <a:r>
              <a:rPr lang="en-US" sz="1600" dirty="0" err="1" smtClean="0">
                <a:latin typeface="Consolas" pitchFamily="49" charset="0"/>
              </a:rPr>
              <a:t>string.MUI_ETW_EVENT_NOTIFY_ERROR.EventMessage</a:t>
            </a:r>
            <a:r>
              <a:rPr lang="en-US" sz="1600" dirty="0" smtClean="0">
                <a:latin typeface="Consolas" pitchFamily="49" charset="0"/>
              </a:rPr>
              <a:t>)"/&gt;</a:t>
            </a:r>
          </a:p>
          <a:p>
            <a:pPr lvl="1">
              <a:lnSpc>
                <a:spcPct val="90000"/>
              </a:lnSpc>
              <a:buNone/>
            </a:pPr>
            <a:endParaRPr lang="en-US" sz="1600" dirty="0" smtClean="0"/>
          </a:p>
          <a:p>
            <a:pPr>
              <a:lnSpc>
                <a:spcPct val="90000"/>
              </a:lnSpc>
            </a:pPr>
            <a:r>
              <a:rPr lang="en-US" sz="1800" dirty="0" smtClean="0"/>
              <a:t>Define localizable strings in the &lt;localization&gt; section of the instrumentation manifest.</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7350" y="152400"/>
            <a:ext cx="8369300" cy="498598"/>
          </a:xfrm>
        </p:spPr>
        <p:txBody>
          <a:bodyPr/>
          <a:lstStyle/>
          <a:p>
            <a:r>
              <a:rPr lang="en-US" sz="3600" dirty="0" smtClean="0"/>
              <a:t>MUI: Windows Event Log</a:t>
            </a:r>
            <a:endParaRPr lang="en-US" sz="3600" dirty="0"/>
          </a:p>
        </p:txBody>
      </p:sp>
      <p:sp>
        <p:nvSpPr>
          <p:cNvPr id="3" name="Content Placeholder 2"/>
          <p:cNvSpPr>
            <a:spLocks noGrp="1"/>
          </p:cNvSpPr>
          <p:nvPr>
            <p:ph idx="1"/>
          </p:nvPr>
        </p:nvSpPr>
        <p:spPr>
          <a:xfrm>
            <a:off x="730044" y="1412875"/>
            <a:ext cx="7681532" cy="4759325"/>
          </a:xfrm>
        </p:spPr>
        <p:txBody>
          <a:bodyPr>
            <a:normAutofit fontScale="85000" lnSpcReduction="20000"/>
          </a:bodyPr>
          <a:lstStyle/>
          <a:p>
            <a:r>
              <a:rPr lang="en-US" dirty="0" smtClean="0"/>
              <a:t>The description string can also contain placeholders for event payload fields to be substituted into the message:</a:t>
            </a:r>
            <a:br>
              <a:rPr lang="en-US" dirty="0" smtClean="0"/>
            </a:br>
            <a:r>
              <a:rPr lang="en-US" dirty="0" smtClean="0"/>
              <a:t/>
            </a:r>
            <a:br>
              <a:rPr lang="en-US" dirty="0" smtClean="0"/>
            </a:br>
            <a:r>
              <a:rPr lang="en-US" sz="2400" dirty="0" smtClean="0">
                <a:latin typeface="Consolas" pitchFamily="49" charset="0"/>
              </a:rPr>
              <a:t>&lt;string</a:t>
            </a:r>
            <a:br>
              <a:rPr lang="en-US" sz="2400" dirty="0" smtClean="0">
                <a:latin typeface="Consolas" pitchFamily="49" charset="0"/>
              </a:rPr>
            </a:br>
            <a:r>
              <a:rPr lang="en-US" sz="2400" dirty="0" smtClean="0">
                <a:latin typeface="Consolas" pitchFamily="49" charset="0"/>
              </a:rPr>
              <a:t>  id="</a:t>
            </a:r>
            <a:r>
              <a:rPr lang="en-US" sz="2400" dirty="0" err="1" smtClean="0">
                <a:latin typeface="Consolas" pitchFamily="49" charset="0"/>
              </a:rPr>
              <a:t>MUI_ETW_EVENT_NOTIFY_ERROR.EventMessage</a:t>
            </a:r>
            <a:r>
              <a:rPr lang="en-US" sz="2400" dirty="0" smtClean="0">
                <a:latin typeface="Consolas" pitchFamily="49" charset="0"/>
              </a:rPr>
              <a:t>“</a:t>
            </a:r>
            <a:br>
              <a:rPr lang="en-US" sz="2400" dirty="0" smtClean="0">
                <a:latin typeface="Consolas" pitchFamily="49" charset="0"/>
              </a:rPr>
            </a:br>
            <a:r>
              <a:rPr lang="en-US" sz="2400" dirty="0" smtClean="0">
                <a:latin typeface="Consolas" pitchFamily="49" charset="0"/>
              </a:rPr>
              <a:t>  value="MUI notify operation failed with </a:t>
            </a:r>
            <a:br>
              <a:rPr lang="en-US" sz="2400" dirty="0" smtClean="0">
                <a:latin typeface="Consolas" pitchFamily="49" charset="0"/>
              </a:rPr>
            </a:br>
            <a:r>
              <a:rPr lang="en-US" sz="2400" dirty="0" smtClean="0">
                <a:latin typeface="Consolas" pitchFamily="49" charset="0"/>
              </a:rPr>
              <a:t>        status code %1. No callbacks were invoked.“</a:t>
            </a:r>
            <a:br>
              <a:rPr lang="en-US" sz="2400" dirty="0" smtClean="0">
                <a:latin typeface="Consolas" pitchFamily="49" charset="0"/>
              </a:rPr>
            </a:br>
            <a:r>
              <a:rPr lang="en-US" sz="2400" dirty="0" smtClean="0">
                <a:latin typeface="Consolas" pitchFamily="49" charset="0"/>
              </a:rPr>
              <a:t>/&gt;</a:t>
            </a:r>
          </a:p>
          <a:p>
            <a:endParaRPr lang="en-US" dirty="0" smtClean="0"/>
          </a:p>
          <a:p>
            <a:r>
              <a:rPr lang="en-US" dirty="0" smtClean="0"/>
              <a:t>Use MC.exe (message compiler) to generate an .RC file with the messages section. </a:t>
            </a:r>
          </a:p>
          <a:p>
            <a:endParaRPr lang="en-US" dirty="0" smtClean="0"/>
          </a:p>
          <a:p>
            <a:r>
              <a:rPr lang="en-US" dirty="0" smtClean="0"/>
              <a:t> Then use RC.exe to split the localizable resources into .</a:t>
            </a:r>
            <a:r>
              <a:rPr lang="en-US" dirty="0" err="1" smtClean="0"/>
              <a:t>mui</a:t>
            </a:r>
            <a:r>
              <a:rPr lang="en-US" dirty="0" smtClean="0"/>
              <a:t> files. MC.exe is available in the Windows SDK.</a:t>
            </a:r>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a:xfrm>
            <a:off x="387350" y="5181600"/>
            <a:ext cx="7672003" cy="1139560"/>
          </a:xfrm>
        </p:spPr>
        <p:txBody>
          <a:bodyPr/>
          <a:lstStyle/>
          <a:p>
            <a:r>
              <a:rPr lang="en-US" dirty="0" smtClean="0">
                <a:sym typeface="Wingdings" pitchFamily="2" charset="2"/>
              </a:rPr>
              <a:t>Access multiple text and linguistic services by learning one unified small set of APIs!</a:t>
            </a:r>
            <a:endParaRPr lang="en-US" dirty="0" smtClean="0"/>
          </a:p>
          <a:p>
            <a:endParaRPr lang="en-US" dirty="0"/>
          </a:p>
        </p:txBody>
      </p:sp>
      <p:sp>
        <p:nvSpPr>
          <p:cNvPr id="2" name="Title 1"/>
          <p:cNvSpPr>
            <a:spLocks noGrp="1"/>
          </p:cNvSpPr>
          <p:nvPr>
            <p:ph type="title"/>
          </p:nvPr>
        </p:nvSpPr>
        <p:spPr>
          <a:xfrm>
            <a:off x="387054" y="152400"/>
            <a:ext cx="8375946" cy="775597"/>
          </a:xfrm>
        </p:spPr>
        <p:txBody>
          <a:bodyPr/>
          <a:lstStyle/>
          <a:p>
            <a:r>
              <a:rPr lang="en-US" sz="3200" dirty="0" smtClean="0"/>
              <a:t>Extended Linguistic Services In Windows 7</a:t>
            </a:r>
            <a:r>
              <a:rPr lang="en-US" sz="2400" dirty="0" smtClean="0"/>
              <a:t/>
            </a:r>
            <a:br>
              <a:rPr lang="en-US" sz="2400" dirty="0" smtClean="0"/>
            </a:br>
            <a:r>
              <a:rPr lang="en-US" sz="2400" dirty="0" smtClean="0">
                <a:solidFill>
                  <a:schemeClr val="accent3"/>
                </a:solidFill>
              </a:rPr>
              <a:t>New globalization functionality for developers</a:t>
            </a:r>
            <a:endParaRPr lang="en-US" sz="2400" dirty="0">
              <a:solidFill>
                <a:schemeClr val="accent3"/>
              </a:solidFill>
            </a:endParaRPr>
          </a:p>
        </p:txBody>
      </p:sp>
      <p:grpSp>
        <p:nvGrpSpPr>
          <p:cNvPr id="9" name="Group 8"/>
          <p:cNvGrpSpPr/>
          <p:nvPr/>
        </p:nvGrpSpPr>
        <p:grpSpPr>
          <a:xfrm>
            <a:off x="457200" y="1786928"/>
            <a:ext cx="8229599" cy="647594"/>
            <a:chOff x="0" y="34327"/>
            <a:chExt cx="8229599" cy="647594"/>
          </a:xfrm>
          <a:scene3d>
            <a:camera prst="orthographicFront"/>
            <a:lightRig rig="flat" dir="t"/>
          </a:scene3d>
        </p:grpSpPr>
        <p:sp>
          <p:nvSpPr>
            <p:cNvPr id="25" name="Rounded Rectangle 24"/>
            <p:cNvSpPr/>
            <p:nvPr/>
          </p:nvSpPr>
          <p:spPr>
            <a:xfrm>
              <a:off x="0" y="34327"/>
              <a:ext cx="8229599" cy="647594"/>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6" name="Rounded Rectangle 4"/>
            <p:cNvSpPr/>
            <p:nvPr/>
          </p:nvSpPr>
          <p:spPr>
            <a:xfrm>
              <a:off x="31613" y="65940"/>
              <a:ext cx="8166373" cy="584368"/>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solidFill>
                    <a:schemeClr val="tx1"/>
                  </a:solidFill>
                </a:rPr>
                <a:t>Language detection</a:t>
              </a:r>
              <a:endParaRPr lang="en-US" sz="2700" kern="1200" dirty="0">
                <a:solidFill>
                  <a:schemeClr val="tx1"/>
                </a:solidFill>
              </a:endParaRPr>
            </a:p>
          </p:txBody>
        </p:sp>
      </p:grpSp>
      <p:grpSp>
        <p:nvGrpSpPr>
          <p:cNvPr id="10" name="Group 9"/>
          <p:cNvGrpSpPr/>
          <p:nvPr/>
        </p:nvGrpSpPr>
        <p:grpSpPr>
          <a:xfrm>
            <a:off x="457200" y="2434523"/>
            <a:ext cx="8229599" cy="447119"/>
            <a:chOff x="0" y="681922"/>
            <a:chExt cx="8229599" cy="447119"/>
          </a:xfrm>
        </p:grpSpPr>
        <p:sp>
          <p:nvSpPr>
            <p:cNvPr id="23" name="Rectangle 22"/>
            <p:cNvSpPr/>
            <p:nvPr/>
          </p:nvSpPr>
          <p:spPr>
            <a:xfrm>
              <a:off x="0" y="681922"/>
              <a:ext cx="8229599" cy="44711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Rectangle 23"/>
            <p:cNvSpPr/>
            <p:nvPr/>
          </p:nvSpPr>
          <p:spPr>
            <a:xfrm>
              <a:off x="0" y="681922"/>
              <a:ext cx="8229599" cy="44711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129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smtClean="0"/>
                <a:t>Detect the language of a user’s text</a:t>
              </a:r>
              <a:endParaRPr lang="en-US" sz="2100" kern="1200" dirty="0"/>
            </a:p>
          </p:txBody>
        </p:sp>
      </p:grpSp>
      <p:grpSp>
        <p:nvGrpSpPr>
          <p:cNvPr id="11" name="Group 10"/>
          <p:cNvGrpSpPr/>
          <p:nvPr/>
        </p:nvGrpSpPr>
        <p:grpSpPr>
          <a:xfrm>
            <a:off x="457200" y="2881643"/>
            <a:ext cx="8229599" cy="647594"/>
            <a:chOff x="0" y="1129042"/>
            <a:chExt cx="8229599" cy="647594"/>
          </a:xfrm>
          <a:scene3d>
            <a:camera prst="orthographicFront"/>
            <a:lightRig rig="flat" dir="t"/>
          </a:scene3d>
        </p:grpSpPr>
        <p:sp>
          <p:nvSpPr>
            <p:cNvPr id="21" name="Rounded Rectangle 20"/>
            <p:cNvSpPr/>
            <p:nvPr/>
          </p:nvSpPr>
          <p:spPr>
            <a:xfrm>
              <a:off x="0" y="1129042"/>
              <a:ext cx="8229599" cy="647594"/>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2" name="Rounded Rectangle 8"/>
            <p:cNvSpPr/>
            <p:nvPr/>
          </p:nvSpPr>
          <p:spPr>
            <a:xfrm>
              <a:off x="31613" y="1160655"/>
              <a:ext cx="8166373" cy="584368"/>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02870" tIns="102870" rIns="102870" bIns="102870" numCol="1" spcCol="1270" anchor="ctr" anchorCtr="0">
              <a:noAutofit/>
            </a:bodyPr>
            <a:lstStyle/>
            <a:p>
              <a:pPr defTabSz="1200150">
                <a:lnSpc>
                  <a:spcPct val="90000"/>
                </a:lnSpc>
                <a:spcBef>
                  <a:spcPct val="0"/>
                </a:spcBef>
                <a:spcAft>
                  <a:spcPct val="35000"/>
                </a:spcAft>
              </a:pPr>
              <a:r>
                <a:rPr lang="en-US" sz="2700" dirty="0" smtClean="0">
                  <a:solidFill>
                    <a:schemeClr val="tx1"/>
                  </a:solidFill>
                </a:rPr>
                <a:t>Script Detection</a:t>
              </a:r>
              <a:endParaRPr lang="en-US" sz="2700" dirty="0">
                <a:solidFill>
                  <a:schemeClr val="tx1"/>
                </a:solidFill>
              </a:endParaRPr>
            </a:p>
          </p:txBody>
        </p:sp>
      </p:grpSp>
      <p:grpSp>
        <p:nvGrpSpPr>
          <p:cNvPr id="12" name="Group 11"/>
          <p:cNvGrpSpPr/>
          <p:nvPr/>
        </p:nvGrpSpPr>
        <p:grpSpPr>
          <a:xfrm>
            <a:off x="457200" y="3529238"/>
            <a:ext cx="8229599" cy="447119"/>
            <a:chOff x="0" y="1776637"/>
            <a:chExt cx="8229599" cy="447119"/>
          </a:xfrm>
        </p:grpSpPr>
        <p:sp>
          <p:nvSpPr>
            <p:cNvPr id="19" name="Rectangle 18"/>
            <p:cNvSpPr/>
            <p:nvPr/>
          </p:nvSpPr>
          <p:spPr>
            <a:xfrm>
              <a:off x="0" y="1776637"/>
              <a:ext cx="8229599" cy="44711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0" name="Rectangle 19"/>
            <p:cNvSpPr/>
            <p:nvPr/>
          </p:nvSpPr>
          <p:spPr>
            <a:xfrm>
              <a:off x="0" y="1776637"/>
              <a:ext cx="8229599" cy="44711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129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smtClean="0"/>
                <a:t>Detect the writing system of a user’s text</a:t>
              </a:r>
              <a:endParaRPr lang="en-US" sz="2100" kern="1200" dirty="0"/>
            </a:p>
          </p:txBody>
        </p:sp>
      </p:grpSp>
      <p:grpSp>
        <p:nvGrpSpPr>
          <p:cNvPr id="13" name="Group 12"/>
          <p:cNvGrpSpPr/>
          <p:nvPr/>
        </p:nvGrpSpPr>
        <p:grpSpPr>
          <a:xfrm>
            <a:off x="457200" y="3976358"/>
            <a:ext cx="8229599" cy="647594"/>
            <a:chOff x="0" y="2223757"/>
            <a:chExt cx="8229599" cy="647594"/>
          </a:xfrm>
          <a:scene3d>
            <a:camera prst="orthographicFront"/>
            <a:lightRig rig="flat" dir="t"/>
          </a:scene3d>
        </p:grpSpPr>
        <p:sp>
          <p:nvSpPr>
            <p:cNvPr id="17" name="Rounded Rectangle 16"/>
            <p:cNvSpPr/>
            <p:nvPr/>
          </p:nvSpPr>
          <p:spPr>
            <a:xfrm>
              <a:off x="0" y="2223757"/>
              <a:ext cx="8229599" cy="647594"/>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8" name="Rounded Rectangle 12"/>
            <p:cNvSpPr/>
            <p:nvPr/>
          </p:nvSpPr>
          <p:spPr>
            <a:xfrm>
              <a:off x="31613" y="2255370"/>
              <a:ext cx="8166373" cy="584368"/>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02870" tIns="102870" rIns="102870" bIns="102870" numCol="1" spcCol="1270" anchor="ctr" anchorCtr="0">
              <a:noAutofit/>
            </a:bodyPr>
            <a:lstStyle/>
            <a:p>
              <a:pPr defTabSz="1200150">
                <a:lnSpc>
                  <a:spcPct val="90000"/>
                </a:lnSpc>
                <a:spcBef>
                  <a:spcPct val="0"/>
                </a:spcBef>
                <a:spcAft>
                  <a:spcPct val="35000"/>
                </a:spcAft>
              </a:pPr>
              <a:r>
                <a:rPr lang="en-US" sz="2700" dirty="0" smtClean="0">
                  <a:solidFill>
                    <a:schemeClr val="tx1"/>
                  </a:solidFill>
                </a:rPr>
                <a:t>Transliteration</a:t>
              </a:r>
              <a:endParaRPr lang="en-US" sz="2700" dirty="0">
                <a:solidFill>
                  <a:schemeClr val="tx1"/>
                </a:solidFill>
              </a:endParaRPr>
            </a:p>
          </p:txBody>
        </p:sp>
      </p:grpSp>
      <p:grpSp>
        <p:nvGrpSpPr>
          <p:cNvPr id="14" name="Group 13"/>
          <p:cNvGrpSpPr/>
          <p:nvPr/>
        </p:nvGrpSpPr>
        <p:grpSpPr>
          <a:xfrm>
            <a:off x="457200" y="4623953"/>
            <a:ext cx="8229599" cy="447119"/>
            <a:chOff x="0" y="2871352"/>
            <a:chExt cx="8229599" cy="447119"/>
          </a:xfrm>
        </p:grpSpPr>
        <p:sp>
          <p:nvSpPr>
            <p:cNvPr id="15" name="Rectangle 14"/>
            <p:cNvSpPr/>
            <p:nvPr/>
          </p:nvSpPr>
          <p:spPr>
            <a:xfrm>
              <a:off x="0" y="2871352"/>
              <a:ext cx="8229599" cy="44711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Rectangle 15"/>
            <p:cNvSpPr/>
            <p:nvPr/>
          </p:nvSpPr>
          <p:spPr>
            <a:xfrm>
              <a:off x="0" y="2871352"/>
              <a:ext cx="8229599" cy="44711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129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smtClean="0"/>
                <a:t>Convert text from one writing system to another</a:t>
              </a:r>
              <a:endParaRPr lang="en-US" sz="2100" kern="1200" dirty="0"/>
            </a:p>
          </p:txBody>
        </p:sp>
      </p:gr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7350" y="152400"/>
            <a:ext cx="8369300" cy="498598"/>
          </a:xfrm>
        </p:spPr>
        <p:txBody>
          <a:bodyPr/>
          <a:lstStyle/>
          <a:p>
            <a:r>
              <a:rPr lang="en-US" sz="3600" dirty="0" smtClean="0"/>
              <a:t>MUI: Group Policy (.</a:t>
            </a:r>
            <a:r>
              <a:rPr lang="en-US" sz="3600" dirty="0" err="1" smtClean="0"/>
              <a:t>admx</a:t>
            </a:r>
            <a:r>
              <a:rPr lang="en-US" sz="3600" dirty="0" smtClean="0"/>
              <a:t>/.</a:t>
            </a:r>
            <a:r>
              <a:rPr lang="en-US" sz="3600" dirty="0" err="1" smtClean="0"/>
              <a:t>adml</a:t>
            </a:r>
            <a:r>
              <a:rPr lang="en-US" sz="3600" dirty="0" smtClean="0"/>
              <a:t>)</a:t>
            </a:r>
            <a:endParaRPr lang="en-US" sz="3600" dirty="0"/>
          </a:p>
        </p:txBody>
      </p:sp>
      <p:sp>
        <p:nvSpPr>
          <p:cNvPr id="3" name="Content Placeholder 2"/>
          <p:cNvSpPr>
            <a:spLocks noGrp="1"/>
          </p:cNvSpPr>
          <p:nvPr>
            <p:ph idx="1"/>
          </p:nvPr>
        </p:nvSpPr>
        <p:spPr>
          <a:xfrm>
            <a:off x="730044" y="1412875"/>
            <a:ext cx="7681532" cy="4683125"/>
          </a:xfrm>
        </p:spPr>
        <p:txBody>
          <a:bodyPr>
            <a:normAutofit fontScale="92500"/>
          </a:bodyPr>
          <a:lstStyle/>
          <a:p>
            <a:r>
              <a:rPr lang="en-US" dirty="0" smtClean="0"/>
              <a:t>In Windows Vista, registry-based policies are described by XML-based administrative template files, aka .ADMX files.</a:t>
            </a:r>
          </a:p>
          <a:p>
            <a:r>
              <a:rPr lang="en-US" dirty="0" smtClean="0"/>
              <a:t>.</a:t>
            </a:r>
            <a:r>
              <a:rPr lang="en-US" dirty="0" err="1" smtClean="0"/>
              <a:t>admx</a:t>
            </a:r>
            <a:r>
              <a:rPr lang="en-US" dirty="0" smtClean="0"/>
              <a:t>: language neutral file describing the policy</a:t>
            </a:r>
          </a:p>
          <a:p>
            <a:pPr lvl="1"/>
            <a:r>
              <a:rPr lang="en-US" dirty="0" smtClean="0"/>
              <a:t>use reference string of the form "$(</a:t>
            </a:r>
            <a:r>
              <a:rPr lang="en-US" dirty="0" err="1" smtClean="0"/>
              <a:t>string.StringID</a:t>
            </a:r>
            <a:r>
              <a:rPr lang="en-US" dirty="0" smtClean="0"/>
              <a:t>)“ for </a:t>
            </a:r>
            <a:r>
              <a:rPr lang="en-US" dirty="0" err="1" smtClean="0"/>
              <a:t>displayName</a:t>
            </a:r>
            <a:r>
              <a:rPr lang="en-US" dirty="0" smtClean="0"/>
              <a:t> and </a:t>
            </a:r>
            <a:r>
              <a:rPr lang="en-US" dirty="0" err="1" smtClean="0"/>
              <a:t>explainText</a:t>
            </a:r>
            <a:r>
              <a:rPr lang="en-US" dirty="0" smtClean="0"/>
              <a:t> attributes</a:t>
            </a:r>
          </a:p>
          <a:p>
            <a:pPr lvl="1"/>
            <a:r>
              <a:rPr lang="en-US" dirty="0" smtClean="0"/>
              <a:t>Place in </a:t>
            </a:r>
            <a:r>
              <a:rPr lang="en-US" i="1" dirty="0" smtClean="0"/>
              <a:t>%</a:t>
            </a:r>
            <a:r>
              <a:rPr lang="en-US" i="1" dirty="0" err="1" smtClean="0"/>
              <a:t>windir</a:t>
            </a:r>
            <a:r>
              <a:rPr lang="en-US" i="1" dirty="0" smtClean="0"/>
              <a:t>%</a:t>
            </a:r>
            <a:r>
              <a:rPr lang="en-US" dirty="0" smtClean="0"/>
              <a:t>\</a:t>
            </a:r>
            <a:r>
              <a:rPr lang="en-US" dirty="0" err="1" smtClean="0"/>
              <a:t>policydefinitions</a:t>
            </a:r>
            <a:r>
              <a:rPr lang="en-US" dirty="0" smtClean="0"/>
              <a:t> </a:t>
            </a:r>
          </a:p>
          <a:p>
            <a:r>
              <a:rPr lang="en-US" dirty="0" smtClean="0"/>
              <a:t>.</a:t>
            </a:r>
            <a:r>
              <a:rPr lang="en-US" dirty="0" err="1" smtClean="0"/>
              <a:t>adml</a:t>
            </a:r>
            <a:r>
              <a:rPr lang="en-US" dirty="0" smtClean="0"/>
              <a:t>: language resource file</a:t>
            </a:r>
          </a:p>
          <a:p>
            <a:pPr lvl="1"/>
            <a:r>
              <a:rPr lang="en-US" dirty="0" smtClean="0"/>
              <a:t>Language specific values for </a:t>
            </a:r>
            <a:r>
              <a:rPr lang="en-US" dirty="0" err="1" smtClean="0"/>
              <a:t>StringID</a:t>
            </a:r>
            <a:endParaRPr lang="en-US" dirty="0" smtClean="0"/>
          </a:p>
          <a:p>
            <a:pPr lvl="1"/>
            <a:r>
              <a:rPr lang="en-US" dirty="0" smtClean="0"/>
              <a:t>Place in </a:t>
            </a:r>
            <a:r>
              <a:rPr lang="en-US" i="1" dirty="0" smtClean="0"/>
              <a:t>%</a:t>
            </a:r>
            <a:r>
              <a:rPr lang="en-US" i="1" dirty="0" err="1" smtClean="0"/>
              <a:t>windir</a:t>
            </a:r>
            <a:r>
              <a:rPr lang="en-US" i="1" dirty="0" smtClean="0"/>
              <a:t>%</a:t>
            </a:r>
            <a:r>
              <a:rPr lang="en-US" dirty="0" smtClean="0"/>
              <a:t>\</a:t>
            </a:r>
            <a:r>
              <a:rPr lang="en-US" dirty="0" err="1" smtClean="0"/>
              <a:t>policydefinitions</a:t>
            </a:r>
            <a:r>
              <a:rPr lang="en-US" dirty="0" smtClean="0"/>
              <a:t>\</a:t>
            </a:r>
            <a:r>
              <a:rPr lang="en-US" i="1" dirty="0" smtClean="0"/>
              <a:t>%</a:t>
            </a:r>
            <a:r>
              <a:rPr lang="en-US" i="1" dirty="0" err="1" smtClean="0"/>
              <a:t>lang</a:t>
            </a:r>
            <a:r>
              <a:rPr lang="en-US" i="1" dirty="0" smtClean="0"/>
              <a:t>-dir%</a:t>
            </a:r>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7350" y="152400"/>
            <a:ext cx="8369300" cy="498598"/>
          </a:xfrm>
        </p:spPr>
        <p:txBody>
          <a:bodyPr/>
          <a:lstStyle/>
          <a:p>
            <a:r>
              <a:rPr lang="en-US" sz="3600" dirty="0" smtClean="0"/>
              <a:t>MUI: WMI (.</a:t>
            </a:r>
            <a:r>
              <a:rPr lang="en-US" sz="3600" dirty="0" err="1" smtClean="0"/>
              <a:t>mof</a:t>
            </a:r>
            <a:r>
              <a:rPr lang="en-US" sz="3600" dirty="0" smtClean="0"/>
              <a:t>/.</a:t>
            </a:r>
            <a:r>
              <a:rPr lang="en-US" sz="3600" dirty="0" err="1" smtClean="0"/>
              <a:t>mfl</a:t>
            </a:r>
            <a:r>
              <a:rPr lang="en-US" sz="3600" dirty="0" smtClean="0"/>
              <a:t>)</a:t>
            </a:r>
            <a:endParaRPr lang="en-US" sz="3600" dirty="0"/>
          </a:p>
        </p:txBody>
      </p:sp>
      <p:sp>
        <p:nvSpPr>
          <p:cNvPr id="3" name="Content Placeholder 2"/>
          <p:cNvSpPr>
            <a:spLocks noGrp="1"/>
          </p:cNvSpPr>
          <p:nvPr>
            <p:ph idx="1"/>
          </p:nvPr>
        </p:nvSpPr>
        <p:spPr>
          <a:xfrm>
            <a:off x="730044" y="1412875"/>
            <a:ext cx="7681532" cy="4683125"/>
          </a:xfrm>
        </p:spPr>
        <p:txBody>
          <a:bodyPr>
            <a:normAutofit lnSpcReduction="10000"/>
          </a:bodyPr>
          <a:lstStyle/>
          <a:p>
            <a:r>
              <a:rPr lang="en-US" dirty="0" smtClean="0"/>
              <a:t>A WMI provider consists of a Managed Object Format (MOF) file and DLL for the provider logic.</a:t>
            </a:r>
          </a:p>
          <a:p>
            <a:r>
              <a:rPr lang="en-US" dirty="0" smtClean="0"/>
              <a:t>Define WMI class for a provider  in MOF file</a:t>
            </a:r>
          </a:p>
          <a:p>
            <a:r>
              <a:rPr lang="en-US" dirty="0" smtClean="0"/>
              <a:t>Mark localizable properties with “Amended” qualifier</a:t>
            </a:r>
          </a:p>
          <a:p>
            <a:r>
              <a:rPr lang="en-US" dirty="0" smtClean="0"/>
              <a:t>Use MOF compiler to produce:</a:t>
            </a:r>
          </a:p>
          <a:p>
            <a:pPr lvl="1"/>
            <a:r>
              <a:rPr lang="en-US" sz="2400" dirty="0" smtClean="0"/>
              <a:t>The language neutral .</a:t>
            </a:r>
            <a:r>
              <a:rPr lang="en-US" sz="2400" dirty="0" err="1" smtClean="0"/>
              <a:t>mof</a:t>
            </a:r>
            <a:r>
              <a:rPr lang="en-US" sz="2400" dirty="0" smtClean="0"/>
              <a:t> class information</a:t>
            </a:r>
          </a:p>
          <a:p>
            <a:pPr lvl="1"/>
            <a:r>
              <a:rPr lang="en-US" sz="2400" dirty="0" smtClean="0"/>
              <a:t>The LCID specific .</a:t>
            </a:r>
            <a:r>
              <a:rPr lang="en-US" sz="2400" dirty="0" err="1" smtClean="0"/>
              <a:t>mfl</a:t>
            </a:r>
            <a:r>
              <a:rPr lang="en-US" sz="2400" dirty="0" smtClean="0"/>
              <a:t> class information</a:t>
            </a:r>
          </a:p>
          <a:p>
            <a:r>
              <a:rPr lang="en-US" dirty="0" smtClean="0"/>
              <a:t>Specify locale to retrieve localized class information</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MUI Backward Compatibility</a:t>
            </a:r>
            <a:br>
              <a:rPr lang="en-US" sz="3600" dirty="0" smtClean="0"/>
            </a:br>
            <a:r>
              <a:rPr lang="en-US" sz="3000" dirty="0" smtClean="0"/>
              <a:t>XP/Server2003/Win2000</a:t>
            </a:r>
            <a:endParaRPr lang="en-US" sz="3000" dirty="0"/>
          </a:p>
        </p:txBody>
      </p:sp>
      <p:sp>
        <p:nvSpPr>
          <p:cNvPr id="3" name="Content Placeholder 2"/>
          <p:cNvSpPr>
            <a:spLocks noGrp="1"/>
          </p:cNvSpPr>
          <p:nvPr>
            <p:ph idx="1"/>
          </p:nvPr>
        </p:nvSpPr>
        <p:spPr>
          <a:xfrm>
            <a:off x="469900" y="1905000"/>
            <a:ext cx="8229600" cy="4144963"/>
          </a:xfrm>
        </p:spPr>
        <p:txBody>
          <a:bodyPr>
            <a:normAutofit lnSpcReduction="10000"/>
          </a:bodyPr>
          <a:lstStyle/>
          <a:p>
            <a:r>
              <a:rPr lang="en-US" sz="3000" dirty="0" smtClean="0"/>
              <a:t>The “Down-level” resource loader does not support loading Win32 resources from Windows 7 or Vista .</a:t>
            </a:r>
            <a:r>
              <a:rPr lang="en-US" sz="3000" dirty="0" err="1" smtClean="0"/>
              <a:t>mui</a:t>
            </a:r>
            <a:r>
              <a:rPr lang="en-US" sz="3000" dirty="0" smtClean="0"/>
              <a:t> files (LANGID vs. language names).</a:t>
            </a:r>
          </a:p>
          <a:p>
            <a:endParaRPr lang="en-US" sz="1200" dirty="0" smtClean="0"/>
          </a:p>
          <a:p>
            <a:r>
              <a:rPr lang="en-US" sz="3000" dirty="0" smtClean="0"/>
              <a:t>To ensure that resources are loaded consistently from .</a:t>
            </a:r>
            <a:r>
              <a:rPr lang="en-US" sz="3000" dirty="0" err="1" smtClean="0"/>
              <a:t>mui</a:t>
            </a:r>
            <a:r>
              <a:rPr lang="en-US" sz="3000" dirty="0" smtClean="0"/>
              <a:t> files on both MUI and pre-MUI platforms, use  </a:t>
            </a:r>
            <a:r>
              <a:rPr lang="en-US" sz="3000" dirty="0" err="1" smtClean="0">
                <a:latin typeface="Consolas" pitchFamily="49" charset="0"/>
                <a:cs typeface="Courier New" pitchFamily="49" charset="0"/>
              </a:rPr>
              <a:t>LoadMUILibrary</a:t>
            </a:r>
            <a:r>
              <a:rPr lang="en-US" sz="3000" dirty="0" smtClean="0"/>
              <a:t> / </a:t>
            </a:r>
            <a:r>
              <a:rPr lang="en-US" sz="3000" dirty="0" err="1" smtClean="0">
                <a:latin typeface="Consolas" pitchFamily="49" charset="0"/>
                <a:cs typeface="Courier New" pitchFamily="49" charset="0"/>
              </a:rPr>
              <a:t>FreeMUILibrary</a:t>
            </a:r>
            <a:r>
              <a:rPr lang="en-US" sz="3000" dirty="0" smtClean="0"/>
              <a:t>.</a:t>
            </a:r>
          </a:p>
          <a:p>
            <a:endParaRPr lang="en-US" sz="1200" dirty="0" smtClean="0"/>
          </a:p>
          <a:p>
            <a:r>
              <a:rPr lang="en-US" sz="3000" dirty="0" smtClean="0"/>
              <a:t>Alternatively, build a separate distribution for older platforms.</a:t>
            </a:r>
          </a:p>
          <a:p>
            <a:pPr marL="857250" lvl="1" indent="-457200">
              <a:buNone/>
            </a:pPr>
            <a:endParaRPr lang="en-US" sz="2600" dirty="0" smtClean="0"/>
          </a:p>
          <a:p>
            <a:endParaRPr lang="en-US" dirty="0" smtClean="0"/>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MUI: Console Applications</a:t>
            </a:r>
            <a:endParaRPr lang="en-US" sz="3600" dirty="0"/>
          </a:p>
        </p:txBody>
      </p:sp>
      <p:sp>
        <p:nvSpPr>
          <p:cNvPr id="3" name="Content Placeholder 2"/>
          <p:cNvSpPr>
            <a:spLocks noGrp="1"/>
          </p:cNvSpPr>
          <p:nvPr>
            <p:ph idx="1"/>
          </p:nvPr>
        </p:nvSpPr>
        <p:spPr>
          <a:xfrm>
            <a:off x="730044" y="1412875"/>
            <a:ext cx="7681532" cy="4759325"/>
          </a:xfrm>
        </p:spPr>
        <p:txBody>
          <a:bodyPr>
            <a:normAutofit fontScale="92500" lnSpcReduction="10000"/>
          </a:bodyPr>
          <a:lstStyle/>
          <a:p>
            <a:r>
              <a:rPr lang="en-US" dirty="0" smtClean="0"/>
              <a:t>Console has some display limitations:</a:t>
            </a:r>
          </a:p>
          <a:p>
            <a:pPr lvl="1"/>
            <a:r>
              <a:rPr lang="en-US" dirty="0" smtClean="0"/>
              <a:t>Not Unicode so it can use only the current code page.</a:t>
            </a:r>
          </a:p>
          <a:p>
            <a:pPr lvl="1"/>
            <a:r>
              <a:rPr lang="en-US" dirty="0" smtClean="0"/>
              <a:t>Does not support complex scripts.</a:t>
            </a:r>
          </a:p>
          <a:p>
            <a:r>
              <a:rPr lang="en-US" dirty="0" smtClean="0"/>
              <a:t>Workaround:</a:t>
            </a:r>
          </a:p>
          <a:p>
            <a:pPr lvl="1"/>
            <a:r>
              <a:rPr lang="en-US" dirty="0" smtClean="0"/>
              <a:t>Call </a:t>
            </a:r>
            <a:r>
              <a:rPr lang="en-US" dirty="0" err="1" smtClean="0">
                <a:latin typeface="Consolas" pitchFamily="49" charset="0"/>
                <a:cs typeface="Courier New" pitchFamily="49" charset="0"/>
              </a:rPr>
              <a:t>SetThreadPreferredUILanguages</a:t>
            </a:r>
            <a:r>
              <a:rPr lang="en-US" dirty="0" smtClean="0"/>
              <a:t> with the </a:t>
            </a:r>
            <a:r>
              <a:rPr lang="en-US" dirty="0" smtClean="0">
                <a:latin typeface="Consolas" pitchFamily="49" charset="0"/>
                <a:cs typeface="Courier New" pitchFamily="49" charset="0"/>
              </a:rPr>
              <a:t>MUI_CONSOLE_FILTER</a:t>
            </a:r>
            <a:r>
              <a:rPr lang="en-US" dirty="0" smtClean="0"/>
              <a:t> flag.  This will allow the resource loader to replace languages the console can not display with appropriate fallback languages.</a:t>
            </a:r>
          </a:p>
          <a:p>
            <a:pPr lvl="1"/>
            <a:r>
              <a:rPr lang="en-US" dirty="0" smtClean="0"/>
              <a:t>Include bilingual resources for your console apps in an “Alternative Language” supported by all code pages. In most cases the console Alternative Language is English.</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730044" y="1411552"/>
            <a:ext cx="7672003" cy="3205365"/>
          </a:xfrm>
        </p:spPr>
        <p:txBody>
          <a:bodyPr/>
          <a:lstStyle/>
          <a:p>
            <a:r>
              <a:rPr lang="en-US" dirty="0" err="1" smtClean="0"/>
              <a:t>GoGlobal</a:t>
            </a:r>
            <a:r>
              <a:rPr lang="en-US" dirty="0" smtClean="0"/>
              <a:t> web site: </a:t>
            </a:r>
            <a:r>
              <a:rPr lang="en-US" dirty="0" smtClean="0">
                <a:hlinkClick r:id="rId4"/>
              </a:rPr>
              <a:t>http://msdn.microsoft.com/GoGlobal</a:t>
            </a:r>
            <a:endParaRPr lang="en-US" dirty="0" smtClean="0"/>
          </a:p>
          <a:p>
            <a:r>
              <a:rPr lang="en-US" smtClean="0"/>
              <a:t>Contact </a:t>
            </a:r>
            <a:r>
              <a:rPr lang="en-US" dirty="0" smtClean="0"/>
              <a:t>Us:</a:t>
            </a:r>
          </a:p>
          <a:p>
            <a:pPr lvl="1"/>
            <a:r>
              <a:rPr lang="en-US" dirty="0" smtClean="0"/>
              <a:t>ELS: Yaniv Feinberg (</a:t>
            </a:r>
            <a:r>
              <a:rPr lang="en-US" dirty="0" smtClean="0">
                <a:hlinkClick r:id="rId5"/>
              </a:rPr>
              <a:t>yanivf@microsoft.com</a:t>
            </a:r>
            <a:r>
              <a:rPr lang="en-US" dirty="0" smtClean="0"/>
              <a:t>)</a:t>
            </a:r>
          </a:p>
          <a:p>
            <a:pPr lvl="1"/>
            <a:r>
              <a:rPr lang="en-US" dirty="0" smtClean="0"/>
              <a:t>MUI: Erik Fortune (</a:t>
            </a:r>
            <a:r>
              <a:rPr lang="en-US" dirty="0" smtClean="0">
                <a:hlinkClick r:id="rId6"/>
              </a:rPr>
              <a:t>erik@microsoft.com</a:t>
            </a:r>
            <a:r>
              <a:rPr lang="en-US" dirty="0" smtClean="0"/>
              <a:t>)</a:t>
            </a:r>
          </a:p>
          <a:p>
            <a:pPr lvl="1"/>
            <a:endParaRPr lang="en-US" dirty="0" smtClean="0"/>
          </a:p>
          <a:p>
            <a:endParaRPr lang="en-US" dirty="0"/>
          </a:p>
        </p:txBody>
      </p:sp>
      <p:sp>
        <p:nvSpPr>
          <p:cNvPr id="2" name="Title 1"/>
          <p:cNvSpPr>
            <a:spLocks noGrp="1"/>
          </p:cNvSpPr>
          <p:nvPr>
            <p:ph type="title"/>
          </p:nvPr>
        </p:nvSpPr>
        <p:spPr>
          <a:xfrm>
            <a:off x="387054" y="152400"/>
            <a:ext cx="8375946" cy="498598"/>
          </a:xfrm>
        </p:spPr>
        <p:txBody>
          <a:bodyPr/>
          <a:lstStyle/>
          <a:p>
            <a:r>
              <a:rPr lang="en-US" sz="3600" dirty="0" smtClean="0"/>
              <a:t>Additional International Resources</a:t>
            </a:r>
            <a:endParaRPr lang="en-US" sz="3600" dirty="0"/>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Language Detection </a:t>
            </a:r>
            <a:r>
              <a:rPr dirty="0" smtClean="0"/>
              <a:t>T</a:t>
            </a:r>
            <a:r>
              <a:rPr lang="en-US" dirty="0" err="1" smtClean="0"/>
              <a:t>hrough</a:t>
            </a:r>
            <a:r>
              <a:rPr lang="en-US" dirty="0" smtClean="0"/>
              <a:t> ELS</a:t>
            </a:r>
            <a:endParaRPr lang="en-US" dirty="0"/>
          </a:p>
        </p:txBody>
      </p:sp>
      <p:grpSp>
        <p:nvGrpSpPr>
          <p:cNvPr id="6" name="Group 5"/>
          <p:cNvGrpSpPr/>
          <p:nvPr/>
        </p:nvGrpSpPr>
        <p:grpSpPr>
          <a:xfrm>
            <a:off x="3124200" y="2133601"/>
            <a:ext cx="5562600" cy="1766185"/>
            <a:chOff x="2667000" y="220830"/>
            <a:chExt cx="5562600" cy="1766185"/>
          </a:xfrm>
        </p:grpSpPr>
        <p:sp>
          <p:nvSpPr>
            <p:cNvPr id="16" name="Round Same Side Corner Rectangle 15"/>
            <p:cNvSpPr/>
            <p:nvPr/>
          </p:nvSpPr>
          <p:spPr>
            <a:xfrm rot="5400000">
              <a:off x="4565207" y="-1677377"/>
              <a:ext cx="1766185" cy="5562600"/>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Round Same Side Corner Rectangle 4"/>
            <p:cNvSpPr/>
            <p:nvPr/>
          </p:nvSpPr>
          <p:spPr>
            <a:xfrm>
              <a:off x="2962656" y="307047"/>
              <a:ext cx="5180726" cy="15937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defTabSz="755650">
                <a:lnSpc>
                  <a:spcPct val="90000"/>
                </a:lnSpc>
                <a:spcBef>
                  <a:spcPct val="0"/>
                </a:spcBef>
                <a:spcAft>
                  <a:spcPct val="15000"/>
                </a:spcAft>
                <a:buChar char="••"/>
              </a:pPr>
              <a:r>
                <a:rPr lang="en-US" sz="1600" b="1" dirty="0" smtClean="0">
                  <a:solidFill>
                    <a:schemeClr val="tx1"/>
                  </a:solidFill>
                </a:rPr>
                <a:t>Word processing:  </a:t>
              </a:r>
              <a:r>
                <a:rPr lang="en-US" sz="1600" dirty="0" smtClean="0">
                  <a:solidFill>
                    <a:schemeClr val="tx1"/>
                  </a:solidFill>
                </a:rPr>
                <a:t>Word breakers and </a:t>
              </a:r>
              <a:br>
                <a:rPr lang="en-US" sz="1600" dirty="0" smtClean="0">
                  <a:solidFill>
                    <a:schemeClr val="tx1"/>
                  </a:solidFill>
                </a:rPr>
              </a:br>
              <a:r>
                <a:rPr lang="en-US" sz="1600" dirty="0" smtClean="0">
                  <a:solidFill>
                    <a:schemeClr val="tx1"/>
                  </a:solidFill>
                </a:rPr>
                <a:t>proofing tools can be customized for user’s language</a:t>
              </a:r>
              <a:endParaRPr lang="en-US" sz="1600" dirty="0">
                <a:solidFill>
                  <a:schemeClr val="tx1"/>
                </a:solidFill>
              </a:endParaRPr>
            </a:p>
            <a:p>
              <a:pPr marL="346075" lvl="1" indent="-230188" defTabSz="755650">
                <a:lnSpc>
                  <a:spcPct val="90000"/>
                </a:lnSpc>
                <a:spcBef>
                  <a:spcPct val="0"/>
                </a:spcBef>
                <a:spcAft>
                  <a:spcPct val="15000"/>
                </a:spcAft>
                <a:buChar char="••"/>
              </a:pPr>
              <a:r>
                <a:rPr lang="en-US" sz="1600" b="1" dirty="0" smtClean="0">
                  <a:solidFill>
                    <a:schemeClr val="tx1"/>
                  </a:solidFill>
                </a:rPr>
                <a:t>Search:  </a:t>
              </a:r>
              <a:r>
                <a:rPr lang="en-US" sz="1600" dirty="0" smtClean="0">
                  <a:solidFill>
                    <a:schemeClr val="tx1"/>
                  </a:solidFill>
                </a:rPr>
                <a:t>Faster index searches </a:t>
              </a:r>
              <a:br>
                <a:rPr lang="en-US" sz="1600" dirty="0" smtClean="0">
                  <a:solidFill>
                    <a:schemeClr val="tx1"/>
                  </a:solidFill>
                </a:rPr>
              </a:br>
              <a:r>
                <a:rPr lang="en-US" sz="1600" dirty="0" smtClean="0">
                  <a:solidFill>
                    <a:schemeClr val="tx1"/>
                  </a:solidFill>
                </a:rPr>
                <a:t>based on language of query</a:t>
              </a:r>
              <a:endParaRPr lang="en-US" sz="1600" dirty="0">
                <a:solidFill>
                  <a:schemeClr val="tx1"/>
                </a:solidFill>
              </a:endParaRPr>
            </a:p>
            <a:p>
              <a:pPr marL="346075" lvl="1" indent="-230188" defTabSz="755650">
                <a:lnSpc>
                  <a:spcPct val="90000"/>
                </a:lnSpc>
                <a:spcBef>
                  <a:spcPct val="0"/>
                </a:spcBef>
                <a:spcAft>
                  <a:spcPct val="15000"/>
                </a:spcAft>
                <a:buChar char="••"/>
              </a:pPr>
              <a:r>
                <a:rPr lang="en-US" sz="1600" b="1" dirty="0" smtClean="0">
                  <a:solidFill>
                    <a:schemeClr val="tx1"/>
                  </a:solidFill>
                </a:rPr>
                <a:t>Content targeting: </a:t>
              </a:r>
              <a:r>
                <a:rPr lang="en-US" sz="1600" dirty="0" smtClean="0">
                  <a:solidFill>
                    <a:schemeClr val="tx1"/>
                  </a:solidFill>
                </a:rPr>
                <a:t>Display dynamic content </a:t>
              </a:r>
              <a:br>
                <a:rPr lang="en-US" sz="1600" dirty="0" smtClean="0">
                  <a:solidFill>
                    <a:schemeClr val="tx1"/>
                  </a:solidFill>
                </a:rPr>
              </a:br>
              <a:r>
                <a:rPr lang="en-US" sz="1600" dirty="0" smtClean="0">
                  <a:solidFill>
                    <a:schemeClr val="tx1"/>
                  </a:solidFill>
                </a:rPr>
                <a:t>to users based on their language preference</a:t>
              </a:r>
              <a:endParaRPr lang="en-US" sz="1600" dirty="0">
                <a:solidFill>
                  <a:schemeClr val="tx1"/>
                </a:solidFill>
              </a:endParaRPr>
            </a:p>
          </p:txBody>
        </p:sp>
      </p:grpSp>
      <p:grpSp>
        <p:nvGrpSpPr>
          <p:cNvPr id="7" name="Group 6"/>
          <p:cNvGrpSpPr/>
          <p:nvPr/>
        </p:nvGrpSpPr>
        <p:grpSpPr>
          <a:xfrm>
            <a:off x="457200" y="1912826"/>
            <a:ext cx="2962656" cy="2207732"/>
            <a:chOff x="0" y="55"/>
            <a:chExt cx="2962656" cy="2207732"/>
          </a:xfrm>
          <a:scene3d>
            <a:camera prst="orthographicFront"/>
            <a:lightRig rig="flat" dir="t"/>
          </a:scene3d>
        </p:grpSpPr>
        <p:sp>
          <p:nvSpPr>
            <p:cNvPr id="14" name="Rounded Rectangle 13"/>
            <p:cNvSpPr/>
            <p:nvPr/>
          </p:nvSpPr>
          <p:spPr>
            <a:xfrm>
              <a:off x="0" y="55"/>
              <a:ext cx="2962656" cy="2207732"/>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5" name="Rounded Rectangle 6"/>
            <p:cNvSpPr/>
            <p:nvPr/>
          </p:nvSpPr>
          <p:spPr>
            <a:xfrm>
              <a:off x="107773" y="107828"/>
              <a:ext cx="2747110" cy="19921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8590" tIns="74295" rIns="148590" bIns="74295" numCol="1" spcCol="1270" anchor="ctr" anchorCtr="0">
              <a:noAutofit/>
            </a:bodyPr>
            <a:lstStyle/>
            <a:p>
              <a:pPr algn="ctr" defTabSz="1200150">
                <a:lnSpc>
                  <a:spcPct val="90000"/>
                </a:lnSpc>
                <a:spcBef>
                  <a:spcPct val="0"/>
                </a:spcBef>
                <a:spcAft>
                  <a:spcPct val="35000"/>
                </a:spcAft>
              </a:pPr>
              <a:r>
                <a:rPr lang="en-US" sz="3600" dirty="0" smtClean="0">
                  <a:solidFill>
                    <a:schemeClr val="tx1"/>
                  </a:solidFill>
                </a:rPr>
                <a:t>Scenarios</a:t>
              </a:r>
              <a:endParaRPr lang="en-US" sz="3600" dirty="0">
                <a:solidFill>
                  <a:schemeClr val="tx1"/>
                </a:solidFill>
              </a:endParaRPr>
            </a:p>
          </p:txBody>
        </p:sp>
      </p:grpSp>
      <p:grpSp>
        <p:nvGrpSpPr>
          <p:cNvPr id="8" name="Group 7"/>
          <p:cNvGrpSpPr/>
          <p:nvPr/>
        </p:nvGrpSpPr>
        <p:grpSpPr>
          <a:xfrm>
            <a:off x="3124200" y="4451719"/>
            <a:ext cx="5562600" cy="1766185"/>
            <a:chOff x="2667000" y="2538948"/>
            <a:chExt cx="5562600" cy="1766185"/>
          </a:xfrm>
        </p:grpSpPr>
        <p:sp>
          <p:nvSpPr>
            <p:cNvPr id="12" name="Round Same Side Corner Rectangle 11"/>
            <p:cNvSpPr/>
            <p:nvPr/>
          </p:nvSpPr>
          <p:spPr>
            <a:xfrm rot="5400000">
              <a:off x="4565207" y="640741"/>
              <a:ext cx="1766185" cy="5562600"/>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Round Same Side Corner Rectangle 8"/>
            <p:cNvSpPr/>
            <p:nvPr/>
          </p:nvSpPr>
          <p:spPr>
            <a:xfrm>
              <a:off x="2962656" y="2625165"/>
              <a:ext cx="5180726" cy="15937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defTabSz="755650">
                <a:lnSpc>
                  <a:spcPct val="90000"/>
                </a:lnSpc>
                <a:spcBef>
                  <a:spcPct val="0"/>
                </a:spcBef>
                <a:spcAft>
                  <a:spcPct val="15000"/>
                </a:spcAft>
                <a:buChar char="••"/>
              </a:pPr>
              <a:r>
                <a:rPr lang="en-US" sz="1600" dirty="0" smtClean="0">
                  <a:solidFill>
                    <a:schemeClr val="tx1"/>
                  </a:solidFill>
                </a:rPr>
                <a:t>Support for 100+ languages</a:t>
              </a:r>
              <a:endParaRPr lang="en-US" sz="1600" dirty="0">
                <a:solidFill>
                  <a:schemeClr val="tx1"/>
                </a:solidFill>
              </a:endParaRPr>
            </a:p>
            <a:p>
              <a:pPr marL="346075" lvl="1" indent="-230188" defTabSz="755650">
                <a:lnSpc>
                  <a:spcPct val="90000"/>
                </a:lnSpc>
                <a:spcBef>
                  <a:spcPct val="0"/>
                </a:spcBef>
                <a:spcAft>
                  <a:spcPct val="15000"/>
                </a:spcAft>
                <a:buChar char="••"/>
              </a:pPr>
              <a:r>
                <a:rPr lang="en-US" sz="1600" dirty="0" smtClean="0">
                  <a:solidFill>
                    <a:schemeClr val="tx1"/>
                  </a:solidFill>
                </a:rPr>
                <a:t>Support for mixed language scenarios</a:t>
              </a:r>
              <a:endParaRPr lang="en-US" sz="1600" dirty="0">
                <a:solidFill>
                  <a:schemeClr val="tx1"/>
                </a:solidFill>
              </a:endParaRPr>
            </a:p>
            <a:p>
              <a:pPr marL="346075" lvl="1" indent="-230188" defTabSz="755650">
                <a:lnSpc>
                  <a:spcPct val="90000"/>
                </a:lnSpc>
                <a:spcBef>
                  <a:spcPct val="0"/>
                </a:spcBef>
                <a:spcAft>
                  <a:spcPct val="15000"/>
                </a:spcAft>
                <a:buChar char="••"/>
              </a:pPr>
              <a:r>
                <a:rPr lang="en-US" sz="1600" dirty="0" smtClean="0">
                  <a:solidFill>
                    <a:schemeClr val="tx1"/>
                  </a:solidFill>
                </a:rPr>
                <a:t>Support for short strings (single sentence detection)</a:t>
              </a:r>
              <a:endParaRPr lang="en-US" sz="1600" dirty="0">
                <a:solidFill>
                  <a:schemeClr val="tx1"/>
                </a:solidFill>
              </a:endParaRPr>
            </a:p>
            <a:p>
              <a:pPr marL="346075" lvl="1" indent="-230188" defTabSz="755650">
                <a:lnSpc>
                  <a:spcPct val="90000"/>
                </a:lnSpc>
                <a:spcBef>
                  <a:spcPct val="0"/>
                </a:spcBef>
                <a:spcAft>
                  <a:spcPct val="15000"/>
                </a:spcAft>
                <a:buChar char="••"/>
              </a:pPr>
              <a:r>
                <a:rPr lang="en-US" sz="1600" dirty="0" smtClean="0">
                  <a:solidFill>
                    <a:schemeClr val="tx1"/>
                  </a:solidFill>
                </a:rPr>
                <a:t>Available through ELS APIs</a:t>
              </a:r>
              <a:endParaRPr lang="en-US" sz="1600" dirty="0">
                <a:solidFill>
                  <a:schemeClr val="tx1"/>
                </a:solidFill>
              </a:endParaRPr>
            </a:p>
          </p:txBody>
        </p:sp>
      </p:grpSp>
      <p:grpSp>
        <p:nvGrpSpPr>
          <p:cNvPr id="9" name="Group 8"/>
          <p:cNvGrpSpPr/>
          <p:nvPr/>
        </p:nvGrpSpPr>
        <p:grpSpPr>
          <a:xfrm>
            <a:off x="457200" y="4230945"/>
            <a:ext cx="2962656" cy="2207732"/>
            <a:chOff x="0" y="2318174"/>
            <a:chExt cx="2962656" cy="2207732"/>
          </a:xfrm>
          <a:scene3d>
            <a:camera prst="orthographicFront"/>
            <a:lightRig rig="flat" dir="t"/>
          </a:scene3d>
        </p:grpSpPr>
        <p:sp>
          <p:nvSpPr>
            <p:cNvPr id="10" name="Rounded Rectangle 9"/>
            <p:cNvSpPr/>
            <p:nvPr/>
          </p:nvSpPr>
          <p:spPr>
            <a:xfrm>
              <a:off x="0" y="2318174"/>
              <a:ext cx="2962656" cy="2207732"/>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1" name="Rounded Rectangle 10"/>
            <p:cNvSpPr/>
            <p:nvPr/>
          </p:nvSpPr>
          <p:spPr>
            <a:xfrm>
              <a:off x="107773" y="2425947"/>
              <a:ext cx="2747110" cy="19921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600" kern="1200" dirty="0" smtClean="0">
                  <a:solidFill>
                    <a:schemeClr val="tx1"/>
                  </a:solidFill>
                </a:rPr>
                <a:t>Usage highlights in Windows 7</a:t>
              </a:r>
              <a:endParaRPr lang="en-US" sz="3600" kern="1200" dirty="0">
                <a:solidFill>
                  <a:schemeClr val="tx1"/>
                </a:solidFill>
              </a:endParaRPr>
            </a:p>
          </p:txBody>
        </p:sp>
      </p:gr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Script Detection Through ELS</a:t>
            </a:r>
            <a:endParaRPr lang="en-US" dirty="0"/>
          </a:p>
        </p:txBody>
      </p:sp>
      <p:grpSp>
        <p:nvGrpSpPr>
          <p:cNvPr id="5" name="Group 4"/>
          <p:cNvGrpSpPr/>
          <p:nvPr/>
        </p:nvGrpSpPr>
        <p:grpSpPr>
          <a:xfrm>
            <a:off x="3124200" y="2133601"/>
            <a:ext cx="5562600" cy="1766185"/>
            <a:chOff x="2667000" y="220830"/>
            <a:chExt cx="5562600" cy="1766185"/>
          </a:xfrm>
        </p:grpSpPr>
        <p:sp>
          <p:nvSpPr>
            <p:cNvPr id="6" name="Round Same Side Corner Rectangle 5"/>
            <p:cNvSpPr/>
            <p:nvPr/>
          </p:nvSpPr>
          <p:spPr>
            <a:xfrm rot="5400000">
              <a:off x="4565207" y="-1677377"/>
              <a:ext cx="1766185" cy="5562600"/>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Round Same Side Corner Rectangle 4"/>
            <p:cNvSpPr/>
            <p:nvPr/>
          </p:nvSpPr>
          <p:spPr>
            <a:xfrm>
              <a:off x="2962656" y="307047"/>
              <a:ext cx="5180726" cy="15937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defTabSz="755650">
                <a:lnSpc>
                  <a:spcPct val="90000"/>
                </a:lnSpc>
                <a:spcBef>
                  <a:spcPct val="0"/>
                </a:spcBef>
                <a:spcAft>
                  <a:spcPct val="15000"/>
                </a:spcAft>
                <a:buChar char="••"/>
              </a:pPr>
              <a:r>
                <a:rPr lang="en-US" sz="1600" dirty="0" smtClean="0">
                  <a:solidFill>
                    <a:schemeClr val="tx1"/>
                  </a:solidFill>
                </a:rPr>
                <a:t>Enable smart font selection</a:t>
              </a:r>
            </a:p>
            <a:p>
              <a:pPr marL="346075" lvl="1" indent="-230188" defTabSz="755650">
                <a:lnSpc>
                  <a:spcPct val="90000"/>
                </a:lnSpc>
                <a:spcBef>
                  <a:spcPct val="0"/>
                </a:spcBef>
                <a:spcAft>
                  <a:spcPct val="15000"/>
                </a:spcAft>
                <a:buChar char="••"/>
              </a:pPr>
              <a:r>
                <a:rPr lang="en-US" sz="1600" dirty="0" smtClean="0">
                  <a:solidFill>
                    <a:schemeClr val="tx1"/>
                  </a:solidFill>
                </a:rPr>
                <a:t>Prevent spoofing:  Make sure that the </a:t>
              </a:r>
              <a:br>
                <a:rPr lang="en-US" sz="1600" dirty="0" smtClean="0">
                  <a:solidFill>
                    <a:schemeClr val="tx1"/>
                  </a:solidFill>
                </a:rPr>
              </a:br>
              <a:r>
                <a:rPr lang="en-US" sz="1600" dirty="0" smtClean="0">
                  <a:solidFill>
                    <a:schemeClr val="tx1"/>
                  </a:solidFill>
                </a:rPr>
                <a:t>characters users think they are seeing are </a:t>
              </a:r>
              <a:br>
                <a:rPr lang="en-US" sz="1600" dirty="0" smtClean="0">
                  <a:solidFill>
                    <a:schemeClr val="tx1"/>
                  </a:solidFill>
                </a:rPr>
              </a:br>
              <a:r>
                <a:rPr lang="en-US" sz="1600" dirty="0" smtClean="0">
                  <a:solidFill>
                    <a:schemeClr val="tx1"/>
                  </a:solidFill>
                </a:rPr>
                <a:t>the ones they are actually seeing</a:t>
              </a:r>
            </a:p>
          </p:txBody>
        </p:sp>
      </p:grpSp>
      <p:grpSp>
        <p:nvGrpSpPr>
          <p:cNvPr id="8" name="Group 7"/>
          <p:cNvGrpSpPr/>
          <p:nvPr/>
        </p:nvGrpSpPr>
        <p:grpSpPr>
          <a:xfrm>
            <a:off x="457200" y="1912826"/>
            <a:ext cx="2962656" cy="2207732"/>
            <a:chOff x="0" y="55"/>
            <a:chExt cx="2962656" cy="2207732"/>
          </a:xfrm>
          <a:scene3d>
            <a:camera prst="orthographicFront"/>
            <a:lightRig rig="flat" dir="t"/>
          </a:scene3d>
        </p:grpSpPr>
        <p:sp>
          <p:nvSpPr>
            <p:cNvPr id="9" name="Rounded Rectangle 8"/>
            <p:cNvSpPr/>
            <p:nvPr/>
          </p:nvSpPr>
          <p:spPr>
            <a:xfrm>
              <a:off x="0" y="55"/>
              <a:ext cx="2962656" cy="2207732"/>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0" name="Rounded Rectangle 6"/>
            <p:cNvSpPr/>
            <p:nvPr/>
          </p:nvSpPr>
          <p:spPr>
            <a:xfrm>
              <a:off x="107773" y="107828"/>
              <a:ext cx="2747110" cy="19921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8590" tIns="74295" rIns="148590" bIns="74295" numCol="1" spcCol="1270" anchor="ctr" anchorCtr="0">
              <a:noAutofit/>
            </a:bodyPr>
            <a:lstStyle/>
            <a:p>
              <a:pPr algn="ctr" defTabSz="1200150">
                <a:lnSpc>
                  <a:spcPct val="90000"/>
                </a:lnSpc>
                <a:spcBef>
                  <a:spcPct val="0"/>
                </a:spcBef>
                <a:spcAft>
                  <a:spcPct val="35000"/>
                </a:spcAft>
              </a:pPr>
              <a:r>
                <a:rPr lang="en-US" sz="3600" dirty="0" smtClean="0">
                  <a:solidFill>
                    <a:schemeClr val="tx1"/>
                  </a:solidFill>
                </a:rPr>
                <a:t>Scenarios</a:t>
              </a:r>
              <a:endParaRPr lang="en-US" sz="3600" dirty="0">
                <a:solidFill>
                  <a:schemeClr val="tx1"/>
                </a:solidFill>
              </a:endParaRPr>
            </a:p>
          </p:txBody>
        </p:sp>
      </p:grpSp>
      <p:grpSp>
        <p:nvGrpSpPr>
          <p:cNvPr id="11" name="Group 10"/>
          <p:cNvGrpSpPr/>
          <p:nvPr/>
        </p:nvGrpSpPr>
        <p:grpSpPr>
          <a:xfrm>
            <a:off x="3124200" y="4451719"/>
            <a:ext cx="5562600" cy="1766185"/>
            <a:chOff x="2667000" y="2538948"/>
            <a:chExt cx="5562600" cy="1766185"/>
          </a:xfrm>
        </p:grpSpPr>
        <p:sp>
          <p:nvSpPr>
            <p:cNvPr id="12" name="Round Same Side Corner Rectangle 11"/>
            <p:cNvSpPr/>
            <p:nvPr/>
          </p:nvSpPr>
          <p:spPr>
            <a:xfrm rot="5400000">
              <a:off x="4565207" y="640741"/>
              <a:ext cx="1766185" cy="5562600"/>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Round Same Side Corner Rectangle 8"/>
            <p:cNvSpPr/>
            <p:nvPr/>
          </p:nvSpPr>
          <p:spPr>
            <a:xfrm>
              <a:off x="2962656" y="2625165"/>
              <a:ext cx="5180726" cy="15937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defTabSz="755650">
                <a:lnSpc>
                  <a:spcPct val="90000"/>
                </a:lnSpc>
                <a:spcBef>
                  <a:spcPct val="0"/>
                </a:spcBef>
                <a:spcAft>
                  <a:spcPct val="15000"/>
                </a:spcAft>
                <a:buChar char="••"/>
              </a:pPr>
              <a:r>
                <a:rPr lang="en-US" sz="1600" dirty="0" smtClean="0">
                  <a:solidFill>
                    <a:schemeClr val="tx1"/>
                  </a:solidFill>
                </a:rPr>
                <a:t>Supports every script encoded in the most recent version of Unicode (Unicode 5.1)</a:t>
              </a:r>
            </a:p>
            <a:p>
              <a:pPr marL="346075" lvl="1" indent="-230188" defTabSz="755650">
                <a:lnSpc>
                  <a:spcPct val="90000"/>
                </a:lnSpc>
                <a:spcBef>
                  <a:spcPct val="0"/>
                </a:spcBef>
                <a:spcAft>
                  <a:spcPct val="15000"/>
                </a:spcAft>
                <a:buChar char="••"/>
              </a:pPr>
              <a:r>
                <a:rPr lang="en-US" sz="1600" dirty="0" smtClean="0">
                  <a:solidFill>
                    <a:schemeClr val="tx1"/>
                  </a:solidFill>
                </a:rPr>
                <a:t>Supports text analysis by range, where individual writing systems are detected in the string and labeled</a:t>
              </a:r>
            </a:p>
          </p:txBody>
        </p:sp>
      </p:grpSp>
      <p:grpSp>
        <p:nvGrpSpPr>
          <p:cNvPr id="14" name="Group 13"/>
          <p:cNvGrpSpPr/>
          <p:nvPr/>
        </p:nvGrpSpPr>
        <p:grpSpPr>
          <a:xfrm>
            <a:off x="457200" y="4230945"/>
            <a:ext cx="2962656" cy="2207732"/>
            <a:chOff x="0" y="2318174"/>
            <a:chExt cx="2962656" cy="2207732"/>
          </a:xfrm>
          <a:scene3d>
            <a:camera prst="orthographicFront"/>
            <a:lightRig rig="flat" dir="t"/>
          </a:scene3d>
        </p:grpSpPr>
        <p:sp>
          <p:nvSpPr>
            <p:cNvPr id="15" name="Rounded Rectangle 14"/>
            <p:cNvSpPr/>
            <p:nvPr/>
          </p:nvSpPr>
          <p:spPr>
            <a:xfrm>
              <a:off x="0" y="2318174"/>
              <a:ext cx="2962656" cy="2207732"/>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6" name="Rounded Rectangle 10"/>
            <p:cNvSpPr/>
            <p:nvPr/>
          </p:nvSpPr>
          <p:spPr>
            <a:xfrm>
              <a:off x="107773" y="2425947"/>
              <a:ext cx="2747110" cy="19921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600" kern="1200" dirty="0" smtClean="0">
                  <a:solidFill>
                    <a:schemeClr val="tx1"/>
                  </a:solidFill>
                </a:rPr>
                <a:t>Usage highlights in Windows 7</a:t>
              </a:r>
              <a:endParaRPr lang="en-US" sz="3600" kern="1200" dirty="0">
                <a:solidFill>
                  <a:schemeClr val="tx1"/>
                </a:solidFill>
              </a:endParaRPr>
            </a:p>
          </p:txBody>
        </p:sp>
      </p:gr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Language And Script Detection</a:t>
            </a:r>
            <a:endParaRPr lang="en-US" dirty="0"/>
          </a:p>
        </p:txBody>
      </p:sp>
      <p:sp>
        <p:nvSpPr>
          <p:cNvPr id="3" name="Subtitle 2"/>
          <p:cNvSpPr>
            <a:spLocks noGrp="1"/>
          </p:cNvSpPr>
          <p:nvPr>
            <p:ph type="subTitle" idx="1"/>
          </p:nvPr>
        </p:nvSpPr>
        <p:spPr/>
        <p:txBody>
          <a:bodyPr/>
          <a:lstStyle/>
          <a:p>
            <a:r>
              <a:rPr lang="en-US" dirty="0" smtClean="0"/>
              <a:t>	Yaniv Feinberg</a:t>
            </a:r>
          </a:p>
          <a:p>
            <a:r>
              <a:rPr lang="en-US" sz="2400" dirty="0" smtClean="0"/>
              <a:t>	Senior SDE</a:t>
            </a:r>
          </a:p>
          <a:p>
            <a:r>
              <a:rPr lang="en-US" sz="2400" dirty="0" smtClean="0"/>
              <a:t>	Windows International</a:t>
            </a:r>
            <a:endParaRPr lang="en-US" sz="2400" dirty="0"/>
          </a:p>
        </p:txBody>
      </p:sp>
      <p:sp>
        <p:nvSpPr>
          <p:cNvPr id="4" name="Text Placeholder 3"/>
          <p:cNvSpPr>
            <a:spLocks noGrp="1"/>
          </p:cNvSpPr>
          <p:nvPr>
            <p:ph type="body" sz="quarter" idx="10"/>
          </p:nvPr>
        </p:nvSpPr>
        <p:spPr/>
        <p:txBody>
          <a:bodyPr/>
          <a:lstStyle/>
          <a:p>
            <a:r>
              <a:rPr lang="en-US" dirty="0" smtClean="0"/>
              <a:t>demo </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Transliteration Through ELS</a:t>
            </a:r>
            <a:endParaRPr lang="en-US" dirty="0"/>
          </a:p>
        </p:txBody>
      </p:sp>
      <p:grpSp>
        <p:nvGrpSpPr>
          <p:cNvPr id="5" name="Group 4"/>
          <p:cNvGrpSpPr/>
          <p:nvPr/>
        </p:nvGrpSpPr>
        <p:grpSpPr>
          <a:xfrm>
            <a:off x="3124200" y="2133601"/>
            <a:ext cx="5562600" cy="1766185"/>
            <a:chOff x="2667000" y="220830"/>
            <a:chExt cx="5562600" cy="1766185"/>
          </a:xfrm>
        </p:grpSpPr>
        <p:sp>
          <p:nvSpPr>
            <p:cNvPr id="6" name="Round Same Side Corner Rectangle 5"/>
            <p:cNvSpPr/>
            <p:nvPr/>
          </p:nvSpPr>
          <p:spPr>
            <a:xfrm rot="5400000">
              <a:off x="4565207" y="-1677377"/>
              <a:ext cx="1766185" cy="5562600"/>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Round Same Side Corner Rectangle 4"/>
            <p:cNvSpPr/>
            <p:nvPr/>
          </p:nvSpPr>
          <p:spPr>
            <a:xfrm>
              <a:off x="2962656" y="307047"/>
              <a:ext cx="5180726" cy="15937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defTabSz="755650">
                <a:lnSpc>
                  <a:spcPct val="90000"/>
                </a:lnSpc>
                <a:spcBef>
                  <a:spcPct val="0"/>
                </a:spcBef>
                <a:spcAft>
                  <a:spcPct val="15000"/>
                </a:spcAft>
                <a:buChar char="••"/>
              </a:pPr>
              <a:r>
                <a:rPr lang="en-US" sz="1600" dirty="0" smtClean="0">
                  <a:solidFill>
                    <a:schemeClr val="tx1"/>
                  </a:solidFill>
                </a:rPr>
                <a:t>Chinese Simplified &lt;&gt; Traditional conversion helps Chinese speakers talk to each other</a:t>
              </a:r>
            </a:p>
            <a:p>
              <a:pPr marL="346075" lvl="1" indent="-230188" defTabSz="755650">
                <a:lnSpc>
                  <a:spcPct val="90000"/>
                </a:lnSpc>
                <a:spcBef>
                  <a:spcPct val="0"/>
                </a:spcBef>
                <a:spcAft>
                  <a:spcPct val="15000"/>
                </a:spcAft>
                <a:buChar char="••"/>
              </a:pPr>
              <a:r>
                <a:rPr lang="en-US" sz="1600" dirty="0" smtClean="0">
                  <a:solidFill>
                    <a:schemeClr val="tx1"/>
                  </a:solidFill>
                </a:rPr>
                <a:t>Helps users understand the pronunciation of strings that are written in an unfamiliar writing system </a:t>
              </a:r>
            </a:p>
          </p:txBody>
        </p:sp>
      </p:grpSp>
      <p:grpSp>
        <p:nvGrpSpPr>
          <p:cNvPr id="8" name="Group 7"/>
          <p:cNvGrpSpPr/>
          <p:nvPr/>
        </p:nvGrpSpPr>
        <p:grpSpPr>
          <a:xfrm>
            <a:off x="457200" y="1912826"/>
            <a:ext cx="2962656" cy="2207732"/>
            <a:chOff x="0" y="55"/>
            <a:chExt cx="2962656" cy="2207732"/>
          </a:xfrm>
          <a:scene3d>
            <a:camera prst="orthographicFront"/>
            <a:lightRig rig="flat" dir="t"/>
          </a:scene3d>
        </p:grpSpPr>
        <p:sp>
          <p:nvSpPr>
            <p:cNvPr id="9" name="Rounded Rectangle 8"/>
            <p:cNvSpPr/>
            <p:nvPr/>
          </p:nvSpPr>
          <p:spPr>
            <a:xfrm>
              <a:off x="0" y="55"/>
              <a:ext cx="2962656" cy="2207732"/>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0" name="Rounded Rectangle 6"/>
            <p:cNvSpPr/>
            <p:nvPr/>
          </p:nvSpPr>
          <p:spPr>
            <a:xfrm>
              <a:off x="107773" y="107828"/>
              <a:ext cx="2747110" cy="19921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8590" tIns="74295" rIns="148590" bIns="74295" numCol="1" spcCol="1270" anchor="ctr" anchorCtr="0">
              <a:noAutofit/>
            </a:bodyPr>
            <a:lstStyle/>
            <a:p>
              <a:pPr algn="ctr" defTabSz="1200150">
                <a:lnSpc>
                  <a:spcPct val="90000"/>
                </a:lnSpc>
                <a:spcBef>
                  <a:spcPct val="0"/>
                </a:spcBef>
                <a:spcAft>
                  <a:spcPct val="35000"/>
                </a:spcAft>
              </a:pPr>
              <a:r>
                <a:rPr lang="en-US" sz="3600" dirty="0" smtClean="0">
                  <a:solidFill>
                    <a:schemeClr val="tx1"/>
                  </a:solidFill>
                </a:rPr>
                <a:t>Scenarios</a:t>
              </a:r>
              <a:endParaRPr lang="en-US" sz="3600" dirty="0">
                <a:solidFill>
                  <a:schemeClr val="tx1"/>
                </a:solidFill>
              </a:endParaRPr>
            </a:p>
          </p:txBody>
        </p:sp>
      </p:grpSp>
      <p:grpSp>
        <p:nvGrpSpPr>
          <p:cNvPr id="11" name="Group 10"/>
          <p:cNvGrpSpPr/>
          <p:nvPr/>
        </p:nvGrpSpPr>
        <p:grpSpPr>
          <a:xfrm>
            <a:off x="3124200" y="4451719"/>
            <a:ext cx="5562600" cy="1766185"/>
            <a:chOff x="2667000" y="2538948"/>
            <a:chExt cx="5562600" cy="1766185"/>
          </a:xfrm>
        </p:grpSpPr>
        <p:sp>
          <p:nvSpPr>
            <p:cNvPr id="12" name="Round Same Side Corner Rectangle 11"/>
            <p:cNvSpPr/>
            <p:nvPr/>
          </p:nvSpPr>
          <p:spPr>
            <a:xfrm rot="5400000">
              <a:off x="4565207" y="640741"/>
              <a:ext cx="1766185" cy="5562600"/>
            </a:xfrm>
            <a:prstGeom prst="round2SameRect">
              <a:avLst/>
            </a:prstGeom>
            <a:noFill/>
            <a:ln w="15875">
              <a:solidFill>
                <a:schemeClr val="accent2"/>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Round Same Side Corner Rectangle 8"/>
            <p:cNvSpPr/>
            <p:nvPr/>
          </p:nvSpPr>
          <p:spPr>
            <a:xfrm>
              <a:off x="2962656" y="2625165"/>
              <a:ext cx="5180726" cy="15937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346075" lvl="1" indent="-230188" defTabSz="755650">
                <a:lnSpc>
                  <a:spcPct val="90000"/>
                </a:lnSpc>
                <a:spcBef>
                  <a:spcPct val="0"/>
                </a:spcBef>
                <a:spcAft>
                  <a:spcPct val="15000"/>
                </a:spcAft>
                <a:buChar char="••"/>
              </a:pPr>
              <a:r>
                <a:rPr lang="en-US" sz="1600" dirty="0" smtClean="0">
                  <a:solidFill>
                    <a:schemeClr val="tx1"/>
                  </a:solidFill>
                </a:rPr>
                <a:t>Callers can select a specific or all possible transliterations</a:t>
              </a:r>
            </a:p>
            <a:p>
              <a:pPr marL="346075" lvl="1" indent="-230188" defTabSz="755650">
                <a:lnSpc>
                  <a:spcPct val="90000"/>
                </a:lnSpc>
                <a:spcBef>
                  <a:spcPct val="0"/>
                </a:spcBef>
                <a:spcAft>
                  <a:spcPct val="15000"/>
                </a:spcAft>
                <a:buChar char="••"/>
              </a:pPr>
              <a:r>
                <a:rPr lang="en-US" sz="1600" dirty="0" smtClean="0">
                  <a:solidFill>
                    <a:schemeClr val="tx1"/>
                  </a:solidFill>
                </a:rPr>
                <a:t>Provides linguistic coverage for Traditional Chinese&lt;&gt;Simplified Chinese, as well as Cyrillic, Bengali, Malayalam, and </a:t>
              </a:r>
              <a:r>
                <a:rPr lang="en-US" sz="1600" dirty="0" err="1" smtClean="0">
                  <a:solidFill>
                    <a:schemeClr val="tx1"/>
                  </a:solidFill>
                </a:rPr>
                <a:t>Devanagari</a:t>
              </a:r>
              <a:r>
                <a:rPr lang="en-US" sz="1600" dirty="0" smtClean="0">
                  <a:solidFill>
                    <a:schemeClr val="tx1"/>
                  </a:solidFill>
                </a:rPr>
                <a:t> &gt;Latin</a:t>
              </a:r>
            </a:p>
            <a:p>
              <a:pPr marL="346075" lvl="1" indent="-230188" defTabSz="755650">
                <a:lnSpc>
                  <a:spcPct val="90000"/>
                </a:lnSpc>
                <a:spcBef>
                  <a:spcPct val="0"/>
                </a:spcBef>
                <a:spcAft>
                  <a:spcPct val="15000"/>
                </a:spcAft>
                <a:buChar char="••"/>
              </a:pPr>
              <a:r>
                <a:rPr lang="en-US" sz="1600" dirty="0" smtClean="0">
                  <a:solidFill>
                    <a:schemeClr val="tx1"/>
                  </a:solidFill>
                </a:rPr>
                <a:t>Available through ELS APIs</a:t>
              </a:r>
            </a:p>
          </p:txBody>
        </p:sp>
      </p:grpSp>
      <p:grpSp>
        <p:nvGrpSpPr>
          <p:cNvPr id="14" name="Group 13"/>
          <p:cNvGrpSpPr/>
          <p:nvPr/>
        </p:nvGrpSpPr>
        <p:grpSpPr>
          <a:xfrm>
            <a:off x="457200" y="4230945"/>
            <a:ext cx="2962656" cy="2207732"/>
            <a:chOff x="0" y="2318174"/>
            <a:chExt cx="2962656" cy="2207732"/>
          </a:xfrm>
          <a:scene3d>
            <a:camera prst="orthographicFront"/>
            <a:lightRig rig="flat" dir="t"/>
          </a:scene3d>
        </p:grpSpPr>
        <p:sp>
          <p:nvSpPr>
            <p:cNvPr id="15" name="Rounded Rectangle 14"/>
            <p:cNvSpPr/>
            <p:nvPr/>
          </p:nvSpPr>
          <p:spPr>
            <a:xfrm>
              <a:off x="0" y="2318174"/>
              <a:ext cx="2962656" cy="2207732"/>
            </a:xfrm>
            <a:prstGeom prst="roundRect">
              <a:avLst/>
            </a:prstGeom>
            <a:solidFill>
              <a:schemeClr val="accent2"/>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6" name="Rounded Rectangle 10"/>
            <p:cNvSpPr/>
            <p:nvPr/>
          </p:nvSpPr>
          <p:spPr>
            <a:xfrm>
              <a:off x="107773" y="2425947"/>
              <a:ext cx="2747110" cy="19921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600" kern="1200" dirty="0" smtClean="0">
                  <a:solidFill>
                    <a:schemeClr val="tx1"/>
                  </a:solidFill>
                </a:rPr>
                <a:t>Usage highlights in Windows 7</a:t>
              </a:r>
              <a:endParaRPr lang="en-US" sz="3600" kern="1200" dirty="0">
                <a:solidFill>
                  <a:schemeClr val="tx1"/>
                </a:solidFill>
              </a:endParaRPr>
            </a:p>
          </p:txBody>
        </p:sp>
      </p:gr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DC 2008 BREAKOUT template 4-3_GRAY_FINAL">
  <a:themeElements>
    <a:clrScheme name="PDC 2008">
      <a:dk1>
        <a:srgbClr val="000000"/>
      </a:dk1>
      <a:lt1>
        <a:srgbClr val="FFFFFF"/>
      </a:lt1>
      <a:dk2>
        <a:srgbClr val="6A2433"/>
      </a:dk2>
      <a:lt2>
        <a:srgbClr val="D7AEE4"/>
      </a:lt2>
      <a:accent1>
        <a:srgbClr val="C41665"/>
      </a:accent1>
      <a:accent2>
        <a:srgbClr val="1F6691"/>
      </a:accent2>
      <a:accent3>
        <a:srgbClr val="FFD72F"/>
      </a:accent3>
      <a:accent4>
        <a:srgbClr val="5BB5F3"/>
      </a:accent4>
      <a:accent5>
        <a:srgbClr val="9D9839"/>
      </a:accent5>
      <a:accent6>
        <a:srgbClr val="B45082"/>
      </a:accent6>
      <a:hlink>
        <a:srgbClr val="F3F074"/>
      </a:hlink>
      <a:folHlink>
        <a:srgbClr val="F3F074"/>
      </a:folHlink>
    </a:clrScheme>
    <a:fontScheme name="Century Schoolbook - Calibri">
      <a:majorFont>
        <a:latin typeface="Century Schoolbook"/>
        <a:ea typeface=""/>
        <a:cs typeface=""/>
      </a:majorFont>
      <a:minorFont>
        <a:latin typeface="Calibr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defRPr>
        </a:defPPr>
      </a:lstStyle>
      <a:style>
        <a:lnRef idx="1">
          <a:schemeClr val="accent2"/>
        </a:lnRef>
        <a:fillRef idx="3">
          <a:schemeClr val="accent2"/>
        </a:fillRef>
        <a:effectRef idx="2">
          <a:schemeClr val="accent2"/>
        </a:effectRef>
        <a:fontRef idx="minor">
          <a:schemeClr val="lt1"/>
        </a:fontRef>
      </a:style>
    </a:spDef>
  </a:objectDefaults>
  <a:extraClrSchemeLst/>
</a:theme>
</file>

<file path=ppt/theme/theme2.xml><?xml version="1.0" encoding="utf-8"?>
<a:theme xmlns:a="http://schemas.openxmlformats.org/drawingml/2006/main" name="White with Consolas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Century Schoolbook - Calibri">
      <a:majorFont>
        <a:latin typeface="Century Schoolbook"/>
        <a:ea typeface=""/>
        <a:cs typeface=""/>
      </a:majorFont>
      <a:minorFont>
        <a:latin typeface="Calibri"/>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914B4870C574488A99A7754F9B5675" ma:contentTypeVersion="0" ma:contentTypeDescription="Create a new document." ma:contentTypeScope="" ma:versionID="7cc91d2a6825cee3403a54f7761d8bae">
  <xsd:schema xmlns:xsd="http://www.w3.org/2001/XMLSchema" xmlns:p="http://schemas.microsoft.com/office/2006/metadata/properties" targetNamespace="http://schemas.microsoft.com/office/2006/metadata/properties" ma:root="true" ma:fieldsID="d0f7851568dab6d670c74ae098f0323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65C5ED-4D5D-483C-8069-E24B1EC0A0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4D8ED1B-F7EB-4E7F-AF1E-D2DE9C841F4C}">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25AC9F03-C400-4DB2-824E-77A60D8D5F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PDC 2008 BREAKOUT template 4-3_GRAY_FINAL</Template>
  <TotalTime>748</TotalTime>
  <Words>2594</Words>
  <Application>Microsoft Office PowerPoint</Application>
  <PresentationFormat>On-screen Show (4:3)</PresentationFormat>
  <Paragraphs>510</Paragraphs>
  <Slides>55</Slides>
  <Notes>55</Notes>
  <HiddenSlides>0</HiddenSlides>
  <MMClips>0</MMClips>
  <ScaleCrop>false</ScaleCrop>
  <HeadingPairs>
    <vt:vector size="4" baseType="variant">
      <vt:variant>
        <vt:lpstr>Theme</vt:lpstr>
      </vt:variant>
      <vt:variant>
        <vt:i4>2</vt:i4>
      </vt:variant>
      <vt:variant>
        <vt:lpstr>Slide Titles</vt:lpstr>
      </vt:variant>
      <vt:variant>
        <vt:i4>55</vt:i4>
      </vt:variant>
    </vt:vector>
  </HeadingPairs>
  <TitlesOfParts>
    <vt:vector size="57" baseType="lpstr">
      <vt:lpstr>PDC 2008 BREAKOUT template 4-3_GRAY_FINAL</vt:lpstr>
      <vt:lpstr>White with Consolas font for code slides</vt:lpstr>
      <vt:lpstr>Writing World-Ready Applications with Windows: What’s New for Windows 7?</vt:lpstr>
      <vt:lpstr>Language Matters!</vt:lpstr>
      <vt:lpstr>Writing World-Ready  Applications In Windows 7</vt:lpstr>
      <vt:lpstr>Gaps In Platform Linguistic  Support Before Windows 7</vt:lpstr>
      <vt:lpstr>Extended Linguistic Services In Windows 7 New globalization functionality for developers</vt:lpstr>
      <vt:lpstr>Language Detection Through ELS</vt:lpstr>
      <vt:lpstr>Script Detection Through ELS</vt:lpstr>
      <vt:lpstr>Language And Script Detection</vt:lpstr>
      <vt:lpstr>Transliteration Through ELS</vt:lpstr>
      <vt:lpstr>Instant Messaging</vt:lpstr>
      <vt:lpstr>How We Designed The ELS Apis</vt:lpstr>
      <vt:lpstr>Developing With The ELS Platform</vt:lpstr>
      <vt:lpstr>Enumerating With ELS</vt:lpstr>
      <vt:lpstr>Recognizing Text And  Returning Results With ELS</vt:lpstr>
      <vt:lpstr>ELS In A Nutshell</vt:lpstr>
      <vt:lpstr>What To Remember About ELS</vt:lpstr>
      <vt:lpstr>Developing Win32  Multilingual User Interface (MUI) Applications</vt:lpstr>
      <vt:lpstr>Multilingual Benefits</vt:lpstr>
      <vt:lpstr>Single Worldwide Image</vt:lpstr>
      <vt:lpstr>What Is A Multilingual Application?</vt:lpstr>
      <vt:lpstr>What Is MUI Technology?</vt:lpstr>
      <vt:lpstr>MUI Resource Model</vt:lpstr>
      <vt:lpstr>Windows MUI UI Language Settings</vt:lpstr>
      <vt:lpstr>Merged UI Language Fallback List</vt:lpstr>
      <vt:lpstr>Concept  UI Language Fallback List Example</vt:lpstr>
      <vt:lpstr>How Should I Use MUI Technologies?</vt:lpstr>
      <vt:lpstr>Developing Multilingual Applications Recommendation</vt:lpstr>
      <vt:lpstr>Create Satellite MUI Files</vt:lpstr>
      <vt:lpstr>Building Win32 resources  RC Config Example</vt:lpstr>
      <vt:lpstr>Localizing Win32 MUI Resources </vt:lpstr>
      <vt:lpstr>Building Win32 MUI Resources RC Compiler (Source Localization)</vt:lpstr>
      <vt:lpstr>Building Win32 MUI Resources RC Compiler (PE Localization)</vt:lpstr>
      <vt:lpstr>Building Win32 MUI Resources MUIRCT (PE Localization)</vt:lpstr>
      <vt:lpstr>Deployment Considerations</vt:lpstr>
      <vt:lpstr>Loading Win32 Resources</vt:lpstr>
      <vt:lpstr>Other Resource Technologies</vt:lpstr>
      <vt:lpstr>MUI Compatibility Example  Redirection</vt:lpstr>
      <vt:lpstr>MUI Compatibility Example Probing</vt:lpstr>
      <vt:lpstr>Other Considerations</vt:lpstr>
      <vt:lpstr>Evals &amp; Recordings</vt:lpstr>
      <vt:lpstr>Please use the microphones provided</vt:lpstr>
      <vt:lpstr>Slide 42</vt:lpstr>
      <vt:lpstr>Appendix</vt:lpstr>
      <vt:lpstr>MUI: Shell Shortcuts</vt:lpstr>
      <vt:lpstr>MUI: Shell Shortcuts</vt:lpstr>
      <vt:lpstr>MUI: Shell Shortcuts</vt:lpstr>
      <vt:lpstr>MUI: Help Files</vt:lpstr>
      <vt:lpstr>MUI: Windows Event Log</vt:lpstr>
      <vt:lpstr>MUI: Windows Event Log</vt:lpstr>
      <vt:lpstr>MUI: Group Policy (.admx/.adml)</vt:lpstr>
      <vt:lpstr>MUI: WMI (.mof/.mfl)</vt:lpstr>
      <vt:lpstr>MUI Backward Compatibility XP/Server2003/Win2000</vt:lpstr>
      <vt:lpstr>MUI: Console Applications</vt:lpstr>
      <vt:lpstr>Additional International Resources</vt:lpstr>
      <vt:lpstr>Slide 55</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World-Ready Applications with Windows: What’s New for Windows 7?</dc:title>
  <dc:subject>PDC 2008</dc:subject>
  <dc:creator>Yaniv Feinberg</dc:creator>
  <dc:description>Template: David Shadle
Formatting: Shane O'Sullivan, Silver Fox Productions
Event Date: October 27, 2008
Event Location: Los Angeles
Audience: developers, TDMs, IT pros, professionals, devs</dc:description>
  <cp:lastModifiedBy>Shows</cp:lastModifiedBy>
  <cp:revision>155</cp:revision>
  <dcterms:created xsi:type="dcterms:W3CDTF">2008-10-05T19:48:50Z</dcterms:created>
  <dcterms:modified xsi:type="dcterms:W3CDTF">2008-10-28T00:25:37Z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0x010100BC914B4870C574488A99A7754F9B5675</vt:lpwstr>
  </property>
</Properties>
</file>