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257" r:id="rId3"/>
    <p:sldId id="258" r:id="rId4"/>
    <p:sldId id="267" r:id="rId5"/>
    <p:sldId id="268" r:id="rId6"/>
    <p:sldId id="269" r:id="rId7"/>
    <p:sldId id="270" r:id="rId8"/>
    <p:sldId id="283" r:id="rId9"/>
    <p:sldId id="261" r:id="rId10"/>
    <p:sldId id="301" r:id="rId11"/>
    <p:sldId id="302" r:id="rId12"/>
    <p:sldId id="303" r:id="rId13"/>
    <p:sldId id="304" r:id="rId14"/>
    <p:sldId id="305" r:id="rId15"/>
    <p:sldId id="306" r:id="rId16"/>
    <p:sldId id="307" r:id="rId17"/>
    <p:sldId id="308"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 id="263" r:id="rId36"/>
    <p:sldId id="277" r:id="rId37"/>
    <p:sldId id="278" r:id="rId38"/>
    <p:sldId id="279" r:id="rId39"/>
    <p:sldId id="280" r:id="rId40"/>
    <p:sldId id="281" r:id="rId41"/>
    <p:sldId id="282" r:id="rId42"/>
    <p:sldId id="264" r:id="rId43"/>
    <p:sldId id="272" r:id="rId44"/>
    <p:sldId id="273" r:id="rId45"/>
    <p:sldId id="274" r:id="rId46"/>
    <p:sldId id="275" r:id="rId47"/>
    <p:sldId id="309" r:id="rId48"/>
    <p:sldId id="310" r:id="rId49"/>
    <p:sldId id="311" r:id="rId50"/>
    <p:sldId id="312" r:id="rId51"/>
    <p:sldId id="313" r:id="rId52"/>
    <p:sldId id="314" r:id="rId53"/>
    <p:sldId id="315" r:id="rId54"/>
    <p:sldId id="276" r:id="rId55"/>
    <p:sldId id="316" r:id="rId5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4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autoTitleDeleted val="1"/>
    <c:view3D>
      <c:rotX val="30"/>
      <c:perspective val="30"/>
    </c:view3D>
    <c:plotArea>
      <c:layout>
        <c:manualLayout>
          <c:layoutTarget val="inner"/>
          <c:xMode val="edge"/>
          <c:yMode val="edge"/>
          <c:x val="4.3044353615237896E-2"/>
          <c:y val="4.0625049597663707E-2"/>
          <c:w val="0.62011089238845196"/>
          <c:h val="0.91562500000000058"/>
        </c:manualLayout>
      </c:layout>
      <c:pie3DChart>
        <c:varyColors val="1"/>
        <c:ser>
          <c:idx val="0"/>
          <c:order val="0"/>
          <c:tx>
            <c:strRef>
              <c:f>Sheet1!$B$1</c:f>
              <c:strCache>
                <c:ptCount val="1"/>
                <c:pt idx="0">
                  <c:v>%</c:v>
                </c:pt>
              </c:strCache>
            </c:strRef>
          </c:tx>
          <c:dPt>
            <c:idx val="0"/>
            <c:explosion val="10"/>
          </c:dPt>
          <c:dPt>
            <c:idx val="1"/>
            <c:spPr>
              <a:solidFill>
                <a:schemeClr val="accent2"/>
              </a:solidFill>
            </c:spPr>
          </c:dPt>
          <c:dLbls>
            <c:dLbl>
              <c:idx val="0"/>
              <c:layout>
                <c:manualLayout>
                  <c:x val="-0.1570710163856677"/>
                  <c:y val="-7.2834169219293143E-2"/>
                </c:manualLayout>
              </c:layout>
              <c:showVal val="1"/>
            </c:dLbl>
            <c:dLbl>
              <c:idx val="1"/>
              <c:layout>
                <c:manualLayout>
                  <c:x val="0.14049197614830844"/>
                  <c:y val="-0.15581086228514293"/>
                </c:manualLayout>
              </c:layout>
              <c:showVal val="1"/>
            </c:dLbl>
            <c:dLbl>
              <c:idx val="2"/>
              <c:layout>
                <c:manualLayout>
                  <c:x val="8.7924112540250079E-2"/>
                  <c:y val="7.6029052327519164E-2"/>
                </c:manualLayout>
              </c:layout>
              <c:showVal val="1"/>
            </c:dLbl>
            <c:showVal val="1"/>
            <c:showLeaderLines val="1"/>
          </c:dLbls>
          <c:cat>
            <c:strRef>
              <c:f>Sheet1!$A$2:$A$4</c:f>
              <c:strCache>
                <c:ptCount val="3"/>
                <c:pt idx="0">
                  <c:v>Monolingües erdaldunes ("que hablan distinto del vasco")</c:v>
                </c:pt>
                <c:pt idx="1">
                  <c:v>Bilingües (hablan bien euskera y castellano)</c:v>
                </c:pt>
                <c:pt idx="2">
                  <c:v>Bilingües pasivos (entienden euskera pero no lo hablan bien)</c:v>
                </c:pt>
              </c:strCache>
            </c:strRef>
          </c:cat>
          <c:val>
            <c:numRef>
              <c:f>Sheet1!$B$2:$B$4</c:f>
              <c:numCache>
                <c:formatCode>General</c:formatCode>
                <c:ptCount val="3"/>
                <c:pt idx="0">
                  <c:v>51.5</c:v>
                </c:pt>
                <c:pt idx="1">
                  <c:v>30.1</c:v>
                </c:pt>
                <c:pt idx="2">
                  <c:v>18.3</c:v>
                </c:pt>
              </c:numCache>
            </c:numRef>
          </c:val>
        </c:ser>
      </c:pie3DChart>
      <c:spPr>
        <a:effectLst>
          <a:outerShdw blurRad="50800" dist="50800" dir="5400000" algn="ctr" rotWithShape="0">
            <a:schemeClr val="bg1"/>
          </a:outerShdw>
        </a:effectLst>
      </c:spPr>
    </c:plotArea>
    <c:legend>
      <c:legendPos val="r"/>
      <c:legendEntry>
        <c:idx val="0"/>
        <c:txPr>
          <a:bodyPr/>
          <a:lstStyle/>
          <a:p>
            <a:pPr>
              <a:defRPr sz="1800" b="0" strike="noStrike" baseline="0"/>
            </a:pPr>
            <a:endParaRPr lang="en-US"/>
          </a:p>
        </c:txPr>
      </c:legendEntry>
      <c:legendEntry>
        <c:idx val="1"/>
        <c:txPr>
          <a:bodyPr/>
          <a:lstStyle/>
          <a:p>
            <a:pPr>
              <a:defRPr sz="1800" b="0" strike="noStrike" baseline="0"/>
            </a:pPr>
            <a:endParaRPr lang="en-US"/>
          </a:p>
        </c:txPr>
      </c:legendEntry>
      <c:legendEntry>
        <c:idx val="2"/>
        <c:txPr>
          <a:bodyPr/>
          <a:lstStyle/>
          <a:p>
            <a:pPr>
              <a:defRPr sz="1800" b="0" strike="noStrike" baseline="0"/>
            </a:pPr>
            <a:endParaRPr lang="en-US"/>
          </a:p>
        </c:txPr>
      </c:legendEntry>
      <c:layout>
        <c:manualLayout>
          <c:xMode val="edge"/>
          <c:yMode val="edge"/>
          <c:x val="0.6839957349081377"/>
          <c:y val="2.8724387766438653E-2"/>
          <c:w val="0.31600435599748222"/>
          <c:h val="0.94356043772914122"/>
        </c:manualLayout>
      </c:layout>
      <c:txPr>
        <a:bodyPr/>
        <a:lstStyle/>
        <a:p>
          <a:pPr>
            <a:defRPr sz="1600" b="0" strike="noStrike" baseline="0"/>
          </a:pPr>
          <a:endParaRPr lang="en-US"/>
        </a:p>
      </c:txPr>
    </c:legend>
    <c:plotVisOnly val="1"/>
  </c:chart>
  <c:spPr>
    <a:effectLst>
      <a:outerShdw blurRad="50800" dist="50800" dir="5400000" algn="ctr" rotWithShape="0">
        <a:schemeClr val="tx1"/>
      </a:outerShdw>
    </a:effectLst>
  </c:spPr>
  <c:txPr>
    <a:bodyPr/>
    <a:lstStyle/>
    <a:p>
      <a:pPr>
        <a:defRPr sz="1800"/>
      </a:pPr>
      <a:endParaRPr lang="en-US"/>
    </a:p>
  </c:txPr>
  <c:externalData r:id="rId1"/>
</c:chartSpace>
</file>

<file path=ppt/drawings/_rels/vmlDrawing1.v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7.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53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536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53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9F48D4B-5E79-4AC1-A9EB-5E43D80AAE4A}"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6D342B-C2D3-4877-9156-9E16F46E2D5B}" type="slidenum">
              <a:rPr lang="en-US"/>
              <a:pPr/>
              <a:t>4</a:t>
            </a:fld>
            <a:endParaRPr lang="en-US"/>
          </a:p>
        </p:txBody>
      </p:sp>
      <p:sp>
        <p:nvSpPr>
          <p:cNvPr id="16386" name="Rectangle 2"/>
          <p:cNvSpPr txBox="1">
            <a:spLocks noChangeArrowheads="1" noTextEdit="1"/>
          </p:cNvSpPr>
          <p:nvPr>
            <p:ph type="sldImg"/>
          </p:nvPr>
        </p:nvSpPr>
        <p:spPr>
          <a:xfrm>
            <a:off x="1143000" y="695325"/>
            <a:ext cx="4570413" cy="3427413"/>
          </a:xfrm>
          <a:ln/>
        </p:spPr>
      </p:sp>
      <p:sp>
        <p:nvSpPr>
          <p:cNvPr id="16387" name="Rectangle 3"/>
          <p:cNvSpPr txBox="1">
            <a:spLocks noChangeArrowheads="1"/>
          </p:cNvSpPr>
          <p:nvPr>
            <p:ph type="body" idx="1"/>
          </p:nvPr>
        </p:nvSpPr>
        <p:spPr>
          <a:xfrm>
            <a:off x="685800" y="4343400"/>
            <a:ext cx="5481638" cy="4111625"/>
          </a:xfrm>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6C70FC8-3B3F-4DF8-B971-CF9DC712F8B2}" type="slidenum">
              <a:rPr lang="en-US"/>
              <a:pPr/>
              <a:t>5</a:t>
            </a:fld>
            <a:endParaRPr lang="en-US"/>
          </a:p>
        </p:txBody>
      </p:sp>
      <p:sp>
        <p:nvSpPr>
          <p:cNvPr id="18434" name="Rectangle 2"/>
          <p:cNvSpPr txBox="1">
            <a:spLocks noChangeArrowheads="1" noTextEdit="1"/>
          </p:cNvSpPr>
          <p:nvPr>
            <p:ph type="sldImg"/>
          </p:nvPr>
        </p:nvSpPr>
        <p:spPr>
          <a:xfrm>
            <a:off x="1143000" y="695325"/>
            <a:ext cx="4570413" cy="3427413"/>
          </a:xfrm>
          <a:ln/>
        </p:spPr>
      </p:sp>
      <p:sp>
        <p:nvSpPr>
          <p:cNvPr id="18435" name="Rectangle 3"/>
          <p:cNvSpPr txBox="1">
            <a:spLocks noChangeArrowheads="1"/>
          </p:cNvSpPr>
          <p:nvPr>
            <p:ph type="body" idx="1"/>
          </p:nvPr>
        </p:nvSpPr>
        <p:spPr>
          <a:xfrm>
            <a:off x="685800" y="4343400"/>
            <a:ext cx="5481638" cy="4111625"/>
          </a:xfrm>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F6DA9B-1BFC-4CA6-B50E-8A09AC785EB8}" type="slidenum">
              <a:rPr lang="en-US"/>
              <a:pPr/>
              <a:t>6</a:t>
            </a:fld>
            <a:endParaRPr lang="en-US"/>
          </a:p>
        </p:txBody>
      </p:sp>
      <p:sp>
        <p:nvSpPr>
          <p:cNvPr id="20482" name="Rectangle 2"/>
          <p:cNvSpPr txBox="1">
            <a:spLocks noChangeArrowheads="1" noTextEdit="1"/>
          </p:cNvSpPr>
          <p:nvPr>
            <p:ph type="sldImg"/>
          </p:nvPr>
        </p:nvSpPr>
        <p:spPr>
          <a:xfrm>
            <a:off x="1143000" y="695325"/>
            <a:ext cx="4568825" cy="3425825"/>
          </a:xfrm>
          <a:ln/>
        </p:spPr>
      </p:sp>
      <p:sp>
        <p:nvSpPr>
          <p:cNvPr id="20483" name="Rectangle 3"/>
          <p:cNvSpPr txBox="1">
            <a:spLocks noChangeArrowheads="1"/>
          </p:cNvSpPr>
          <p:nvPr>
            <p:ph type="body" idx="1"/>
          </p:nvPr>
        </p:nvSpPr>
        <p:spPr>
          <a:xfrm>
            <a:off x="685800" y="4343400"/>
            <a:ext cx="5481638" cy="4111625"/>
          </a:xfrm>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51A354-E8BC-4558-8E77-C35163FFB484}" type="slidenum">
              <a:rPr lang="en-US"/>
              <a:pPr/>
              <a:t>7</a:t>
            </a:fld>
            <a:endParaRPr lang="en-US"/>
          </a:p>
        </p:txBody>
      </p:sp>
      <p:sp>
        <p:nvSpPr>
          <p:cNvPr id="22530" name="Rectangle 2"/>
          <p:cNvSpPr txBox="1">
            <a:spLocks noChangeArrowheads="1" noTextEdit="1"/>
          </p:cNvSpPr>
          <p:nvPr>
            <p:ph type="sldImg"/>
          </p:nvPr>
        </p:nvSpPr>
        <p:spPr>
          <a:xfrm>
            <a:off x="1141413" y="695325"/>
            <a:ext cx="4568825" cy="3425825"/>
          </a:xfrm>
          <a:ln/>
        </p:spPr>
      </p:sp>
      <p:sp>
        <p:nvSpPr>
          <p:cNvPr id="22531" name="Rectangle 3"/>
          <p:cNvSpPr txBox="1">
            <a:spLocks noChangeArrowheads="1"/>
          </p:cNvSpPr>
          <p:nvPr>
            <p:ph type="body" idx="1"/>
          </p:nvPr>
        </p:nvSpPr>
        <p:spPr>
          <a:xfrm>
            <a:off x="685800" y="4343400"/>
            <a:ext cx="5481638" cy="4111625"/>
          </a:xfrm>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26F4BB8-32F2-4F4A-9E03-B37FA613DF8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0AF2FC-CBFA-44E5-B341-F94264B192D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1A0EEC8-4761-4843-9705-317DA0A04BE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BDA43227-13CA-49AB-8633-9586E8E9FE63}"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endParaRPr lang="en-GB"/>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D614CFAB-8CAC-4324-BAC5-88020B73074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2E8CA67-F457-4413-B4AA-7B4AAB9FE67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A4F593F-31AF-44FB-9D74-E7BB63859E1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B9C39CE-922F-4E05-98FD-2B57CEE6E460}"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A4692E3-2244-4DC2-86A4-70666997558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D7F0873-2054-423B-B4B8-644CD7967E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0F30ABC-ED69-426B-8D74-9EB21B877087}"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EEFFEC0-1DB5-4313-968E-9E2172CDBBE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4491BE7-24F4-4D8E-A514-D3E7300D9DB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B2A106FE-399A-488A-9FA9-419CBF3AC05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8" Type="http://schemas.openxmlformats.org/officeDocument/2006/relationships/oleObject" Target="../embeddings/Microsoft_Office_Excel_Chart3.xls"/><Relationship Id="rId3" Type="http://schemas.openxmlformats.org/officeDocument/2006/relationships/image" Target="../media/image10.png"/><Relationship Id="rId7" Type="http://schemas.openxmlformats.org/officeDocument/2006/relationships/oleObject" Target="../embeddings/Microsoft_Office_Excel_Chart2.xls"/><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Microsoft_Office_Excel_Chart1.xls"/><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Microsoft_Office_Excel_Chart4.xls"/><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51.xml.rels><?xml version="1.0" encoding="UTF-8" standalone="yes"?>
<Relationships xmlns="http://schemas.openxmlformats.org/package/2006/relationships"><Relationship Id="rId3" Type="http://schemas.openxmlformats.org/officeDocument/2006/relationships/oleObject" Target="../embeddings/Microsoft_Office_Excel_Chart5.xls"/><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5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dictionary.reverso.net/spanish-english/euskera" TargetMode="External"/><Relationship Id="rId3" Type="http://schemas.openxmlformats.org/officeDocument/2006/relationships/hyperlink" Target="http://electionresources.org/es/index_en.html" TargetMode="External"/><Relationship Id="rId7" Type="http://schemas.openxmlformats.org/officeDocument/2006/relationships/hyperlink" Target="http://www.raceandhistory.com/worldhotspots/basque.htm" TargetMode="External"/><Relationship Id="rId2" Type="http://schemas.openxmlformats.org/officeDocument/2006/relationships/hyperlink" Target="http://www.bbc.co.uk/news/world-europe-11183574" TargetMode="External"/><Relationship Id="rId1" Type="http://schemas.openxmlformats.org/officeDocument/2006/relationships/slideLayout" Target="../slideLayouts/slideLayout2.xml"/><Relationship Id="rId6" Type="http://schemas.openxmlformats.org/officeDocument/2006/relationships/hyperlink" Target="http://www.elmundo.es/elmundo/2004/12/30/espana/1104396043.html" TargetMode="External"/><Relationship Id="rId5" Type="http://schemas.openxmlformats.org/officeDocument/2006/relationships/hyperlink" Target="http://www.elmundo.es/eta/index.html" TargetMode="External"/><Relationship Id="rId10" Type="http://schemas.openxmlformats.org/officeDocument/2006/relationships/hyperlink" Target="http://www.euskara.euskadi.net/r59-738/es/contenidos/libro/iv_inkesta_soziol/es_ink/adjuntos/IVInkesta(GAZT).pdf" TargetMode="External"/><Relationship Id="rId4" Type="http://schemas.openxmlformats.org/officeDocument/2006/relationships/hyperlink" Target="http://electionresources.org/es/eus/index_en.html" TargetMode="External"/><Relationship Id="rId9" Type="http://schemas.openxmlformats.org/officeDocument/2006/relationships/hyperlink" Target="http://www.answers.com/topic/dolores-ib-rruri"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endParaRPr lang="en-US"/>
          </a:p>
        </p:txBody>
      </p:sp>
      <p:sp>
        <p:nvSpPr>
          <p:cNvPr id="2051" name="Rectangle 3"/>
          <p:cNvSpPr>
            <a:spLocks noGrp="1" noChangeArrowheads="1"/>
          </p:cNvSpPr>
          <p:nvPr>
            <p:ph type="subTitle" idx="1"/>
          </p:nvPr>
        </p:nvSpPr>
        <p:spPr/>
        <p:txBody>
          <a:bodyPr/>
          <a:lstStyle/>
          <a:p>
            <a:endParaRPr lang="en-US"/>
          </a:p>
        </p:txBody>
      </p:sp>
      <p:pic>
        <p:nvPicPr>
          <p:cNvPr id="2053" name="Picture 5" descr="Flag_of_the_Basque_Country_sv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054" name="Text Box 6"/>
          <p:cNvSpPr txBox="1">
            <a:spLocks noChangeArrowheads="1"/>
          </p:cNvSpPr>
          <p:nvPr/>
        </p:nvSpPr>
        <p:spPr bwMode="auto">
          <a:xfrm>
            <a:off x="3492500" y="3068638"/>
            <a:ext cx="2232025" cy="701675"/>
          </a:xfrm>
          <a:prstGeom prst="rect">
            <a:avLst/>
          </a:prstGeom>
          <a:noFill/>
          <a:ln w="9525">
            <a:noFill/>
            <a:miter lim="800000"/>
            <a:headEnd/>
            <a:tailEnd/>
          </a:ln>
          <a:effectLst/>
        </p:spPr>
        <p:txBody>
          <a:bodyPr>
            <a:spAutoFit/>
          </a:bodyPr>
          <a:lstStyle/>
          <a:p>
            <a:pPr algn="ctr">
              <a:spcBef>
                <a:spcPct val="50000"/>
              </a:spcBef>
            </a:pPr>
            <a:r>
              <a:rPr lang="en-GB" sz="4000" b="1"/>
              <a:t>Basque</a:t>
            </a:r>
            <a:endParaRPr lang="en-US" sz="4000" b="1"/>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GB" sz="4000"/>
              <a:t>Fortune of language and nationalism</a:t>
            </a:r>
            <a:endParaRPr lang="en-US" sz="4000"/>
          </a:p>
        </p:txBody>
      </p:sp>
      <p:sp>
        <p:nvSpPr>
          <p:cNvPr id="63491" name="Rectangle 3"/>
          <p:cNvSpPr>
            <a:spLocks noGrp="1" noChangeArrowheads="1"/>
          </p:cNvSpPr>
          <p:nvPr>
            <p:ph type="body" idx="1"/>
          </p:nvPr>
        </p:nvSpPr>
        <p:spPr/>
        <p:txBody>
          <a:bodyPr/>
          <a:lstStyle/>
          <a:p>
            <a:endParaRPr lang="en-GB" altLang="zh-CN">
              <a:ea typeface="SimSun" pitchFamily="2" charset="-122"/>
            </a:endParaRPr>
          </a:p>
          <a:p>
            <a:r>
              <a:rPr lang="en-GB" altLang="zh-CN">
                <a:ea typeface="SimSun" pitchFamily="2" charset="-122"/>
              </a:rPr>
              <a:t>Demand for “Seperatism.”</a:t>
            </a:r>
          </a:p>
          <a:p>
            <a:r>
              <a:rPr lang="en-GB" altLang="zh-CN">
                <a:ea typeface="SimSun" pitchFamily="2" charset="-122"/>
              </a:rPr>
              <a:t> Society of Basque Students (Euzko Ikasle Alkartasuna, EIA) distributed leaflets and journals.</a:t>
            </a:r>
          </a:p>
          <a:p>
            <a:r>
              <a:rPr lang="en-GB" altLang="zh-CN">
                <a:ea typeface="SimSun" pitchFamily="2" charset="-122"/>
              </a:rPr>
              <a:t>ETA (founded on 31 July 1959-“Basque Homeland and Freedom).</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GB" sz="4000"/>
              <a:t>Fortune of language and nationalism</a:t>
            </a:r>
            <a:endParaRPr lang="en-US" sz="4000"/>
          </a:p>
        </p:txBody>
      </p:sp>
      <p:sp>
        <p:nvSpPr>
          <p:cNvPr id="64515" name="Rectangle 3"/>
          <p:cNvSpPr>
            <a:spLocks noGrp="1" noChangeArrowheads="1"/>
          </p:cNvSpPr>
          <p:nvPr>
            <p:ph type="body" idx="1"/>
          </p:nvPr>
        </p:nvSpPr>
        <p:spPr/>
        <p:txBody>
          <a:bodyPr/>
          <a:lstStyle/>
          <a:p>
            <a:pPr>
              <a:lnSpc>
                <a:spcPct val="80000"/>
              </a:lnSpc>
            </a:pPr>
            <a:r>
              <a:rPr lang="en-GB" altLang="zh-CN" sz="2100">
                <a:ea typeface="SimSun" pitchFamily="2" charset="-122"/>
              </a:rPr>
              <a:t>Graffiti</a:t>
            </a:r>
          </a:p>
          <a:p>
            <a:pPr>
              <a:lnSpc>
                <a:spcPct val="80000"/>
              </a:lnSpc>
            </a:pPr>
            <a:r>
              <a:rPr lang="en-GB" altLang="zh-CN" sz="2100">
                <a:ea typeface="SimSun" pitchFamily="2" charset="-122"/>
              </a:rPr>
              <a:t>Distribution of propaganda</a:t>
            </a:r>
          </a:p>
          <a:p>
            <a:pPr>
              <a:lnSpc>
                <a:spcPct val="80000"/>
              </a:lnSpc>
            </a:pPr>
            <a:r>
              <a:rPr lang="en-GB" altLang="zh-CN" sz="2100">
                <a:ea typeface="SimSun" pitchFamily="2" charset="-122"/>
              </a:rPr>
              <a:t>Public display of the Basque flag (Ikurriña)</a:t>
            </a:r>
          </a:p>
          <a:p>
            <a:pPr>
              <a:lnSpc>
                <a:spcPct val="80000"/>
              </a:lnSpc>
            </a:pPr>
            <a:r>
              <a:rPr lang="en-GB" altLang="zh-CN" sz="2100">
                <a:ea typeface="SimSun" pitchFamily="2" charset="-122"/>
              </a:rPr>
              <a:t>The destruction of Francoist architectural symbols</a:t>
            </a:r>
          </a:p>
          <a:p>
            <a:pPr>
              <a:lnSpc>
                <a:spcPct val="80000"/>
              </a:lnSpc>
            </a:pPr>
            <a:r>
              <a:rPr lang="en-GB" altLang="zh-CN" sz="2100">
                <a:ea typeface="SimSun" pitchFamily="2" charset="-122"/>
              </a:rPr>
              <a:t>In the 1950s, the Basque language experienced a revival through semi-clandestine Basque school called Ikastolas. </a:t>
            </a:r>
          </a:p>
          <a:p>
            <a:pPr>
              <a:lnSpc>
                <a:spcPct val="80000"/>
              </a:lnSpc>
            </a:pPr>
            <a:r>
              <a:rPr lang="en-GB" altLang="zh-CN" sz="2100">
                <a:ea typeface="SimSun" pitchFamily="2" charset="-122"/>
              </a:rPr>
              <a:t>Celebration of the Basque national day (Aberri Eguna)</a:t>
            </a:r>
          </a:p>
          <a:p>
            <a:pPr>
              <a:lnSpc>
                <a:spcPct val="80000"/>
              </a:lnSpc>
            </a:pPr>
            <a:r>
              <a:rPr lang="en-GB" altLang="zh-CN" sz="2100">
                <a:ea typeface="SimSun" pitchFamily="2" charset="-122"/>
              </a:rPr>
              <a:t>Illegal transmissions of radio messages by the president of the Basque government. </a:t>
            </a:r>
          </a:p>
          <a:p>
            <a:pPr>
              <a:lnSpc>
                <a:spcPct val="80000"/>
              </a:lnSpc>
            </a:pPr>
            <a:r>
              <a:rPr lang="en-GB" altLang="zh-CN" sz="2100">
                <a:ea typeface="SimSun" pitchFamily="2" charset="-122"/>
              </a:rPr>
              <a:t>In addition, an international organisation for the defense and diffusion of Basque culture was founded in Leiden, Netherlands. This group met for the first time in September 1947, in French Basque territory, and decided to illegally distribute propaganda promoting the Basque language and culture in the Spanish Basque country.</a:t>
            </a:r>
            <a:endParaRPr lang="en-US" sz="21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GB" sz="4000"/>
              <a:t>Fortune of language and nationalism</a:t>
            </a:r>
            <a:endParaRPr lang="en-US" sz="4000"/>
          </a:p>
        </p:txBody>
      </p:sp>
      <p:sp>
        <p:nvSpPr>
          <p:cNvPr id="65539" name="Rectangle 3"/>
          <p:cNvSpPr>
            <a:spLocks noGrp="1" noChangeArrowheads="1"/>
          </p:cNvSpPr>
          <p:nvPr>
            <p:ph type="body" idx="1"/>
          </p:nvPr>
        </p:nvSpPr>
        <p:spPr/>
        <p:txBody>
          <a:bodyPr/>
          <a:lstStyle/>
          <a:p>
            <a:endParaRPr lang="en-GB" altLang="zh-CN">
              <a:ea typeface="SimSun" pitchFamily="2" charset="-122"/>
            </a:endParaRPr>
          </a:p>
          <a:p>
            <a:r>
              <a:rPr lang="en-GB" altLang="zh-CN">
                <a:ea typeface="SimSun" pitchFamily="2" charset="-122"/>
              </a:rPr>
              <a:t>ETA: “Once language is lost, race could not sustain Basque identity.”</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GB" sz="4000"/>
              <a:t>Fortune of language and nationalism</a:t>
            </a:r>
            <a:endParaRPr lang="en-US" sz="4000"/>
          </a:p>
        </p:txBody>
      </p:sp>
      <p:sp>
        <p:nvSpPr>
          <p:cNvPr id="66563" name="Rectangle 3"/>
          <p:cNvSpPr>
            <a:spLocks noGrp="1" noChangeArrowheads="1"/>
          </p:cNvSpPr>
          <p:nvPr>
            <p:ph type="body" idx="1"/>
          </p:nvPr>
        </p:nvSpPr>
        <p:spPr/>
        <p:txBody>
          <a:bodyPr/>
          <a:lstStyle/>
          <a:p>
            <a:pPr>
              <a:lnSpc>
                <a:spcPct val="90000"/>
              </a:lnSpc>
            </a:pPr>
            <a:r>
              <a:rPr lang="en-GB" altLang="zh-CN" sz="2800">
                <a:ea typeface="SimSun" pitchFamily="2" charset="-122"/>
              </a:rPr>
              <a:t>Arana (founder of the Basque Nationalist Party): “If we had to choose between a province of Bizkaya populated by “maketos” (immigrants) that would only speak Basque language and a Bizkaya populated by Bizkaínos (people of Basque origin) that would only speak Castilian, we would certainly choose the latter, because the Basque substance, which can be purified when contaminated by foreign influence, is preferable to a foreign substance whose properties can never be changed.”</a:t>
            </a:r>
            <a:endParaRPr lang="en-US" sz="28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GB" sz="4000"/>
              <a:t>Fortune of language and nationalism</a:t>
            </a:r>
            <a:endParaRPr lang="en-US" sz="4000"/>
          </a:p>
        </p:txBody>
      </p:sp>
      <p:sp>
        <p:nvSpPr>
          <p:cNvPr id="67587" name="Rectangle 3"/>
          <p:cNvSpPr>
            <a:spLocks noGrp="1" noChangeArrowheads="1"/>
          </p:cNvSpPr>
          <p:nvPr>
            <p:ph type="body" idx="1"/>
          </p:nvPr>
        </p:nvSpPr>
        <p:spPr/>
        <p:txBody>
          <a:bodyPr/>
          <a:lstStyle/>
          <a:p>
            <a:pPr>
              <a:lnSpc>
                <a:spcPct val="90000"/>
              </a:lnSpc>
            </a:pPr>
            <a:r>
              <a:rPr lang="en-GB" altLang="zh-CN" sz="2500">
                <a:ea typeface="SimSun" pitchFamily="2" charset="-122"/>
              </a:rPr>
              <a:t>Federico Krutvig (a member of the Academy of Basque Language and one of the most influential early ideologues of ETA): “Considering another absurd situation, I believe that a black man from the Congo, who has learnt the Basque language since he was young and who has lived among Basques, is more Basque the son of people with Basque origins (Euskaldún), and including Basque surnames, who does not know the Basque language.”</a:t>
            </a:r>
          </a:p>
          <a:p>
            <a:pPr>
              <a:lnSpc>
                <a:spcPct val="90000"/>
              </a:lnSpc>
            </a:pPr>
            <a:r>
              <a:rPr lang="en-GB" altLang="zh-CN" sz="2500">
                <a:ea typeface="SimSun" pitchFamily="2" charset="-122"/>
              </a:rPr>
              <a:t>“it is more important to preserve, strengthen, and promote national traits, such as the language, than to obtain a state.”</a:t>
            </a:r>
            <a:endParaRPr lang="en-US" sz="25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GB" sz="4000"/>
              <a:t>Fortune of language and nationalism</a:t>
            </a:r>
            <a:endParaRPr lang="en-US" sz="4000"/>
          </a:p>
        </p:txBody>
      </p:sp>
      <p:sp>
        <p:nvSpPr>
          <p:cNvPr id="68611" name="Rectangle 3"/>
          <p:cNvSpPr>
            <a:spLocks noGrp="1" noChangeArrowheads="1"/>
          </p:cNvSpPr>
          <p:nvPr>
            <p:ph type="body" idx="1"/>
          </p:nvPr>
        </p:nvSpPr>
        <p:spPr/>
        <p:txBody>
          <a:bodyPr/>
          <a:lstStyle/>
          <a:p>
            <a:r>
              <a:rPr lang="en-GB" altLang="zh-CN">
                <a:ea typeface="SimSun" pitchFamily="2" charset="-122"/>
              </a:rPr>
              <a:t>Dolores Ibárruri:</a:t>
            </a:r>
          </a:p>
          <a:p>
            <a:r>
              <a:rPr lang="en-GB" altLang="zh-CN">
                <a:ea typeface="SimSun" pitchFamily="2" charset="-122"/>
              </a:rPr>
              <a:t>known as La Pasionaria or the Passionate One for her inspiring speeches.</a:t>
            </a:r>
          </a:p>
          <a:p>
            <a:r>
              <a:rPr lang="en-GB" altLang="zh-CN">
                <a:ea typeface="SimSun" pitchFamily="2" charset="-122"/>
              </a:rPr>
              <a:t>Leading propagandist for the Republican side.</a:t>
            </a:r>
          </a:p>
          <a:p>
            <a:r>
              <a:rPr lang="en-GB" altLang="zh-CN">
                <a:ea typeface="SimSun" pitchFamily="2" charset="-122"/>
              </a:rPr>
              <a:t>"!No pasarán!" (They shall not pass!)</a:t>
            </a:r>
          </a:p>
          <a:p>
            <a:r>
              <a:rPr lang="en-GB" altLang="zh-CN">
                <a:ea typeface="SimSun" pitchFamily="2" charset="-122"/>
              </a:rPr>
              <a:t>"It is better to die on your feet than to live on your knees"</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GB" sz="4000"/>
              <a:t>Fortune of language and nationalism</a:t>
            </a:r>
            <a:endParaRPr lang="en-US" sz="4000"/>
          </a:p>
        </p:txBody>
      </p:sp>
      <p:sp>
        <p:nvSpPr>
          <p:cNvPr id="69635" name="Rectangle 3"/>
          <p:cNvSpPr>
            <a:spLocks noGrp="1" noChangeArrowheads="1"/>
          </p:cNvSpPr>
          <p:nvPr>
            <p:ph type="body" idx="1"/>
          </p:nvPr>
        </p:nvSpPr>
        <p:spPr/>
        <p:txBody>
          <a:bodyPr/>
          <a:lstStyle/>
          <a:p>
            <a:pPr>
              <a:lnSpc>
                <a:spcPct val="80000"/>
              </a:lnSpc>
            </a:pPr>
            <a:r>
              <a:rPr lang="en-GB" altLang="zh-CN" sz="2000">
                <a:ea typeface="SimSun" pitchFamily="2" charset="-122"/>
              </a:rPr>
              <a:t>Euskera under Franco:</a:t>
            </a:r>
          </a:p>
          <a:p>
            <a:pPr>
              <a:lnSpc>
                <a:spcPct val="80000"/>
              </a:lnSpc>
            </a:pPr>
            <a:r>
              <a:rPr lang="en-GB" altLang="zh-CN" sz="2000">
                <a:ea typeface="SimSun" pitchFamily="2" charset="-122"/>
              </a:rPr>
              <a:t>1937: General Franco occupies Basque country. The Basques had enjoyed a degree of autonomy which they now were denied. Franco regime ruthlessly repressed their aspirations for independence.</a:t>
            </a:r>
            <a:br>
              <a:rPr lang="en-GB" altLang="zh-CN" sz="2000">
                <a:ea typeface="SimSun" pitchFamily="2" charset="-122"/>
              </a:rPr>
            </a:br>
            <a:r>
              <a:rPr lang="en-GB" altLang="zh-CN" sz="2000">
                <a:ea typeface="SimSun" pitchFamily="2" charset="-122"/>
              </a:rPr>
              <a:t/>
            </a:r>
            <a:br>
              <a:rPr lang="en-GB" altLang="zh-CN" sz="2000">
                <a:ea typeface="SimSun" pitchFamily="2" charset="-122"/>
              </a:rPr>
            </a:br>
            <a:r>
              <a:rPr lang="en-GB" altLang="zh-CN" sz="2000">
                <a:ea typeface="SimSun" pitchFamily="2" charset="-122"/>
              </a:rPr>
              <a:t>1959: ETA is founded with the aim of creating an independent homeland in Spain's Basque region. The full name of the organisation - Euzkadi Ta Askatasuna - means Basque fatherland and freedom. </a:t>
            </a:r>
            <a:br>
              <a:rPr lang="en-GB" altLang="zh-CN" sz="2000">
                <a:ea typeface="SimSun" pitchFamily="2" charset="-122"/>
              </a:rPr>
            </a:br>
            <a:r>
              <a:rPr lang="en-GB" altLang="zh-CN" sz="2000">
                <a:ea typeface="SimSun" pitchFamily="2" charset="-122"/>
              </a:rPr>
              <a:t/>
            </a:r>
            <a:br>
              <a:rPr lang="en-GB" altLang="zh-CN" sz="2000">
                <a:ea typeface="SimSun" pitchFamily="2" charset="-122"/>
              </a:rPr>
            </a:br>
            <a:r>
              <a:rPr lang="en-GB" altLang="zh-CN" sz="2000">
                <a:ea typeface="SimSun" pitchFamily="2" charset="-122"/>
              </a:rPr>
              <a:t>1961: ETA's violent campaign begins with an attempt to derail train transporting politicians. </a:t>
            </a:r>
            <a:br>
              <a:rPr lang="en-GB" altLang="zh-CN" sz="2000">
                <a:ea typeface="SimSun" pitchFamily="2" charset="-122"/>
              </a:rPr>
            </a:br>
            <a:r>
              <a:rPr lang="en-GB" altLang="zh-CN" sz="2000">
                <a:ea typeface="SimSun" pitchFamily="2" charset="-122"/>
              </a:rPr>
              <a:t/>
            </a:r>
            <a:br>
              <a:rPr lang="en-GB" altLang="zh-CN" sz="2000">
                <a:ea typeface="SimSun" pitchFamily="2" charset="-122"/>
              </a:rPr>
            </a:br>
            <a:r>
              <a:rPr lang="en-GB" altLang="zh-CN" sz="2000">
                <a:ea typeface="SimSun" pitchFamily="2" charset="-122"/>
              </a:rPr>
              <a:t>1968: ETA kills its first victim, Meliton Manzanas, a secret police chief in San Sebastian.</a:t>
            </a:r>
            <a:br>
              <a:rPr lang="en-GB" altLang="zh-CN" sz="2000">
                <a:ea typeface="SimSun" pitchFamily="2" charset="-122"/>
              </a:rPr>
            </a:br>
            <a:r>
              <a:rPr lang="en-GB" altLang="zh-CN" sz="2000">
                <a:ea typeface="SimSun" pitchFamily="2" charset="-122"/>
              </a:rPr>
              <a:t/>
            </a:r>
            <a:br>
              <a:rPr lang="en-GB" altLang="zh-CN" sz="2000">
                <a:ea typeface="SimSun" pitchFamily="2" charset="-122"/>
              </a:rPr>
            </a:br>
            <a:r>
              <a:rPr lang="en-GB" altLang="zh-CN" sz="2000">
                <a:ea typeface="SimSun" pitchFamily="2" charset="-122"/>
              </a:rPr>
              <a:t>December 1973: Basque nationalists assassinate Prime Minister Admiral Luis Carrero Blanco in Madrid in retaliation for the government's execution of Basque militants.</a:t>
            </a:r>
            <a:endParaRPr lang="en-US" sz="20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GB" sz="4000"/>
              <a:t>Fortune of language and nationalism</a:t>
            </a:r>
            <a:endParaRPr lang="en-US" sz="4000"/>
          </a:p>
        </p:txBody>
      </p:sp>
      <p:sp>
        <p:nvSpPr>
          <p:cNvPr id="70659" name="Rectangle 3"/>
          <p:cNvSpPr>
            <a:spLocks noGrp="1" noChangeArrowheads="1"/>
          </p:cNvSpPr>
          <p:nvPr>
            <p:ph type="body" idx="1"/>
          </p:nvPr>
        </p:nvSpPr>
        <p:spPr/>
        <p:txBody>
          <a:bodyPr/>
          <a:lstStyle/>
          <a:p>
            <a:pPr>
              <a:lnSpc>
                <a:spcPct val="80000"/>
              </a:lnSpc>
            </a:pPr>
            <a:r>
              <a:rPr lang="en-GB" altLang="zh-CN" sz="2400">
                <a:ea typeface="SimSun" pitchFamily="2" charset="-122"/>
              </a:rPr>
              <a:t>About 30% of the 2.5 million Basque people speak it and more than 90% of Basque children are now enrolled in Euskera schools. </a:t>
            </a:r>
            <a:br>
              <a:rPr lang="en-GB" altLang="zh-CN" sz="2400">
                <a:ea typeface="SimSun" pitchFamily="2" charset="-122"/>
              </a:rPr>
            </a:br>
            <a:r>
              <a:rPr lang="en-GB" altLang="zh-CN" sz="2400">
                <a:ea typeface="SimSun" pitchFamily="2" charset="-122"/>
              </a:rPr>
              <a:t/>
            </a:r>
            <a:br>
              <a:rPr lang="en-GB" altLang="zh-CN" sz="2400">
                <a:ea typeface="SimSun" pitchFamily="2" charset="-122"/>
              </a:rPr>
            </a:br>
            <a:r>
              <a:rPr lang="en-GB" altLang="zh-CN" sz="2400">
                <a:ea typeface="SimSun" pitchFamily="2" charset="-122"/>
              </a:rPr>
              <a:t>Radio and television stations broadcast in the language. There are Basque newspapers and a growing number of internationally renowned writers, such as Bernardo Atxaga, whose works have been translated into Castillian Spanish, English, German and French.</a:t>
            </a:r>
          </a:p>
          <a:p>
            <a:pPr>
              <a:lnSpc>
                <a:spcPct val="80000"/>
              </a:lnSpc>
            </a:pPr>
            <a:r>
              <a:rPr lang="en-GB" altLang="zh-CN" sz="2400">
                <a:ea typeface="SimSun" pitchFamily="2" charset="-122"/>
              </a:rPr>
              <a:t>But despite the fact that Spain's Basque country today enjoys more autonomy than any other - it has its own parliament, police force, controls education and collects its own taxes - Eta and its supporters have remained determined to push for full independence.</a:t>
            </a:r>
            <a:endParaRPr lang="en-US" sz="24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idx="4294967295"/>
          </p:nvPr>
        </p:nvSpPr>
        <p:spPr>
          <a:xfrm>
            <a:off x="685800" y="714375"/>
            <a:ext cx="7772400" cy="1857375"/>
          </a:xfrm>
        </p:spPr>
        <p:txBody>
          <a:bodyPr>
            <a:normAutofit/>
          </a:bodyPr>
          <a:lstStyle/>
          <a:p>
            <a:r>
              <a:rPr lang="es-ES_tradnl" sz="4000"/>
              <a:t>Institutional arrangements put in place as a result of the Constitution of 1978</a:t>
            </a:r>
            <a:endParaRPr lang="es-ES" sz="4000"/>
          </a:p>
        </p:txBody>
      </p:sp>
      <p:pic>
        <p:nvPicPr>
          <p:cNvPr id="46083" name="4 Imagen" descr="20071206212703-constitucion-de-1978.jpg"/>
          <p:cNvPicPr>
            <a:picLocks noChangeAspect="1"/>
          </p:cNvPicPr>
          <p:nvPr/>
        </p:nvPicPr>
        <p:blipFill>
          <a:blip r:embed="rId2" cstate="print"/>
          <a:srcRect/>
          <a:stretch>
            <a:fillRect/>
          </a:stretch>
        </p:blipFill>
        <p:spPr bwMode="auto">
          <a:xfrm>
            <a:off x="3214688" y="2595563"/>
            <a:ext cx="2714625" cy="36909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Título"/>
          <p:cNvSpPr>
            <a:spLocks noGrp="1"/>
          </p:cNvSpPr>
          <p:nvPr>
            <p:ph type="title" idx="4294967295"/>
          </p:nvPr>
        </p:nvSpPr>
        <p:spPr/>
        <p:txBody>
          <a:bodyPr/>
          <a:lstStyle/>
          <a:p>
            <a:r>
              <a:rPr lang="es-ES"/>
              <a:t>1978. Constitución</a:t>
            </a:r>
          </a:p>
        </p:txBody>
      </p:sp>
      <p:sp>
        <p:nvSpPr>
          <p:cNvPr id="3" name="2 Marcador de contenido"/>
          <p:cNvSpPr>
            <a:spLocks noGrp="1"/>
          </p:cNvSpPr>
          <p:nvPr>
            <p:ph idx="4294967295"/>
          </p:nvPr>
        </p:nvSpPr>
        <p:spPr/>
        <p:txBody>
          <a:bodyPr>
            <a:normAutofit/>
          </a:bodyPr>
          <a:lstStyle/>
          <a:p>
            <a:pPr>
              <a:lnSpc>
                <a:spcPct val="90000"/>
              </a:lnSpc>
            </a:pPr>
            <a:r>
              <a:rPr lang="es-ES" sz="3000"/>
              <a:t>Ratificada en referéndum el 6 de noviembre .</a:t>
            </a:r>
          </a:p>
          <a:p>
            <a:pPr>
              <a:lnSpc>
                <a:spcPct val="90000"/>
              </a:lnSpc>
            </a:pPr>
            <a:endParaRPr lang="es-ES" sz="3000"/>
          </a:p>
          <a:p>
            <a:pPr>
              <a:lnSpc>
                <a:spcPct val="90000"/>
              </a:lnSpc>
            </a:pPr>
            <a:r>
              <a:rPr lang="es-ES" sz="3000"/>
              <a:t>Vigente desde el 29 de diciembre.</a:t>
            </a:r>
          </a:p>
          <a:p>
            <a:pPr>
              <a:lnSpc>
                <a:spcPct val="90000"/>
              </a:lnSpc>
            </a:pPr>
            <a:endParaRPr lang="es-ES" sz="3000"/>
          </a:p>
          <a:p>
            <a:pPr>
              <a:lnSpc>
                <a:spcPct val="90000"/>
              </a:lnSpc>
            </a:pPr>
            <a:r>
              <a:rPr lang="es-ES_tradnl" sz="3000"/>
              <a:t>proclama su voluntad de “proteger a todos los españoles y pueblos de España en el ejercicio de los derechos humanos, sus culturas y tradiciones, lenguas e instituciones.”</a:t>
            </a:r>
            <a:endParaRPr lang="es-ES" sz="3000"/>
          </a:p>
          <a:p>
            <a:pPr>
              <a:lnSpc>
                <a:spcPct val="90000"/>
              </a:lnSpc>
              <a:buFontTx/>
              <a:buNone/>
            </a:pPr>
            <a:r>
              <a:rPr lang="es-ES" sz="300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a:t>Basque</a:t>
            </a:r>
            <a:endParaRPr lang="en-US"/>
          </a:p>
        </p:txBody>
      </p:sp>
      <p:sp>
        <p:nvSpPr>
          <p:cNvPr id="3075" name="Rectangle 3"/>
          <p:cNvSpPr>
            <a:spLocks noGrp="1" noChangeArrowheads="1"/>
          </p:cNvSpPr>
          <p:nvPr>
            <p:ph type="body" idx="1"/>
          </p:nvPr>
        </p:nvSpPr>
        <p:spPr/>
        <p:txBody>
          <a:bodyPr/>
          <a:lstStyle/>
          <a:p>
            <a:pPr marL="609600" indent="-609600"/>
            <a:r>
              <a:rPr lang="en-GB"/>
              <a:t>History of the language and culture:</a:t>
            </a:r>
          </a:p>
          <a:p>
            <a:pPr marL="609600" indent="-609600">
              <a:buFontTx/>
              <a:buNone/>
            </a:pPr>
            <a:endParaRPr lang="en-GB"/>
          </a:p>
          <a:p>
            <a:pPr marL="609600" indent="-609600">
              <a:buFontTx/>
              <a:buAutoNum type="arabicPeriod"/>
            </a:pPr>
            <a:r>
              <a:rPr lang="en-GB"/>
              <a:t>Origins to Middle Ages</a:t>
            </a:r>
          </a:p>
          <a:p>
            <a:pPr marL="609600" indent="-609600">
              <a:buFontTx/>
              <a:buAutoNum type="arabicPeriod"/>
            </a:pPr>
            <a:r>
              <a:rPr lang="en-GB"/>
              <a:t>Middle Ages to 1936</a:t>
            </a:r>
          </a:p>
          <a:p>
            <a:pPr marL="609600" indent="-609600"/>
            <a:r>
              <a:rPr lang="en-GB"/>
              <a:t>Brief extract of </a:t>
            </a:r>
            <a:r>
              <a:rPr lang="en-GB" i="1"/>
              <a:t>La pelota vasca</a:t>
            </a:r>
            <a:endParaRPr lang="en-GB"/>
          </a:p>
          <a:p>
            <a:pPr marL="609600" indent="-609600">
              <a:buFontTx/>
              <a:buNone/>
            </a:pPr>
            <a:r>
              <a:rPr lang="en-GB"/>
              <a:t>3.   Fortune of language and nationalism under Franco</a:t>
            </a:r>
          </a:p>
          <a:p>
            <a:pPr marL="609600" indent="-609600"/>
            <a:endParaRPr lang="en-GB"/>
          </a:p>
          <a:p>
            <a:pPr marL="609600" indent="-609600">
              <a:buFontTx/>
              <a:buNone/>
            </a:pPr>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285750" y="0"/>
            <a:ext cx="8401050" cy="1417638"/>
          </a:xfrm>
        </p:spPr>
        <p:txBody>
          <a:bodyPr>
            <a:normAutofit/>
          </a:bodyPr>
          <a:lstStyle/>
          <a:p>
            <a:r>
              <a:rPr lang="es-ES_tradnl" sz="3600"/>
              <a:t/>
            </a:r>
            <a:br>
              <a:rPr lang="es-ES_tradnl" sz="3600"/>
            </a:br>
            <a:r>
              <a:rPr lang="es-ES_tradnl" sz="3600"/>
              <a:t>Artículo 3</a:t>
            </a:r>
            <a:r>
              <a:rPr lang="es-ES" sz="4000"/>
              <a:t/>
            </a:r>
            <a:br>
              <a:rPr lang="es-ES" sz="4000"/>
            </a:br>
            <a:endParaRPr lang="es-ES" sz="4000"/>
          </a:p>
        </p:txBody>
      </p:sp>
      <p:sp>
        <p:nvSpPr>
          <p:cNvPr id="3" name="2 Marcador de contenido"/>
          <p:cNvSpPr>
            <a:spLocks noGrp="1"/>
          </p:cNvSpPr>
          <p:nvPr>
            <p:ph idx="4294967295"/>
          </p:nvPr>
        </p:nvSpPr>
        <p:spPr>
          <a:xfrm>
            <a:off x="457200" y="1143000"/>
            <a:ext cx="8229600" cy="4983163"/>
          </a:xfrm>
        </p:spPr>
        <p:txBody>
          <a:bodyPr>
            <a:normAutofit/>
          </a:bodyPr>
          <a:lstStyle/>
          <a:p>
            <a:pPr>
              <a:buFontTx/>
              <a:buNone/>
            </a:pPr>
            <a:endParaRPr lang="es-ES" sz="3000"/>
          </a:p>
          <a:p>
            <a:r>
              <a:rPr lang="es-ES" sz="3000"/>
              <a:t>El castellano es la lengua española oficial del estado. Todos los españoles tienen el deber de conocerla y el derecho a usarla.</a:t>
            </a:r>
          </a:p>
          <a:p>
            <a:r>
              <a:rPr lang="es-ES" sz="3000"/>
              <a:t>Las demás lenguas españolas serán también oficiales en las respectivas Comunidades Autónomas de acuerdo con sus Estatutos.</a:t>
            </a:r>
          </a:p>
          <a:p>
            <a:r>
              <a:rPr lang="es-ES" sz="3000"/>
              <a:t>La riqueza de las distintas modalidades lingüísticas de España es un patrimonio cultural que será objeto de especial respeto y protección.</a:t>
            </a:r>
          </a:p>
          <a:p>
            <a:endParaRPr lang="es-ES" sz="30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Título"/>
          <p:cNvSpPr>
            <a:spLocks noGrp="1"/>
          </p:cNvSpPr>
          <p:nvPr>
            <p:ph type="title" idx="4294967295"/>
          </p:nvPr>
        </p:nvSpPr>
        <p:spPr/>
        <p:txBody>
          <a:bodyPr/>
          <a:lstStyle/>
          <a:p>
            <a:r>
              <a:rPr lang="es-ES"/>
              <a:t>Implicaciones:</a:t>
            </a:r>
          </a:p>
        </p:txBody>
      </p:sp>
      <p:sp>
        <p:nvSpPr>
          <p:cNvPr id="49155" name="2 Marcador de contenido"/>
          <p:cNvSpPr>
            <a:spLocks noGrp="1"/>
          </p:cNvSpPr>
          <p:nvPr>
            <p:ph idx="4294967295"/>
          </p:nvPr>
        </p:nvSpPr>
        <p:spPr/>
        <p:txBody>
          <a:bodyPr/>
          <a:lstStyle/>
          <a:p>
            <a:r>
              <a:rPr lang="es-ES"/>
              <a:t>Superación de la idea reduccionista de España basada en la uniformidad cultural y lingüística franquista.</a:t>
            </a:r>
          </a:p>
          <a:p>
            <a:r>
              <a:rPr lang="es-ES"/>
              <a:t>Reconocimiento de la existencia de diversas lenguas que podrán ser cooficiales en ciertos territorios si así lo estipula el Estatuto de Autonomía pertinente.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457200" y="0"/>
            <a:ext cx="8229600" cy="1417638"/>
          </a:xfrm>
        </p:spPr>
        <p:txBody>
          <a:bodyPr>
            <a:normAutofit/>
          </a:bodyPr>
          <a:lstStyle/>
          <a:p>
            <a:r>
              <a:rPr lang="es-ES_tradnl" sz="4000"/>
              <a:t/>
            </a:r>
            <a:br>
              <a:rPr lang="es-ES_tradnl" sz="4000"/>
            </a:br>
            <a:r>
              <a:rPr lang="es-ES_tradnl" sz="4000"/>
              <a:t>1979</a:t>
            </a:r>
            <a:r>
              <a:rPr lang="es-ES" sz="4000"/>
              <a:t/>
            </a:r>
            <a:br>
              <a:rPr lang="es-ES" sz="4000"/>
            </a:br>
            <a:endParaRPr lang="es-ES" sz="4000"/>
          </a:p>
        </p:txBody>
      </p:sp>
      <p:sp>
        <p:nvSpPr>
          <p:cNvPr id="50179" name="2 Marcador de contenido"/>
          <p:cNvSpPr>
            <a:spLocks noGrp="1"/>
          </p:cNvSpPr>
          <p:nvPr>
            <p:ph idx="4294967295"/>
          </p:nvPr>
        </p:nvSpPr>
        <p:spPr/>
        <p:txBody>
          <a:bodyPr/>
          <a:lstStyle/>
          <a:p>
            <a:pPr>
              <a:buFontTx/>
              <a:buNone/>
            </a:pPr>
            <a:r>
              <a:rPr lang="es-ES"/>
              <a:t>Estatuto vasco (Estatuto de Guernica) aprobado en referéndum el 25 de octubre de 1979.</a:t>
            </a:r>
          </a:p>
          <a:p>
            <a:pPr>
              <a:buFontTx/>
              <a:buNone/>
            </a:pPr>
            <a:endParaRPr lang="es-ES"/>
          </a:p>
          <a:p>
            <a:r>
              <a:rPr lang="es-ES"/>
              <a:t>Norma institucional básica española de una Comunidad Autónoma.</a:t>
            </a:r>
          </a:p>
          <a:p>
            <a:r>
              <a:rPr lang="es-ES"/>
              <a:t>Comunidad Histórica (1936)</a:t>
            </a:r>
          </a:p>
          <a:p>
            <a:endParaRPr lang="es-E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Título"/>
          <p:cNvSpPr>
            <a:spLocks noGrp="1"/>
          </p:cNvSpPr>
          <p:nvPr>
            <p:ph type="title" idx="4294967295"/>
          </p:nvPr>
        </p:nvSpPr>
        <p:spPr/>
        <p:txBody>
          <a:bodyPr/>
          <a:lstStyle/>
          <a:p>
            <a:r>
              <a:rPr lang="es-ES"/>
              <a:t>Artículo 6</a:t>
            </a:r>
          </a:p>
        </p:txBody>
      </p:sp>
      <p:sp>
        <p:nvSpPr>
          <p:cNvPr id="3" name="2 Marcador de contenido"/>
          <p:cNvSpPr>
            <a:spLocks noGrp="1"/>
          </p:cNvSpPr>
          <p:nvPr>
            <p:ph idx="4294967295"/>
          </p:nvPr>
        </p:nvSpPr>
        <p:spPr/>
        <p:txBody>
          <a:bodyPr>
            <a:normAutofit/>
          </a:bodyPr>
          <a:lstStyle/>
          <a:p>
            <a:pPr>
              <a:lnSpc>
                <a:spcPct val="80000"/>
              </a:lnSpc>
            </a:pPr>
            <a:r>
              <a:rPr lang="es-ES_tradnl" sz="1600"/>
              <a:t>El euskera, lengua propia del Pueblo Vasco, tendrá, como el castellano, carácter de lengua oficial en Euskadi, y todos sus habitantes tienen el derecho a conocer y usar ambas lenguas. </a:t>
            </a:r>
          </a:p>
          <a:p>
            <a:pPr>
              <a:lnSpc>
                <a:spcPct val="80000"/>
              </a:lnSpc>
            </a:pPr>
            <a:endParaRPr lang="es-ES" sz="1600"/>
          </a:p>
          <a:p>
            <a:pPr>
              <a:lnSpc>
                <a:spcPct val="80000"/>
              </a:lnSpc>
            </a:pPr>
            <a:r>
              <a:rPr lang="es-ES_tradnl" sz="1600"/>
              <a:t>Las instituciones comunes de la Comunidad Autónoma, teniendo en cuenta la diversidad socio-lingüística del País Vasco, garantizarán el uso de ambas lenguas, regulando su carácter oficial, y arbitrarán y regularán las medidas y medios necesarios para asegurar su conocimiento.</a:t>
            </a:r>
          </a:p>
          <a:p>
            <a:pPr>
              <a:lnSpc>
                <a:spcPct val="80000"/>
              </a:lnSpc>
            </a:pPr>
            <a:endParaRPr lang="es-ES" sz="1600"/>
          </a:p>
          <a:p>
            <a:pPr>
              <a:lnSpc>
                <a:spcPct val="80000"/>
              </a:lnSpc>
            </a:pPr>
            <a:r>
              <a:rPr lang="es-ES_tradnl" sz="1600"/>
              <a:t>Nadie podrá ser discriminado por razón de la lengua. </a:t>
            </a:r>
          </a:p>
          <a:p>
            <a:pPr>
              <a:lnSpc>
                <a:spcPct val="80000"/>
              </a:lnSpc>
            </a:pPr>
            <a:endParaRPr lang="es-ES" sz="1600"/>
          </a:p>
          <a:p>
            <a:pPr>
              <a:lnSpc>
                <a:spcPct val="80000"/>
              </a:lnSpc>
            </a:pPr>
            <a:r>
              <a:rPr lang="es-ES_tradnl" sz="1600"/>
              <a:t>La Real Academia de la Lengua Vasca-Euskaltzaindia es institución consultiva oficial en lo referente al euskera. </a:t>
            </a:r>
          </a:p>
          <a:p>
            <a:pPr>
              <a:lnSpc>
                <a:spcPct val="80000"/>
              </a:lnSpc>
            </a:pPr>
            <a:endParaRPr lang="es-ES" sz="1600"/>
          </a:p>
          <a:p>
            <a:pPr>
              <a:lnSpc>
                <a:spcPct val="80000"/>
              </a:lnSpc>
            </a:pPr>
            <a:r>
              <a:rPr lang="es-ES_tradnl" sz="1600"/>
              <a:t>Por ser el euskera patrimonio de otros territorios vascos y comunidades, además de los vínculos y correspondencia que mantengan las instituciones académicas y culturales, la Comunidad Autónoma del País Vasco podrá solicitar del Gobierno español que celebre y presente, en su caso, a las Cortes Generales, para su autorización, los tratados o convenios que permitan el establecimiento de relaciones culturales con los Estados donde se integran o residan aquellos territorios y comunidades, a fin de salvaguardar y fomentar el euskera.</a:t>
            </a:r>
            <a:endParaRPr lang="es-ES" sz="1600"/>
          </a:p>
          <a:p>
            <a:pPr>
              <a:lnSpc>
                <a:spcPct val="80000"/>
              </a:lnSpc>
            </a:pPr>
            <a:endParaRPr lang="es-ES" sz="10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Título"/>
          <p:cNvSpPr>
            <a:spLocks noGrp="1"/>
          </p:cNvSpPr>
          <p:nvPr>
            <p:ph type="title" idx="4294967295"/>
          </p:nvPr>
        </p:nvSpPr>
        <p:spPr/>
        <p:txBody>
          <a:bodyPr/>
          <a:lstStyle/>
          <a:p>
            <a:r>
              <a:rPr lang="es-ES"/>
              <a:t>1982</a:t>
            </a:r>
          </a:p>
        </p:txBody>
      </p:sp>
      <p:sp>
        <p:nvSpPr>
          <p:cNvPr id="52227" name="2 Marcador de contenido"/>
          <p:cNvSpPr>
            <a:spLocks noGrp="1"/>
          </p:cNvSpPr>
          <p:nvPr>
            <p:ph idx="4294967295"/>
          </p:nvPr>
        </p:nvSpPr>
        <p:spPr/>
        <p:txBody>
          <a:bodyPr/>
          <a:lstStyle/>
          <a:p>
            <a:r>
              <a:rPr lang="es-ES_tradnl"/>
              <a:t>Ley de Normalización y Uso del Euskera. </a:t>
            </a:r>
          </a:p>
          <a:p>
            <a:pPr>
              <a:buFontTx/>
              <a:buNone/>
            </a:pPr>
            <a:endParaRPr lang="es-ES_tradnl"/>
          </a:p>
          <a:p>
            <a:r>
              <a:rPr lang="es-ES_tradnl"/>
              <a:t>Se crea la Radio Televisión Vasca.</a:t>
            </a:r>
          </a:p>
          <a:p>
            <a:endParaRPr lang="es-ES_tradnl"/>
          </a:p>
          <a:p>
            <a:r>
              <a:rPr lang="es-ES_tradnl"/>
              <a:t>Ley Orgánica de Reintegración y Amejoramiento del Régimen Foral de Navarra (LOREAFNA).</a:t>
            </a:r>
            <a:endParaRPr lang="es-E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p:txBody>
          <a:bodyPr>
            <a:normAutofit/>
          </a:bodyPr>
          <a:lstStyle/>
          <a:p>
            <a:r>
              <a:rPr lang="es-ES_tradnl" sz="4000"/>
              <a:t/>
            </a:r>
            <a:br>
              <a:rPr lang="es-ES_tradnl" sz="4000"/>
            </a:br>
            <a:r>
              <a:rPr lang="es-ES_tradnl" sz="4000"/>
              <a:t>Ley de Normalización y Uso del Euskera. </a:t>
            </a:r>
            <a:br>
              <a:rPr lang="es-ES_tradnl" sz="4000"/>
            </a:br>
            <a:endParaRPr lang="es-ES" sz="4000"/>
          </a:p>
        </p:txBody>
      </p:sp>
      <p:sp>
        <p:nvSpPr>
          <p:cNvPr id="53251" name="2 Marcador de contenido"/>
          <p:cNvSpPr>
            <a:spLocks noGrp="1"/>
          </p:cNvSpPr>
          <p:nvPr>
            <p:ph idx="4294967295"/>
          </p:nvPr>
        </p:nvSpPr>
        <p:spPr/>
        <p:txBody>
          <a:bodyPr/>
          <a:lstStyle/>
          <a:p>
            <a:r>
              <a:rPr lang="es-ES" sz="1600" b="1"/>
              <a:t>Artículo 5.</a:t>
            </a:r>
            <a:endParaRPr lang="es-ES" sz="1600"/>
          </a:p>
          <a:p>
            <a:pPr>
              <a:buFontTx/>
              <a:buNone/>
            </a:pPr>
            <a:endParaRPr lang="es-ES" sz="1600"/>
          </a:p>
          <a:p>
            <a:pPr>
              <a:buFontTx/>
              <a:buNone/>
            </a:pPr>
            <a:r>
              <a:rPr lang="es-ES" sz="1600"/>
              <a:t>1. Todos los ciudadanos del País Vasco tienen derecho a conocer y usar las lenguas oficiales, tanto oralmente como por escrito.</a:t>
            </a:r>
          </a:p>
          <a:p>
            <a:pPr>
              <a:buFontTx/>
              <a:buNone/>
            </a:pPr>
            <a:endParaRPr lang="es-ES" sz="1600"/>
          </a:p>
          <a:p>
            <a:pPr>
              <a:buFontTx/>
              <a:buNone/>
            </a:pPr>
            <a:r>
              <a:rPr lang="es-ES" sz="1600"/>
              <a:t>2. Se reconocen a los ciudadanos del País Vasco los siguientes derechos lingüísticos fundamentales:</a:t>
            </a:r>
          </a:p>
          <a:p>
            <a:r>
              <a:rPr lang="es-ES" sz="1600"/>
              <a:t>Derecho a relacionarse en euskera o en castellano oralmente y/o por escrito con la Administración y con cualquier Organismo o Entidad radicado en la Comunidad Autónoma.</a:t>
            </a:r>
          </a:p>
          <a:p>
            <a:r>
              <a:rPr lang="es-ES" sz="1600"/>
              <a:t>Derecho a recibir la enseñanza en ambas lenguas oficiales.</a:t>
            </a:r>
          </a:p>
          <a:p>
            <a:r>
              <a:rPr lang="es-ES" sz="1600"/>
              <a:t>Derecho a recibir en euskera publicaciones periódicas, programaciones de radio y televisión y de otros medios de comunicación.</a:t>
            </a:r>
          </a:p>
          <a:p>
            <a:r>
              <a:rPr lang="es-ES" sz="1600"/>
              <a:t>Derecho a desarrollar actividades profesionales, laborales, políticas y sindicales en euskera.</a:t>
            </a:r>
          </a:p>
          <a:p>
            <a:r>
              <a:rPr lang="es-ES" sz="1600"/>
              <a:t>Derecho a expresarse en euskera en cualquier reunión.</a:t>
            </a:r>
          </a:p>
          <a:p>
            <a:pPr>
              <a:buFontTx/>
              <a:buNone/>
            </a:pPr>
            <a:endParaRPr lang="es-ES" sz="1600"/>
          </a:p>
          <a:p>
            <a:pPr>
              <a:buFontTx/>
              <a:buNone/>
            </a:pPr>
            <a:r>
              <a:rPr lang="es-ES" sz="1600"/>
              <a:t>3. Los poderes públicos garantizarán el ejercicio de estos derechos, en el ámbito territorial de la Comunidad Autónoma, a fin de que sean efectivos y reales.</a:t>
            </a:r>
          </a:p>
          <a:p>
            <a:endParaRPr lang="es-ES" sz="16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1 Título"/>
          <p:cNvSpPr>
            <a:spLocks noGrp="1"/>
          </p:cNvSpPr>
          <p:nvPr>
            <p:ph type="title" idx="4294967295"/>
          </p:nvPr>
        </p:nvSpPr>
        <p:spPr/>
        <p:txBody>
          <a:bodyPr/>
          <a:lstStyle/>
          <a:p>
            <a:r>
              <a:rPr lang="es-ES_tradnl"/>
              <a:t>LOREAFNA</a:t>
            </a:r>
            <a:endParaRPr lang="es-ES"/>
          </a:p>
        </p:txBody>
      </p:sp>
      <p:sp>
        <p:nvSpPr>
          <p:cNvPr id="3" name="2 Marcador de contenido"/>
          <p:cNvSpPr>
            <a:spLocks noGrp="1"/>
          </p:cNvSpPr>
          <p:nvPr>
            <p:ph idx="4294967295"/>
          </p:nvPr>
        </p:nvSpPr>
        <p:spPr/>
        <p:txBody>
          <a:bodyPr>
            <a:normAutofit/>
          </a:bodyPr>
          <a:lstStyle/>
          <a:p>
            <a:pPr>
              <a:lnSpc>
                <a:spcPct val="80000"/>
              </a:lnSpc>
              <a:buFontTx/>
              <a:buNone/>
            </a:pPr>
            <a:r>
              <a:rPr lang="es-ES" sz="2500"/>
              <a:t>Artículo 9:</a:t>
            </a:r>
          </a:p>
          <a:p>
            <a:pPr>
              <a:lnSpc>
                <a:spcPct val="80000"/>
              </a:lnSpc>
              <a:buFontTx/>
              <a:buNone/>
            </a:pPr>
            <a:r>
              <a:rPr lang="es-ES" sz="2500"/>
              <a:t> </a:t>
            </a:r>
          </a:p>
          <a:p>
            <a:pPr>
              <a:lnSpc>
                <a:spcPct val="80000"/>
              </a:lnSpc>
            </a:pPr>
            <a:r>
              <a:rPr lang="es-ES_tradnl" sz="2500"/>
              <a:t>El castellano es la lengua oficial de toda la Comunidad Foral.</a:t>
            </a:r>
            <a:endParaRPr lang="es-ES" sz="2500"/>
          </a:p>
          <a:p>
            <a:pPr>
              <a:lnSpc>
                <a:spcPct val="80000"/>
              </a:lnSpc>
              <a:buFontTx/>
              <a:buNone/>
            </a:pPr>
            <a:r>
              <a:rPr lang="es-ES_tradnl" sz="2500"/>
              <a:t> </a:t>
            </a:r>
            <a:endParaRPr lang="es-ES" sz="2500"/>
          </a:p>
          <a:p>
            <a:pPr>
              <a:lnSpc>
                <a:spcPct val="80000"/>
              </a:lnSpc>
            </a:pPr>
            <a:r>
              <a:rPr lang="es-ES_tradnl" sz="2500"/>
              <a:t>El vascuence será lengua oficial “en las zonas vascoparlantes de Navarra”.</a:t>
            </a:r>
            <a:endParaRPr lang="es-ES" sz="2500"/>
          </a:p>
          <a:p>
            <a:pPr>
              <a:lnSpc>
                <a:spcPct val="80000"/>
              </a:lnSpc>
              <a:buFontTx/>
              <a:buNone/>
            </a:pPr>
            <a:r>
              <a:rPr lang="es-ES_tradnl" sz="2500"/>
              <a:t> </a:t>
            </a:r>
            <a:endParaRPr lang="es-ES" sz="2500"/>
          </a:p>
          <a:p>
            <a:pPr>
              <a:lnSpc>
                <a:spcPct val="80000"/>
              </a:lnSpc>
            </a:pPr>
            <a:r>
              <a:rPr lang="es-ES_tradnl" sz="2500"/>
              <a:t>Se encomienda a una ley foral la determinación de las zonas, regular el uso oficial de la lengua y ordenar su enseñanza “en el marco de la legislación general de Estado”.</a:t>
            </a:r>
            <a:endParaRPr lang="es-ES" sz="2500"/>
          </a:p>
          <a:p>
            <a:pPr>
              <a:lnSpc>
                <a:spcPct val="80000"/>
              </a:lnSpc>
            </a:pPr>
            <a:endParaRPr lang="es-ES" sz="25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Título"/>
          <p:cNvSpPr>
            <a:spLocks noGrp="1"/>
          </p:cNvSpPr>
          <p:nvPr>
            <p:ph type="title" idx="4294967295"/>
          </p:nvPr>
        </p:nvSpPr>
        <p:spPr/>
        <p:txBody>
          <a:bodyPr/>
          <a:lstStyle/>
          <a:p>
            <a:r>
              <a:rPr lang="es-ES"/>
              <a:t>Implicaciones</a:t>
            </a:r>
          </a:p>
        </p:txBody>
      </p:sp>
      <p:sp>
        <p:nvSpPr>
          <p:cNvPr id="55299" name="2 Marcador de contenido"/>
          <p:cNvSpPr>
            <a:spLocks noGrp="1"/>
          </p:cNvSpPr>
          <p:nvPr>
            <p:ph idx="4294967295"/>
          </p:nvPr>
        </p:nvSpPr>
        <p:spPr/>
        <p:txBody>
          <a:bodyPr/>
          <a:lstStyle/>
          <a:p>
            <a:r>
              <a:rPr lang="es-ES"/>
              <a:t>No se alude a ninguna lengua como propia.</a:t>
            </a:r>
          </a:p>
          <a:p>
            <a:r>
              <a:rPr lang="es-ES"/>
              <a:t>Lengua como medio de comunicación.</a:t>
            </a:r>
          </a:p>
          <a:p>
            <a:r>
              <a:rPr lang="es-ES"/>
              <a:t>Oficialidad territorial total para el castellano y parcial para el euskera.</a:t>
            </a:r>
          </a:p>
          <a:p>
            <a:r>
              <a:rPr lang="es-ES"/>
              <a:t>Consolidación de diglosia.</a:t>
            </a:r>
          </a:p>
          <a:p>
            <a:r>
              <a:rPr lang="es-ES"/>
              <a:t>Reducción del compromiso institucional en la promoción de su conocimiento y su uso social y oficial.</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Título"/>
          <p:cNvSpPr>
            <a:spLocks noGrp="1"/>
          </p:cNvSpPr>
          <p:nvPr>
            <p:ph type="title" idx="4294967295"/>
          </p:nvPr>
        </p:nvSpPr>
        <p:spPr/>
        <p:txBody>
          <a:bodyPr/>
          <a:lstStyle/>
          <a:p>
            <a:r>
              <a:rPr lang="es-ES"/>
              <a:t>1983</a:t>
            </a:r>
          </a:p>
        </p:txBody>
      </p:sp>
      <p:sp>
        <p:nvSpPr>
          <p:cNvPr id="56323" name="2 Marcador de contenido"/>
          <p:cNvSpPr>
            <a:spLocks noGrp="1"/>
          </p:cNvSpPr>
          <p:nvPr>
            <p:ph idx="4294967295"/>
          </p:nvPr>
        </p:nvSpPr>
        <p:spPr/>
        <p:txBody>
          <a:bodyPr/>
          <a:lstStyle/>
          <a:p>
            <a:r>
              <a:rPr lang="es-ES_tradnl"/>
              <a:t>Se regulan los modelos de enseñanza bilingüe en la enseñanza no universitaria de la Comunidad Autónoma Vasca.</a:t>
            </a:r>
          </a:p>
          <a:p>
            <a:endParaRPr lang="es-ES_tradnl"/>
          </a:p>
          <a:p>
            <a:r>
              <a:rPr lang="es-ES_tradnl"/>
              <a:t>Se crea la Secretaría General de Política Lingüística del Gobierno Vasco.</a:t>
            </a:r>
            <a:endParaRPr lang="es-ES"/>
          </a:p>
          <a:p>
            <a:endParaRPr lang="es-E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Título"/>
          <p:cNvSpPr>
            <a:spLocks noGrp="1"/>
          </p:cNvSpPr>
          <p:nvPr>
            <p:ph type="title" idx="4294967295"/>
          </p:nvPr>
        </p:nvSpPr>
        <p:spPr/>
        <p:txBody>
          <a:bodyPr/>
          <a:lstStyle/>
          <a:p>
            <a:r>
              <a:rPr lang="es-ES"/>
              <a:t>1986</a:t>
            </a:r>
          </a:p>
        </p:txBody>
      </p:sp>
      <p:sp>
        <p:nvSpPr>
          <p:cNvPr id="57347" name="2 Marcador de contenido"/>
          <p:cNvSpPr>
            <a:spLocks noGrp="1"/>
          </p:cNvSpPr>
          <p:nvPr>
            <p:ph idx="4294967295"/>
          </p:nvPr>
        </p:nvSpPr>
        <p:spPr/>
        <p:txBody>
          <a:bodyPr/>
          <a:lstStyle/>
          <a:p>
            <a:pPr>
              <a:buFontTx/>
              <a:buNone/>
            </a:pPr>
            <a:r>
              <a:rPr lang="es-ES_tradnl"/>
              <a:t>Ley Foral del Vascuence en Navarra.</a:t>
            </a:r>
          </a:p>
          <a:p>
            <a:r>
              <a:rPr lang="es-ES_tradnl"/>
              <a:t>Objetivos</a:t>
            </a:r>
          </a:p>
          <a:p>
            <a:r>
              <a:rPr lang="es-ES_tradnl"/>
              <a:t>División territorial en tres zonas.</a:t>
            </a:r>
          </a:p>
          <a:p>
            <a:r>
              <a:rPr lang="es-ES_tradnl"/>
              <a:t>Se establece que la institución consultiva oficial, a los efectos del establecimiento de las normas lingüísticas, será la Real Academia de la Lengua Vasca (Art 3).</a:t>
            </a:r>
            <a:endParaRPr lang="es-ES" u="sng"/>
          </a:p>
          <a:p>
            <a:endParaRPr lang="es-E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4294967295"/>
          </p:nvPr>
        </p:nvSpPr>
        <p:spPr>
          <a:xfrm>
            <a:off x="539750" y="765175"/>
            <a:ext cx="8229600" cy="5472113"/>
          </a:xfrm>
        </p:spPr>
        <p:txBody>
          <a:bodyPr/>
          <a:lstStyle/>
          <a:p>
            <a:pPr marL="609600" indent="-609600">
              <a:lnSpc>
                <a:spcPct val="90000"/>
              </a:lnSpc>
            </a:pPr>
            <a:r>
              <a:rPr lang="en-GB"/>
              <a:t>Language Planning</a:t>
            </a:r>
          </a:p>
          <a:p>
            <a:pPr marL="609600" indent="-609600">
              <a:lnSpc>
                <a:spcPct val="90000"/>
              </a:lnSpc>
              <a:buFontTx/>
              <a:buNone/>
            </a:pPr>
            <a:endParaRPr lang="en-GB"/>
          </a:p>
          <a:p>
            <a:pPr marL="609600" indent="-609600">
              <a:lnSpc>
                <a:spcPct val="90000"/>
              </a:lnSpc>
              <a:buFontTx/>
              <a:buAutoNum type="arabicPeriod"/>
            </a:pPr>
            <a:r>
              <a:rPr lang="en-GB"/>
              <a:t>Institutional arrangements following the 1978 Constitution</a:t>
            </a:r>
            <a:endParaRPr lang="en-US"/>
          </a:p>
          <a:p>
            <a:pPr marL="609600" indent="-609600">
              <a:lnSpc>
                <a:spcPct val="90000"/>
              </a:lnSpc>
              <a:buFontTx/>
              <a:buAutoNum type="arabicPeriod"/>
            </a:pPr>
            <a:r>
              <a:rPr lang="en-GB"/>
              <a:t>Language planning measures post-Franco</a:t>
            </a:r>
          </a:p>
          <a:p>
            <a:pPr marL="609600" indent="-609600">
              <a:lnSpc>
                <a:spcPct val="90000"/>
              </a:lnSpc>
              <a:buFontTx/>
              <a:buAutoNum type="arabicPeriod"/>
            </a:pPr>
            <a:r>
              <a:rPr lang="en-GB"/>
              <a:t>Political history</a:t>
            </a:r>
          </a:p>
          <a:p>
            <a:pPr marL="609600" indent="-609600">
              <a:lnSpc>
                <a:spcPct val="90000"/>
              </a:lnSpc>
              <a:buFontTx/>
              <a:buAutoNum type="arabicPeriod"/>
            </a:pPr>
            <a:r>
              <a:rPr lang="en-GB"/>
              <a:t>Effectiveness of language planning measures</a:t>
            </a:r>
          </a:p>
          <a:p>
            <a:pPr marL="609600" indent="-609600">
              <a:lnSpc>
                <a:spcPct val="90000"/>
              </a:lnSpc>
              <a:buFontTx/>
              <a:buAutoNum type="arabicPeriod"/>
            </a:pPr>
            <a:r>
              <a:rPr lang="en-GB"/>
              <a:t>Future Developments</a:t>
            </a: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Título"/>
          <p:cNvSpPr>
            <a:spLocks noGrp="1"/>
          </p:cNvSpPr>
          <p:nvPr>
            <p:ph type="title" idx="4294967295"/>
          </p:nvPr>
        </p:nvSpPr>
        <p:spPr/>
        <p:txBody>
          <a:bodyPr/>
          <a:lstStyle/>
          <a:p>
            <a:r>
              <a:rPr lang="es-ES"/>
              <a:t>Objetivos</a:t>
            </a:r>
          </a:p>
        </p:txBody>
      </p:sp>
      <p:sp>
        <p:nvSpPr>
          <p:cNvPr id="3" name="2 Marcador de contenido"/>
          <p:cNvSpPr>
            <a:spLocks noGrp="1"/>
          </p:cNvSpPr>
          <p:nvPr>
            <p:ph idx="4294967295"/>
          </p:nvPr>
        </p:nvSpPr>
        <p:spPr/>
        <p:txBody>
          <a:bodyPr>
            <a:normAutofit/>
          </a:bodyPr>
          <a:lstStyle/>
          <a:p>
            <a:pPr>
              <a:lnSpc>
                <a:spcPct val="90000"/>
              </a:lnSpc>
            </a:pPr>
            <a:r>
              <a:rPr lang="es-ES_tradnl" sz="3000"/>
              <a:t>Amparar el derecho de los ciudadanos a conocer y usar el vascuence y definir los instrumentos para hacerlo efectivo.</a:t>
            </a:r>
            <a:endParaRPr lang="es-ES" sz="3000"/>
          </a:p>
          <a:p>
            <a:pPr>
              <a:lnSpc>
                <a:spcPct val="90000"/>
              </a:lnSpc>
            </a:pPr>
            <a:r>
              <a:rPr lang="es-ES_tradnl" sz="3000"/>
              <a:t>Proteger la recuperación y el desarrollo del vascuence en Navarra, señalando las medidas necesarias para el fomento de su uso.</a:t>
            </a:r>
            <a:endParaRPr lang="es-ES" sz="3000"/>
          </a:p>
          <a:p>
            <a:pPr>
              <a:lnSpc>
                <a:spcPct val="90000"/>
              </a:lnSpc>
            </a:pPr>
            <a:r>
              <a:rPr lang="es-ES_tradnl" sz="3000"/>
              <a:t>Garantizar el uso y la enseñanza del vascuence con arreglo a principios de voluntariedad, gradualidad y respeto, de acuerdo con la realidad sociolingüística de Navarra.</a:t>
            </a:r>
            <a:endParaRPr lang="es-ES" sz="3000"/>
          </a:p>
          <a:p>
            <a:pPr>
              <a:lnSpc>
                <a:spcPct val="90000"/>
              </a:lnSpc>
              <a:buFontTx/>
              <a:buNone/>
            </a:pPr>
            <a:endParaRPr lang="es-ES_tradnl" sz="300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Título"/>
          <p:cNvSpPr>
            <a:spLocks noGrp="1"/>
          </p:cNvSpPr>
          <p:nvPr>
            <p:ph type="title" idx="4294967295"/>
          </p:nvPr>
        </p:nvSpPr>
        <p:spPr>
          <a:xfrm>
            <a:off x="457200" y="273050"/>
            <a:ext cx="3008313" cy="1162050"/>
          </a:xfrm>
        </p:spPr>
        <p:txBody>
          <a:bodyPr anchor="b"/>
          <a:lstStyle/>
          <a:p>
            <a:pPr algn="l"/>
            <a:r>
              <a:rPr lang="es-ES" sz="6000" b="1"/>
              <a:t>Zonas</a:t>
            </a:r>
          </a:p>
        </p:txBody>
      </p:sp>
      <p:pic>
        <p:nvPicPr>
          <p:cNvPr id="59395" name="4 Marcador de contenido" descr="La Navarra lingüistica.jpg"/>
          <p:cNvPicPr>
            <a:picLocks noGrp="1" noChangeAspect="1"/>
          </p:cNvPicPr>
          <p:nvPr>
            <p:ph idx="4294967295"/>
          </p:nvPr>
        </p:nvPicPr>
        <p:blipFill>
          <a:blip r:embed="rId2" cstate="print"/>
          <a:srcRect/>
          <a:stretch>
            <a:fillRect/>
          </a:stretch>
        </p:blipFill>
        <p:spPr>
          <a:xfrm>
            <a:off x="4189413" y="1071563"/>
            <a:ext cx="3332162" cy="3651250"/>
          </a:xfrm>
        </p:spPr>
      </p:pic>
      <p:sp>
        <p:nvSpPr>
          <p:cNvPr id="59396" name="3 Marcador de texto"/>
          <p:cNvSpPr>
            <a:spLocks noGrp="1"/>
          </p:cNvSpPr>
          <p:nvPr>
            <p:ph type="body" sz="half" idx="4294967295"/>
          </p:nvPr>
        </p:nvSpPr>
        <p:spPr>
          <a:xfrm>
            <a:off x="457200" y="1435100"/>
            <a:ext cx="3008313" cy="4691063"/>
          </a:xfrm>
        </p:spPr>
        <p:txBody>
          <a:bodyPr/>
          <a:lstStyle/>
          <a:p>
            <a:pPr marL="0" indent="0">
              <a:buFontTx/>
              <a:buNone/>
            </a:pPr>
            <a:endParaRPr lang="es-ES_tradnl" sz="1400"/>
          </a:p>
          <a:p>
            <a:pPr marL="0" indent="0">
              <a:buFontTx/>
              <a:buNone/>
            </a:pPr>
            <a:endParaRPr lang="es-ES_tradnl" sz="1400"/>
          </a:p>
          <a:p>
            <a:pPr marL="0" indent="0">
              <a:buFontTx/>
              <a:buNone/>
            </a:pPr>
            <a:endParaRPr lang="es-ES_tradnl" sz="1400"/>
          </a:p>
          <a:p>
            <a:pPr marL="0" indent="0">
              <a:buFontTx/>
              <a:buNone/>
            </a:pPr>
            <a:endParaRPr lang="es-ES_tradnl" sz="1400"/>
          </a:p>
          <a:p>
            <a:pPr marL="0" indent="0">
              <a:buFontTx/>
              <a:buNone/>
            </a:pPr>
            <a:r>
              <a:rPr lang="es-ES_tradnl" sz="1800"/>
              <a:t>Zona vascófona: al euskera es cooficial y se le confiere un estatus amplio en uso y aprendizaje.</a:t>
            </a:r>
          </a:p>
          <a:p>
            <a:pPr marL="0" indent="0">
              <a:buFontTx/>
              <a:buNone/>
            </a:pPr>
            <a:endParaRPr lang="es-ES_tradnl" sz="1800"/>
          </a:p>
          <a:p>
            <a:pPr marL="0" indent="0">
              <a:buFontTx/>
              <a:buNone/>
            </a:pPr>
            <a:r>
              <a:rPr lang="es-ES_tradnl" sz="1800"/>
              <a:t>zona mixta: el euskera no es oficial aunque goza de cierto grado de protección y fomento. </a:t>
            </a:r>
          </a:p>
          <a:p>
            <a:pPr marL="0" indent="0">
              <a:buFontTx/>
              <a:buNone/>
            </a:pPr>
            <a:endParaRPr lang="es-ES_tradnl" sz="1800"/>
          </a:p>
          <a:p>
            <a:pPr marL="0" indent="0">
              <a:buFontTx/>
              <a:buNone/>
            </a:pPr>
            <a:r>
              <a:rPr lang="es-ES_tradnl" sz="1800"/>
              <a:t>zona no vascófona: no se prevén medidas de fomento.</a:t>
            </a:r>
            <a:endParaRPr lang="es-ES" sz="1800"/>
          </a:p>
          <a:p>
            <a:pPr marL="0" indent="0">
              <a:buFontTx/>
              <a:buNone/>
            </a:pPr>
            <a:endParaRPr lang="es-ES" sz="140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Título"/>
          <p:cNvSpPr>
            <a:spLocks noGrp="1"/>
          </p:cNvSpPr>
          <p:nvPr>
            <p:ph type="title" idx="4294967295"/>
          </p:nvPr>
        </p:nvSpPr>
        <p:spPr/>
        <p:txBody>
          <a:bodyPr/>
          <a:lstStyle/>
          <a:p>
            <a:r>
              <a:rPr lang="es-ES"/>
              <a:t>1988</a:t>
            </a:r>
          </a:p>
        </p:txBody>
      </p:sp>
      <p:sp>
        <p:nvSpPr>
          <p:cNvPr id="60419" name="2 Marcador de contenido"/>
          <p:cNvSpPr>
            <a:spLocks noGrp="1"/>
          </p:cNvSpPr>
          <p:nvPr>
            <p:ph idx="4294967295"/>
          </p:nvPr>
        </p:nvSpPr>
        <p:spPr/>
        <p:txBody>
          <a:bodyPr/>
          <a:lstStyle/>
          <a:p>
            <a:r>
              <a:rPr lang="es-ES_tradnl"/>
              <a:t>Se crea la Dirección General de Política Lingüística del Gobierno de Navarra.</a:t>
            </a:r>
          </a:p>
          <a:p>
            <a:endParaRPr lang="es-ES_tradnl"/>
          </a:p>
          <a:p>
            <a:r>
              <a:rPr lang="es-ES_tradnl"/>
              <a:t>Se aprueban los modelos de enseñanza bilingüe en Navarra.</a:t>
            </a:r>
            <a:endParaRPr lang="es-ES"/>
          </a:p>
          <a:p>
            <a:endParaRPr lang="es-E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p:txBody>
          <a:bodyPr>
            <a:normAutofit/>
          </a:bodyPr>
          <a:lstStyle/>
          <a:p>
            <a:r>
              <a:rPr lang="es-ES" sz="4000"/>
              <a:t>Dirección General de Política Lingüística de Navarra</a:t>
            </a:r>
          </a:p>
        </p:txBody>
      </p:sp>
      <p:sp>
        <p:nvSpPr>
          <p:cNvPr id="3" name="2 Marcador de contenido"/>
          <p:cNvSpPr>
            <a:spLocks noGrp="1"/>
          </p:cNvSpPr>
          <p:nvPr>
            <p:ph idx="4294967295"/>
          </p:nvPr>
        </p:nvSpPr>
        <p:spPr/>
        <p:txBody>
          <a:bodyPr>
            <a:normAutofit/>
          </a:bodyPr>
          <a:lstStyle/>
          <a:p>
            <a:pPr>
              <a:lnSpc>
                <a:spcPct val="90000"/>
              </a:lnSpc>
            </a:pPr>
            <a:r>
              <a:rPr lang="es-ES_tradnl"/>
              <a:t>Servicios: el de Normalización y Fomento del Euskera y el de Programación e Investigación.</a:t>
            </a:r>
            <a:endParaRPr lang="es-ES"/>
          </a:p>
          <a:p>
            <a:pPr>
              <a:lnSpc>
                <a:spcPct val="90000"/>
              </a:lnSpc>
            </a:pPr>
            <a:r>
              <a:rPr lang="es-ES_tradnl"/>
              <a:t>Cometidos: fomento de la normalización lingüística en la vida social, fomento del uso del euskera en los medios de comunicación, la promoción de actividades culturales y el fomento de la creación literaria así como de la traducción de la producida en otros idiomas.</a:t>
            </a:r>
            <a:endParaRPr lang="es-ES"/>
          </a:p>
          <a:p>
            <a:pPr>
              <a:lnSpc>
                <a:spcPct val="90000"/>
              </a:lnSpc>
            </a:pPr>
            <a:endParaRPr lang="es-E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Título"/>
          <p:cNvSpPr>
            <a:spLocks noGrp="1"/>
          </p:cNvSpPr>
          <p:nvPr>
            <p:ph type="title" idx="4294967295"/>
          </p:nvPr>
        </p:nvSpPr>
        <p:spPr/>
        <p:txBody>
          <a:bodyPr/>
          <a:lstStyle/>
          <a:p>
            <a:endParaRPr lang="en-US"/>
          </a:p>
        </p:txBody>
      </p:sp>
      <p:sp>
        <p:nvSpPr>
          <p:cNvPr id="62467" name="2 Marcador de contenido"/>
          <p:cNvSpPr>
            <a:spLocks noGrp="1"/>
          </p:cNvSpPr>
          <p:nvPr>
            <p:ph idx="4294967295"/>
          </p:nvPr>
        </p:nvSpPr>
        <p:spPr>
          <a:xfrm>
            <a:off x="457200" y="285750"/>
            <a:ext cx="8229600" cy="5840413"/>
          </a:xfrm>
        </p:spPr>
        <p:txBody>
          <a:bodyPr/>
          <a:lstStyle/>
          <a:p>
            <a:r>
              <a:rPr lang="es-ES_tradnl"/>
              <a:t>1989. Se aprueba el plan de normalización lingüística de las administraciones públicas de la Comunidad Autónoma Vasca.</a:t>
            </a:r>
            <a:endParaRPr lang="es-ES"/>
          </a:p>
          <a:p>
            <a:r>
              <a:rPr lang="es-ES_tradnl"/>
              <a:t>1998. Se aprueba en Consejo de Gobierno El Plan General de Promoción del Uso del Euskera.</a:t>
            </a:r>
          </a:p>
          <a:p>
            <a:r>
              <a:rPr lang="es-ES_tradnl"/>
              <a:t>2004-2007. Plan General de Promoción del Uso del Euskera. </a:t>
            </a:r>
            <a:endParaRPr lang="es-ES"/>
          </a:p>
          <a:p>
            <a:r>
              <a:rPr lang="es-ES_tradnl"/>
              <a:t>2008. El Consejo de Gobierno aprobó el Plan de Uso del Gobierno Vasco el 1 de julio de 2008.</a:t>
            </a:r>
            <a:endParaRPr lang="es-ES"/>
          </a:p>
          <a:p>
            <a:pPr>
              <a:buFontTx/>
              <a:buNone/>
            </a:pPr>
            <a:endParaRPr lang="es-E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a:t>Language planning measures</a:t>
            </a:r>
            <a:endParaRPr lang="en-US"/>
          </a:p>
        </p:txBody>
      </p:sp>
      <p:sp>
        <p:nvSpPr>
          <p:cNvPr id="10243" name="Rectangle 3"/>
          <p:cNvSpPr>
            <a:spLocks noGrp="1" noChangeArrowheads="1"/>
          </p:cNvSpPr>
          <p:nvPr>
            <p:ph type="body" idx="1"/>
          </p:nvPr>
        </p:nvSpPr>
        <p:spPr/>
        <p:txBody>
          <a:bodyPr/>
          <a:lstStyle/>
          <a:p>
            <a:pPr>
              <a:lnSpc>
                <a:spcPct val="90000"/>
              </a:lnSpc>
            </a:pPr>
            <a:r>
              <a:rPr lang="en-GB" b="1"/>
              <a:t>Spanish Constitution (1978)</a:t>
            </a:r>
            <a:r>
              <a:rPr lang="en-GB"/>
              <a:t> and the </a:t>
            </a:r>
            <a:r>
              <a:rPr lang="en-GB" b="1"/>
              <a:t>Basque Statute of Autonomy (1979)</a:t>
            </a:r>
            <a:r>
              <a:rPr lang="en-GB"/>
              <a:t> set the basis for the reorganisation and regeneration of the Basque language. </a:t>
            </a:r>
            <a:endParaRPr lang="en-GB" b="1"/>
          </a:p>
          <a:p>
            <a:pPr>
              <a:lnSpc>
                <a:spcPct val="90000"/>
              </a:lnSpc>
            </a:pPr>
            <a:r>
              <a:rPr lang="en-GB" b="1"/>
              <a:t>Normalisation Law 1982 </a:t>
            </a:r>
            <a:r>
              <a:rPr lang="en-GB"/>
              <a:t>– ‘objective to make Basque commonplace at all levels of society’ </a:t>
            </a:r>
          </a:p>
          <a:p>
            <a:pPr lvl="1">
              <a:lnSpc>
                <a:spcPct val="90000"/>
              </a:lnSpc>
            </a:pPr>
            <a:r>
              <a:rPr lang="en-GB"/>
              <a:t>Public Administration – articles 6 – 14</a:t>
            </a:r>
          </a:p>
          <a:p>
            <a:pPr lvl="1">
              <a:lnSpc>
                <a:spcPct val="90000"/>
              </a:lnSpc>
            </a:pPr>
            <a:r>
              <a:rPr lang="en-GB"/>
              <a:t>Education – Articles 15 – 21</a:t>
            </a:r>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GB"/>
              <a:t>Language planning measures</a:t>
            </a:r>
            <a:endParaRPr lang="en-US"/>
          </a:p>
        </p:txBody>
      </p:sp>
      <p:sp>
        <p:nvSpPr>
          <p:cNvPr id="35843" name="Rectangle 3"/>
          <p:cNvSpPr>
            <a:spLocks noGrp="1" noChangeArrowheads="1"/>
          </p:cNvSpPr>
          <p:nvPr>
            <p:ph type="body" idx="1"/>
          </p:nvPr>
        </p:nvSpPr>
        <p:spPr/>
        <p:txBody>
          <a:bodyPr/>
          <a:lstStyle/>
          <a:p>
            <a:pPr>
              <a:lnSpc>
                <a:spcPct val="90000"/>
              </a:lnSpc>
            </a:pPr>
            <a:r>
              <a:rPr lang="en-GB" sz="2800"/>
              <a:t>Between 1983 and 1992 12 laws were passed in order to further underline the 1982 Normalisation Law in the education system. These were;	</a:t>
            </a:r>
          </a:p>
          <a:p>
            <a:pPr>
              <a:lnSpc>
                <a:spcPct val="90000"/>
              </a:lnSpc>
            </a:pPr>
            <a:r>
              <a:rPr lang="en-GB" sz="2800"/>
              <a:t>	1983: The Decree of Bilingualism, Order of Bilingualism</a:t>
            </a:r>
          </a:p>
          <a:p>
            <a:pPr>
              <a:lnSpc>
                <a:spcPct val="90000"/>
              </a:lnSpc>
            </a:pPr>
            <a:r>
              <a:rPr lang="en-GB" sz="2800"/>
              <a:t>	1985: Order to regulate Basque teaching</a:t>
            </a:r>
          </a:p>
          <a:p>
            <a:pPr>
              <a:lnSpc>
                <a:spcPct val="90000"/>
              </a:lnSpc>
            </a:pPr>
            <a:r>
              <a:rPr lang="en-GB" sz="2800"/>
              <a:t>	1988: Law to subsidise Ikastolas (Basque schools)</a:t>
            </a:r>
          </a:p>
          <a:p>
            <a:pPr>
              <a:lnSpc>
                <a:spcPct val="90000"/>
              </a:lnSpc>
            </a:pPr>
            <a:r>
              <a:rPr lang="en-GB" sz="2800"/>
              <a:t>1989: Law to regulate Basque teaching, </a:t>
            </a:r>
          </a:p>
          <a:p>
            <a:pPr>
              <a:lnSpc>
                <a:spcPct val="90000"/>
              </a:lnSpc>
            </a:pPr>
            <a:r>
              <a:rPr lang="en-GB" sz="2800"/>
              <a:t>Law to regulate Language Profiles</a:t>
            </a:r>
          </a:p>
          <a:p>
            <a:pPr>
              <a:lnSpc>
                <a:spcPct val="90000"/>
              </a:lnSpc>
            </a:pPr>
            <a:endParaRPr lang="en-US" sz="280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GB"/>
              <a:t>Language planning measures</a:t>
            </a:r>
            <a:endParaRPr lang="en-US"/>
          </a:p>
        </p:txBody>
      </p:sp>
      <p:sp>
        <p:nvSpPr>
          <p:cNvPr id="36867" name="Rectangle 3"/>
          <p:cNvSpPr>
            <a:spLocks noGrp="1" noChangeArrowheads="1"/>
          </p:cNvSpPr>
          <p:nvPr>
            <p:ph type="body" idx="1"/>
          </p:nvPr>
        </p:nvSpPr>
        <p:spPr/>
        <p:txBody>
          <a:bodyPr/>
          <a:lstStyle/>
          <a:p>
            <a:r>
              <a:rPr lang="en-GB" sz="2800"/>
              <a:t>1990: Law to create Centres to strengthen Basque, </a:t>
            </a:r>
          </a:p>
          <a:p>
            <a:r>
              <a:rPr lang="en-GB" sz="2800"/>
              <a:t>Law to Regulate Centres to strengthen Basque 	</a:t>
            </a:r>
          </a:p>
          <a:p>
            <a:r>
              <a:rPr lang="en-GB" sz="2800"/>
              <a:t>1991: Law to develop Centres for Basque, </a:t>
            </a:r>
          </a:p>
          <a:p>
            <a:r>
              <a:rPr lang="en-GB" sz="2800"/>
              <a:t>Law to Regulate Centres for Basque</a:t>
            </a:r>
          </a:p>
          <a:p>
            <a:r>
              <a:rPr lang="en-GB" sz="2800"/>
              <a:t>1992: Law to establish pre-school curriculum </a:t>
            </a:r>
          </a:p>
          <a:p>
            <a:r>
              <a:rPr lang="en-GB" sz="2800"/>
              <a:t>	Law to establish Primary School Curriculum.</a:t>
            </a:r>
            <a:endParaRPr lang="en-US" sz="280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GB"/>
              <a:t>Language planning measures</a:t>
            </a:r>
            <a:endParaRPr lang="en-US"/>
          </a:p>
        </p:txBody>
      </p:sp>
      <p:sp>
        <p:nvSpPr>
          <p:cNvPr id="37891" name="Rectangle 3"/>
          <p:cNvSpPr>
            <a:spLocks noGrp="1" noChangeArrowheads="1"/>
          </p:cNvSpPr>
          <p:nvPr>
            <p:ph type="body" sz="half" idx="1"/>
          </p:nvPr>
        </p:nvSpPr>
        <p:spPr>
          <a:xfrm>
            <a:off x="457200" y="1600200"/>
            <a:ext cx="7931150" cy="4525963"/>
          </a:xfrm>
        </p:spPr>
        <p:txBody>
          <a:bodyPr/>
          <a:lstStyle/>
          <a:p>
            <a:r>
              <a:rPr lang="en-GB" sz="2800"/>
              <a:t>Basque Teaching models</a:t>
            </a:r>
            <a:r>
              <a:rPr lang="en-US" sz="2800"/>
              <a:t> </a:t>
            </a:r>
          </a:p>
          <a:p>
            <a:pPr>
              <a:buFontTx/>
              <a:buNone/>
            </a:pPr>
            <a:endParaRPr lang="en-US" sz="2800"/>
          </a:p>
        </p:txBody>
      </p:sp>
      <p:graphicFrame>
        <p:nvGraphicFramePr>
          <p:cNvPr id="37945" name="Group 57"/>
          <p:cNvGraphicFramePr>
            <a:graphicFrameLocks noGrp="1"/>
          </p:cNvGraphicFramePr>
          <p:nvPr>
            <p:ph sz="half" idx="2"/>
          </p:nvPr>
        </p:nvGraphicFramePr>
        <p:xfrm>
          <a:off x="827088" y="2492375"/>
          <a:ext cx="7488237" cy="3013075"/>
        </p:xfrm>
        <a:graphic>
          <a:graphicData uri="http://schemas.openxmlformats.org/drawingml/2006/table">
            <a:tbl>
              <a:tblPr/>
              <a:tblGrid>
                <a:gridCol w="1995487"/>
                <a:gridCol w="5492750"/>
              </a:tblGrid>
              <a:tr h="360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smtClean="0">
                          <a:ln>
                            <a:noFill/>
                          </a:ln>
                          <a:solidFill>
                            <a:schemeClr val="tx1"/>
                          </a:solidFill>
                          <a:effectLst/>
                          <a:latin typeface="Arial" charset="0"/>
                        </a:rPr>
                        <a:t>Type</a:t>
                      </a:r>
                      <a:endParaRPr kumimoji="0" lang="en-US" sz="20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1" i="0" u="none" strike="noStrike" cap="none" normalizeH="0" baseline="0" smtClean="0">
                          <a:ln>
                            <a:noFill/>
                          </a:ln>
                          <a:solidFill>
                            <a:schemeClr val="tx1"/>
                          </a:solidFill>
                          <a:effectLst/>
                          <a:latin typeface="Arial" charset="0"/>
                        </a:rPr>
                        <a:t>Description</a:t>
                      </a:r>
                      <a:endParaRPr kumimoji="0" lang="en-US" sz="20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94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X</a:t>
                      </a:r>
                      <a:endParaRPr kumimoji="0" 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Education entirely in Spanish (exempted students + subject to phasing out)</a:t>
                      </a:r>
                      <a:endParaRPr kumimoji="0" 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11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A</a:t>
                      </a:r>
                      <a:endParaRPr kumimoji="0" 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Education in Spanish with Basque as a compulsory Subject</a:t>
                      </a:r>
                      <a:r>
                        <a:rPr kumimoji="0" lang="en-US" sz="20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1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B</a:t>
                      </a:r>
                      <a:endParaRPr kumimoji="0" 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Education partly in Basque, partly in Spanish </a:t>
                      </a:r>
                      <a:endParaRPr kumimoji="0" lang="en-US" sz="2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1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D</a:t>
                      </a:r>
                      <a:endParaRPr kumimoji="0" lang="en-US" sz="2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000" b="0" i="0" u="none" strike="noStrike" cap="none" normalizeH="0" baseline="0" smtClean="0">
                          <a:ln>
                            <a:noFill/>
                          </a:ln>
                          <a:solidFill>
                            <a:schemeClr val="tx1"/>
                          </a:solidFill>
                          <a:effectLst/>
                          <a:latin typeface="Arial" charset="0"/>
                        </a:rPr>
                        <a:t>Education in Basque with Spanish as a compulsory subject</a:t>
                      </a:r>
                      <a:r>
                        <a:rPr kumimoji="0" lang="en-US" sz="28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a:t>Language planning measures</a:t>
            </a:r>
            <a:endParaRPr lang="en-US"/>
          </a:p>
        </p:txBody>
      </p:sp>
      <p:sp>
        <p:nvSpPr>
          <p:cNvPr id="38915" name="Rectangle 3"/>
          <p:cNvSpPr>
            <a:spLocks noGrp="1" noChangeArrowheads="1"/>
          </p:cNvSpPr>
          <p:nvPr>
            <p:ph type="body" idx="1"/>
          </p:nvPr>
        </p:nvSpPr>
        <p:spPr/>
        <p:txBody>
          <a:bodyPr/>
          <a:lstStyle/>
          <a:p>
            <a:r>
              <a:rPr lang="en-GB"/>
              <a:t>- Academy of Basque language 1918</a:t>
            </a:r>
          </a:p>
          <a:p>
            <a:r>
              <a:rPr lang="en-GB"/>
              <a:t>- Real Academy of Basque Language, after the death of Franco. </a:t>
            </a:r>
          </a:p>
          <a:p>
            <a:r>
              <a:rPr lang="en-GB"/>
              <a:t>- Basque Institute for Public Admin ‘(IVAP) in July 1983</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3050"/>
            <a:ext cx="8228013" cy="1146175"/>
          </a:xfrm>
          <a:ln/>
        </p:spPr>
        <p:txBody>
          <a:bodyPr lIns="0" tIns="25471" rIns="0" bIns="0"/>
          <a:lstStyle/>
          <a:p>
            <a: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a:t>History of the Basque language and culture: Origins to late Middle ages</a:t>
            </a:r>
          </a:p>
        </p:txBody>
      </p:sp>
      <p:sp>
        <p:nvSpPr>
          <p:cNvPr id="14339" name="Rectangle 3"/>
          <p:cNvSpPr>
            <a:spLocks noGrp="1" noChangeArrowheads="1"/>
          </p:cNvSpPr>
          <p:nvPr>
            <p:ph type="body" idx="1"/>
          </p:nvPr>
        </p:nvSpPr>
        <p:spPr>
          <a:xfrm>
            <a:off x="327025" y="1597025"/>
            <a:ext cx="4408488" cy="4445000"/>
          </a:xfrm>
          <a:ln/>
        </p:spPr>
        <p:txBody>
          <a:bodyPr lIns="0" tIns="20900" rIns="0" bIns="0"/>
          <a:lstStyle/>
          <a:p>
            <a:pPr marL="427038" indent="-322263" defTabSz="449263">
              <a:buSzPct val="45000"/>
              <a:buFont typeface="Wingdings" pitchFamily="2"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en-GB" sz="2600"/>
              <a:t>Sole survivor of pre-Indo-European languages of western Europe</a:t>
            </a:r>
          </a:p>
          <a:p>
            <a:pPr marL="427038" indent="-322263" defTabSz="449263">
              <a:buSzPct val="45000"/>
              <a:buFont typeface="Wingdings" pitchFamily="2"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en-GB" sz="2600"/>
              <a:t>Historical knowledge starts with first arrival of Romans  1</a:t>
            </a:r>
            <a:r>
              <a:rPr lang="en-GB" sz="2600" baseline="33000"/>
              <a:t>st</a:t>
            </a:r>
            <a:r>
              <a:rPr lang="en-GB" sz="2600"/>
              <a:t>-2</a:t>
            </a:r>
            <a:r>
              <a:rPr lang="en-GB" sz="2600" baseline="33000"/>
              <a:t>nd</a:t>
            </a:r>
            <a:r>
              <a:rPr lang="en-GB" sz="2600"/>
              <a:t> century B.C.</a:t>
            </a:r>
          </a:p>
          <a:p>
            <a:pPr marL="427038" indent="-322263" defTabSz="449263">
              <a:buSzPct val="45000"/>
              <a:buFont typeface="Wingdings" pitchFamily="2"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en-GB" sz="2600"/>
              <a:t>Resistance to assimilation</a:t>
            </a:r>
          </a:p>
          <a:p>
            <a:pPr marL="427038" indent="-322263" defTabSz="449263">
              <a:buSzPct val="45000"/>
              <a:buFont typeface="Wingdings" pitchFamily="2"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en-GB" sz="2600"/>
              <a:t>Isolation</a:t>
            </a:r>
          </a:p>
          <a:p>
            <a:pPr marL="427038" indent="-322263" defTabSz="449263">
              <a:buSzPct val="45000"/>
              <a:buFont typeface="Wingdings" pitchFamily="2"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en-GB" sz="2600"/>
              <a:t>Identity</a:t>
            </a:r>
          </a:p>
        </p:txBody>
      </p:sp>
      <p:pic>
        <p:nvPicPr>
          <p:cNvPr id="14340" name="Picture 4"/>
          <p:cNvPicPr>
            <a:picLocks noChangeAspect="1" noChangeArrowheads="1"/>
          </p:cNvPicPr>
          <p:nvPr/>
        </p:nvPicPr>
        <p:blipFill>
          <a:blip r:embed="rId3" cstate="print"/>
          <a:srcRect/>
          <a:stretch>
            <a:fillRect/>
          </a:stretch>
        </p:blipFill>
        <p:spPr bwMode="auto">
          <a:xfrm>
            <a:off x="4859338" y="1795463"/>
            <a:ext cx="3983037" cy="4246562"/>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a:t>Language planning measures</a:t>
            </a:r>
            <a:endParaRPr lang="en-US"/>
          </a:p>
        </p:txBody>
      </p:sp>
      <p:sp>
        <p:nvSpPr>
          <p:cNvPr id="41987" name="Rectangle 3"/>
          <p:cNvSpPr>
            <a:spLocks noGrp="1" noChangeArrowheads="1"/>
          </p:cNvSpPr>
          <p:nvPr>
            <p:ph type="body" idx="1"/>
          </p:nvPr>
        </p:nvSpPr>
        <p:spPr/>
        <p:txBody>
          <a:bodyPr/>
          <a:lstStyle/>
          <a:p>
            <a:pPr marL="457200" indent="-457200">
              <a:lnSpc>
                <a:spcPct val="80000"/>
              </a:lnSpc>
            </a:pPr>
            <a:r>
              <a:rPr lang="en-GB" sz="2200"/>
              <a:t>The most influential steps to the changing of the status of the Basque Language were:</a:t>
            </a:r>
            <a:r>
              <a:rPr lang="en-GB" sz="2200">
                <a:hlinkClick r:id="" action="ppaction://noaction"/>
              </a:rPr>
              <a:t>[1]</a:t>
            </a:r>
            <a:endParaRPr lang="en-GB" sz="2200"/>
          </a:p>
          <a:p>
            <a:pPr marL="457200" indent="-457200">
              <a:lnSpc>
                <a:spcPct val="80000"/>
              </a:lnSpc>
              <a:buFontTx/>
              <a:buNone/>
            </a:pPr>
            <a:endParaRPr lang="en-GB" sz="2200"/>
          </a:p>
          <a:p>
            <a:pPr marL="457200" indent="-457200">
              <a:lnSpc>
                <a:spcPct val="80000"/>
              </a:lnSpc>
              <a:buFontTx/>
              <a:buAutoNum type="arabicPeriod"/>
            </a:pPr>
            <a:r>
              <a:rPr lang="en-GB" sz="2200"/>
              <a:t>Approval of the Statute of Autonomy of the Basque Country, December 18th 1979.   </a:t>
            </a:r>
          </a:p>
          <a:p>
            <a:pPr marL="457200" indent="-457200">
              <a:lnSpc>
                <a:spcPct val="80000"/>
              </a:lnSpc>
              <a:buFontTx/>
              <a:buAutoNum type="arabicPeriod"/>
            </a:pPr>
            <a:r>
              <a:rPr lang="en-GB" sz="2200"/>
              <a:t>Creation of the Executive Power base of the Basque Government and Basque Parliament, 1980</a:t>
            </a:r>
          </a:p>
          <a:p>
            <a:pPr marL="457200" indent="-457200">
              <a:lnSpc>
                <a:spcPct val="80000"/>
              </a:lnSpc>
              <a:buFontTx/>
              <a:buAutoNum type="arabicPeriod"/>
            </a:pPr>
            <a:r>
              <a:rPr lang="en-GB" sz="2200"/>
              <a:t>Creation of the Advisory Council of the Basque Language, January 11th 1982</a:t>
            </a:r>
          </a:p>
          <a:p>
            <a:pPr marL="457200" indent="-457200">
              <a:lnSpc>
                <a:spcPct val="80000"/>
              </a:lnSpc>
              <a:buFontTx/>
              <a:buAutoNum type="arabicPeriod"/>
            </a:pPr>
            <a:r>
              <a:rPr lang="en-GB" sz="2200"/>
              <a:t>Approval of the Normalisation Law of the Basque Language, November 24th 1983</a:t>
            </a:r>
            <a:endParaRPr lang="en-US" sz="2200"/>
          </a:p>
          <a:p>
            <a:pPr marL="457200" indent="-457200">
              <a:lnSpc>
                <a:spcPct val="80000"/>
              </a:lnSpc>
              <a:buFontTx/>
              <a:buNone/>
            </a:pPr>
            <a:endParaRPr lang="en-GB" sz="2200"/>
          </a:p>
          <a:p>
            <a:pPr marL="457200" indent="-457200">
              <a:lnSpc>
                <a:spcPct val="80000"/>
              </a:lnSpc>
              <a:buFontTx/>
              <a:buNone/>
            </a:pPr>
            <a:r>
              <a:rPr lang="en-GB" sz="2200">
                <a:hlinkClick r:id="" action="ppaction://noaction"/>
              </a:rPr>
              <a:t>[1]</a:t>
            </a:r>
            <a:r>
              <a:rPr lang="en-GB" sz="2200"/>
              <a:t> J. Cobarrubias, History of the “Normalization” of Basque in the Public Administration Sphere, New Jersey.</a:t>
            </a:r>
            <a:endParaRPr lang="en-US" sz="220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GB"/>
              <a:t>Language planning measures</a:t>
            </a:r>
            <a:endParaRPr lang="en-US"/>
          </a:p>
        </p:txBody>
      </p:sp>
      <p:sp>
        <p:nvSpPr>
          <p:cNvPr id="43011" name="Rectangle 3"/>
          <p:cNvSpPr>
            <a:spLocks noGrp="1" noChangeArrowheads="1"/>
          </p:cNvSpPr>
          <p:nvPr>
            <p:ph type="body" idx="1"/>
          </p:nvPr>
        </p:nvSpPr>
        <p:spPr/>
        <p:txBody>
          <a:bodyPr/>
          <a:lstStyle/>
          <a:p>
            <a:pPr marL="609600" indent="-609600">
              <a:lnSpc>
                <a:spcPct val="80000"/>
              </a:lnSpc>
            </a:pPr>
            <a:r>
              <a:rPr lang="en-GB" sz="2200"/>
              <a:t>The most influential steps to the changing of the status of the Basque Language were [cont]:</a:t>
            </a:r>
          </a:p>
          <a:p>
            <a:pPr marL="609600" indent="-609600">
              <a:lnSpc>
                <a:spcPct val="80000"/>
              </a:lnSpc>
              <a:buFontTx/>
              <a:buNone/>
            </a:pPr>
            <a:endParaRPr lang="en-GB" sz="2200"/>
          </a:p>
          <a:p>
            <a:pPr marL="609600" indent="-609600">
              <a:lnSpc>
                <a:spcPct val="80000"/>
              </a:lnSpc>
              <a:buFontTx/>
              <a:buNone/>
            </a:pPr>
            <a:r>
              <a:rPr lang="en-GB" sz="2200"/>
              <a:t>5.      Creation of the Secretariat of Language Policy, January 17th 1983</a:t>
            </a:r>
          </a:p>
          <a:p>
            <a:pPr marL="609600" indent="-609600">
              <a:lnSpc>
                <a:spcPct val="80000"/>
              </a:lnSpc>
              <a:buFontTx/>
              <a:buNone/>
            </a:pPr>
            <a:r>
              <a:rPr lang="en-GB" sz="2200"/>
              <a:t>6.      Decree of the Department of Education and Culture regulating the use of both official languages in Education excluding Higher Education, July 11th 1983</a:t>
            </a:r>
          </a:p>
          <a:p>
            <a:pPr marL="609600" indent="-609600">
              <a:lnSpc>
                <a:spcPct val="80000"/>
              </a:lnSpc>
              <a:buFontTx/>
              <a:buNone/>
            </a:pPr>
            <a:r>
              <a:rPr lang="en-GB" sz="2200"/>
              <a:t>7.      Creation of the Basque Institute for Public Admin (IVAP) `July 27th 1983</a:t>
            </a:r>
          </a:p>
          <a:p>
            <a:pPr marL="609600" indent="-609600">
              <a:lnSpc>
                <a:spcPct val="80000"/>
              </a:lnSpc>
              <a:buFontTx/>
              <a:buAutoNum type="arabicPeriod" startAt="8"/>
            </a:pPr>
            <a:r>
              <a:rPr lang="en-GB" sz="2200"/>
              <a:t>Creation of Adult Literacy and Basquisation (HABE) November 25th 1983</a:t>
            </a:r>
          </a:p>
          <a:p>
            <a:pPr marL="609600" indent="-609600">
              <a:lnSpc>
                <a:spcPct val="80000"/>
              </a:lnSpc>
              <a:buFontTx/>
              <a:buAutoNum type="arabicPeriod" startAt="8"/>
            </a:pPr>
            <a:r>
              <a:rPr lang="en-GB" sz="2200"/>
              <a:t>Approval of Statutes of the University of the Basque Country March 18th 1985. </a:t>
            </a:r>
            <a:endParaRPr lang="en-US" sz="220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t>Political history</a:t>
            </a:r>
            <a:endParaRPr lang="en-US"/>
          </a:p>
        </p:txBody>
      </p:sp>
      <p:sp>
        <p:nvSpPr>
          <p:cNvPr id="11267" name="Rectangle 3"/>
          <p:cNvSpPr>
            <a:spLocks noGrp="1" noChangeArrowheads="1"/>
          </p:cNvSpPr>
          <p:nvPr>
            <p:ph type="body" idx="1"/>
          </p:nvPr>
        </p:nvSpPr>
        <p:spPr/>
        <p:txBody>
          <a:bodyPr/>
          <a:lstStyle/>
          <a:p>
            <a:r>
              <a:rPr lang="en-GB"/>
              <a:t>Arana’s creation of PNV – Partido Nacionalista Vasco – 1897</a:t>
            </a:r>
          </a:p>
          <a:p>
            <a:r>
              <a:rPr lang="en-GB"/>
              <a:t>Building of support – late 19</a:t>
            </a:r>
            <a:r>
              <a:rPr lang="en-GB" baseline="30000"/>
              <a:t>th</a:t>
            </a:r>
            <a:r>
              <a:rPr lang="en-GB"/>
              <a:t>, early 20</a:t>
            </a:r>
            <a:r>
              <a:rPr lang="en-GB" baseline="30000"/>
              <a:t>th</a:t>
            </a:r>
            <a:r>
              <a:rPr lang="en-GB"/>
              <a:t> century</a:t>
            </a:r>
          </a:p>
          <a:p>
            <a:r>
              <a:rPr lang="en-GB"/>
              <a:t>“Congenital fragmentation of Basque nationalism”</a:t>
            </a:r>
          </a:p>
          <a:p>
            <a:r>
              <a:rPr lang="en-GB"/>
              <a:t>Status under Second Republic</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a:t>Political history</a:t>
            </a:r>
            <a:endParaRPr lang="en-US"/>
          </a:p>
        </p:txBody>
      </p:sp>
      <p:sp>
        <p:nvSpPr>
          <p:cNvPr id="24579" name="Rectangle 3"/>
          <p:cNvSpPr>
            <a:spLocks noGrp="1" noChangeArrowheads="1"/>
          </p:cNvSpPr>
          <p:nvPr>
            <p:ph type="body" idx="1"/>
          </p:nvPr>
        </p:nvSpPr>
        <p:spPr/>
        <p:txBody>
          <a:bodyPr/>
          <a:lstStyle/>
          <a:p>
            <a:r>
              <a:rPr lang="en-GB"/>
              <a:t>Francoist repression and development of ETA (Euskadi ‘ta Askatasuna – Basque Land and Freedom</a:t>
            </a:r>
            <a:r>
              <a:rPr lang="en-US"/>
              <a:t>)</a:t>
            </a:r>
          </a:p>
          <a:p>
            <a:r>
              <a:rPr lang="en-GB"/>
              <a:t>Transición democrática – Statute of Autonomy</a:t>
            </a:r>
          </a:p>
          <a:p>
            <a:r>
              <a:rPr lang="en-GB"/>
              <a:t>Dominance of PNV in post-Franco Basque Country </a:t>
            </a: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GB"/>
              <a:t>Political history</a:t>
            </a:r>
            <a:endParaRPr lang="en-US"/>
          </a:p>
        </p:txBody>
      </p:sp>
      <p:sp>
        <p:nvSpPr>
          <p:cNvPr id="25603" name="Rectangle 3"/>
          <p:cNvSpPr>
            <a:spLocks noGrp="1" noChangeArrowheads="1"/>
          </p:cNvSpPr>
          <p:nvPr>
            <p:ph type="body" idx="1"/>
          </p:nvPr>
        </p:nvSpPr>
        <p:spPr/>
        <p:txBody>
          <a:bodyPr/>
          <a:lstStyle/>
          <a:p>
            <a:r>
              <a:rPr lang="en-GB"/>
              <a:t>Ley de Partidos 2002</a:t>
            </a:r>
          </a:p>
          <a:p>
            <a:r>
              <a:rPr lang="en-GB"/>
              <a:t>Herri Batasuna, </a:t>
            </a:r>
            <a:r>
              <a:rPr lang="en-US"/>
              <a:t>Euskal Herritarrok, Batasuna – 2003</a:t>
            </a:r>
          </a:p>
          <a:p>
            <a:r>
              <a:rPr lang="en-GB"/>
              <a:t>Further parties made illegal in 2008-9</a:t>
            </a:r>
          </a:p>
          <a:p>
            <a:r>
              <a:rPr lang="en-GB"/>
              <a:t>No participation of radical nationalist parties in 2009 elections</a:t>
            </a:r>
          </a:p>
          <a:p>
            <a:r>
              <a:rPr lang="en-GB"/>
              <a:t>Plan Ibarretxe</a:t>
            </a: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GB"/>
              <a:t>Political history</a:t>
            </a:r>
            <a:endParaRPr lang="en-US"/>
          </a:p>
        </p:txBody>
      </p:sp>
      <p:graphicFrame>
        <p:nvGraphicFramePr>
          <p:cNvPr id="30852" name="Group 132"/>
          <p:cNvGraphicFramePr>
            <a:graphicFrameLocks noGrp="1"/>
          </p:cNvGraphicFramePr>
          <p:nvPr>
            <p:ph idx="1"/>
          </p:nvPr>
        </p:nvGraphicFramePr>
        <p:xfrm>
          <a:off x="457200" y="1600200"/>
          <a:ext cx="8229600" cy="4708525"/>
        </p:xfrm>
        <a:graphic>
          <a:graphicData uri="http://schemas.openxmlformats.org/drawingml/2006/table">
            <a:tbl>
              <a:tblPr/>
              <a:tblGrid>
                <a:gridCol w="5329238"/>
                <a:gridCol w="1450975"/>
                <a:gridCol w="804862"/>
                <a:gridCol w="644525"/>
              </a:tblGrid>
              <a:tr h="258763">
                <a:tc gridSpan="4">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400" b="1" i="0" u="sng" strike="noStrike" cap="none" normalizeH="0" baseline="0" smtClean="0">
                          <a:ln>
                            <a:noFill/>
                          </a:ln>
                          <a:solidFill>
                            <a:srgbClr val="000000"/>
                          </a:solidFill>
                          <a:effectLst/>
                          <a:latin typeface="Arial" charset="0"/>
                          <a:ea typeface="Times New Roman" pitchFamily="18" charset="0"/>
                          <a:cs typeface="Arial" charset="0"/>
                        </a:rPr>
                        <a:t>March 1</a:t>
                      </a:r>
                      <a:r>
                        <a:rPr kumimoji="0" lang="en-US" sz="1400" b="1" i="0" u="sng" strike="noStrike" cap="none" normalizeH="0" baseline="30000" smtClean="0">
                          <a:ln>
                            <a:noFill/>
                          </a:ln>
                          <a:solidFill>
                            <a:srgbClr val="000000"/>
                          </a:solidFill>
                          <a:effectLst/>
                          <a:latin typeface="Arial" charset="0"/>
                          <a:ea typeface="Times New Roman" pitchFamily="18" charset="0"/>
                          <a:cs typeface="Arial" charset="0"/>
                        </a:rPr>
                        <a:t>st</a:t>
                      </a:r>
                      <a:r>
                        <a:rPr kumimoji="0" lang="en-US" sz="1400" b="1" i="0" u="sng" strike="noStrike" cap="none" normalizeH="0" baseline="0" smtClean="0">
                          <a:ln>
                            <a:noFill/>
                          </a:ln>
                          <a:solidFill>
                            <a:srgbClr val="000000"/>
                          </a:solidFill>
                          <a:effectLst/>
                          <a:latin typeface="Arial" charset="0"/>
                          <a:ea typeface="Times New Roman" pitchFamily="18" charset="0"/>
                          <a:cs typeface="Arial" charset="0"/>
                        </a:rPr>
                        <a:t>, 2009 Election Results - Euskadi Totals</a:t>
                      </a:r>
                      <a:endParaRPr kumimoji="0" lang="en-US" sz="1400" b="1" i="0" u="sng"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cap="flat">
                      <a:noFill/>
                    </a:lnR>
                    <a:lnT cap="fla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Registered Electors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1,776,059</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noFill/>
                  </a:tcPr>
                </a:tc>
              </a:tr>
              <a:tr h="4191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Voters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1,148,697</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64.7%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noFill/>
                  </a:tcPr>
                </a:tc>
              </a:tr>
              <a:tr h="2603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Invalid Ballots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100,939</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8.8%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noFill/>
                  </a:tcPr>
                </a:tc>
              </a:tr>
              <a:tr h="4175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Valid Votes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1,047,758</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91.2%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noFill/>
                  </a:tcPr>
                </a:tc>
              </a:tr>
              <a:tr h="2603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Blank Ballots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11,562</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1.1%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noFill/>
                  </a:tcPr>
                </a:tc>
              </a:tr>
              <a:tr h="4191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Ticket</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Votes</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Seats</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a:noFill/>
                    </a:lnL>
                    <a:lnR cap="flat">
                      <a:noFill/>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 Euzko Alderdi Jeltzalea-Partido Nacionalista Vasco (EAJ-PNV) </a:t>
                      </a:r>
                      <a:endParaRPr kumimoji="0" lang="es-E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FFFFF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  </a:t>
                      </a: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399,600</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38.1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30 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FFFFFF"/>
                    </a:solidFill>
                  </a:tcPr>
                </a:tc>
              </a:tr>
              <a:tr h="4191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 Partido Socialista de Euskadi-Euskadiko Ezkerra (PSE-EE/PSOE) </a:t>
                      </a:r>
                      <a:endParaRPr kumimoji="0" lang="es-E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EFEFE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  </a:t>
                      </a: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318,112</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30.4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25 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EFEFEF"/>
                    </a:solid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Partido Popular (PP)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FFFFF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146,148</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13.9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13 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FFFFFF"/>
                    </a:solid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Aralar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EFEFE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62,514</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6.0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4 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EFEFEF"/>
                    </a:solid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Eusko Alkartasuna (EA)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FFFFF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38,198</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3.6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1 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FFFFFF"/>
                    </a:solidFill>
                  </a:tcPr>
                </a:tc>
              </a:tr>
              <a:tr h="2603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Ezker Batua-Berdeak (EB-B)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EFEFE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36,373</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3.5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1 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EFEFEF"/>
                    </a:solid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 Unión Progreso y Democracia (UPyD) </a:t>
                      </a:r>
                      <a:endParaRPr kumimoji="0" lang="es-E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FFFFF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s-ES" sz="1200" b="1" i="0" u="none" strike="noStrike" cap="none" normalizeH="0" baseline="0" smtClean="0">
                          <a:ln>
                            <a:noFill/>
                          </a:ln>
                          <a:solidFill>
                            <a:srgbClr val="000000"/>
                          </a:solidFill>
                          <a:effectLst/>
                          <a:latin typeface="Arial" charset="0"/>
                          <a:ea typeface="Times New Roman" pitchFamily="18" charset="0"/>
                          <a:cs typeface="Arial" charset="0"/>
                        </a:rPr>
                        <a:t>  </a:t>
                      </a: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22,233</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2.1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1 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FFFFFF"/>
                    </a:solid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Others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cap="flat">
                      <a:noFill/>
                    </a:lnB>
                    <a:lnTlToBr>
                      <a:noFill/>
                    </a:lnTlToBr>
                    <a:lnBlToTr>
                      <a:noFill/>
                    </a:lnBlToTr>
                    <a:solidFill>
                      <a:srgbClr val="EFEFE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13,018</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cap="flat">
                      <a:noFill/>
                    </a:lnB>
                    <a:lnTlToBr>
                      <a:noFill/>
                    </a:lnTlToBr>
                    <a:lnBlToTr>
                      <a:noFill/>
                    </a:lnBlToTr>
                    <a:solidFill>
                      <a:srgbClr val="EFEFE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 1.2 </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cap="flat">
                      <a:noFill/>
                    </a:lnB>
                    <a:lnTlToBr>
                      <a:noFill/>
                    </a:lnTlToBr>
                    <a:lnBlToTr>
                      <a:noFill/>
                    </a:lnBlToTr>
                    <a:solidFill>
                      <a:srgbClr val="EFEFEF"/>
                    </a:solidFill>
                  </a:tcPr>
                </a:tc>
                <a:tc>
                  <a:txBody>
                    <a:bodyPr/>
                    <a:lstStyle/>
                    <a:p>
                      <a:pPr marL="342900" marR="0" lvl="0" indent="-342900" algn="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charset="0"/>
                          <a:ea typeface="Times New Roman" pitchFamily="18" charset="0"/>
                          <a:cs typeface="Arial" charset="0"/>
                        </a:rPr>
                        <a:t>0</a:t>
                      </a:r>
                      <a:endParaRPr kumimoji="0" lang="en-US" sz="12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cap="flat">
                      <a:noFill/>
                    </a:lnB>
                    <a:lnTlToBr>
                      <a:noFill/>
                    </a:lnTlToBr>
                    <a:lnBlToTr>
                      <a:noFill/>
                    </a:lnBlToTr>
                    <a:solidFill>
                      <a:srgbClr val="EFEFEF"/>
                    </a:solidFill>
                  </a:tcPr>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944" name="Group 176"/>
          <p:cNvGraphicFramePr>
            <a:graphicFrameLocks noGrp="1"/>
          </p:cNvGraphicFramePr>
          <p:nvPr>
            <p:ph idx="1"/>
          </p:nvPr>
        </p:nvGraphicFramePr>
        <p:xfrm>
          <a:off x="539750" y="333375"/>
          <a:ext cx="8075613" cy="6107113"/>
        </p:xfrm>
        <a:graphic>
          <a:graphicData uri="http://schemas.openxmlformats.org/drawingml/2006/table">
            <a:tbl>
              <a:tblPr/>
              <a:tblGrid>
                <a:gridCol w="2019300"/>
                <a:gridCol w="2019300"/>
                <a:gridCol w="2017713"/>
                <a:gridCol w="2019300"/>
              </a:tblGrid>
              <a:tr h="130175">
                <a:tc gridSpan="4">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smtClean="0">
                          <a:ln>
                            <a:noFill/>
                          </a:ln>
                          <a:solidFill>
                            <a:srgbClr val="000000"/>
                          </a:solidFill>
                          <a:effectLst/>
                          <a:latin typeface="Arial" charset="0"/>
                          <a:ea typeface="Times New Roman" pitchFamily="18" charset="0"/>
                          <a:cs typeface="Arial" charset="0"/>
                        </a:rPr>
                        <a:t>March 9, 2008 General Election Results - Spain Totals</a:t>
                      </a:r>
                      <a:endParaRPr kumimoji="0" lang="en-US" sz="1200" b="1" i="0" u="sng"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cap="flat">
                      <a:noFill/>
                    </a:lnR>
                    <a:lnT cap="fla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r>
              <a:tr h="20955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Registered Electors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35,073,179</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noFill/>
                  </a:tcPr>
                </a:tc>
              </a:tr>
              <a:tr h="1301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Voters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25,900,442</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73.8%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noFill/>
                  </a:tcPr>
                </a:tc>
              </a:tr>
              <a:tr h="128588">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Invalid Ballots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165,576</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noFill/>
                  </a:tcPr>
                </a:tc>
              </a:tr>
              <a:tr h="1301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Valid Votes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25,734,866</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noFill/>
                  </a:tcPr>
                </a:tc>
              </a:tr>
              <a:tr h="1301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Blank Ballots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286,182</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noFill/>
                  </a:tcPr>
                </a:tc>
              </a:tr>
              <a:tr h="1301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Ticket</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Votes</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Seats</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a:noFill/>
                    </a:lnL>
                    <a:lnR cap="flat">
                      <a:noFill/>
                    </a:lnR>
                    <a:lnT>
                      <a:noFill/>
                    </a:lnT>
                    <a:lnB>
                      <a:noFill/>
                    </a:lnB>
                    <a:lnTlToBr>
                      <a:noFill/>
                    </a:lnTlToBr>
                    <a:lnBlToTr>
                      <a:noFill/>
                    </a:lnBlToTr>
                    <a:noFill/>
                  </a:tcPr>
                </a:tc>
              </a:tr>
              <a:tr h="2444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 Partido Socialista Obrero Español (PSOE) </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  </a:t>
                      </a: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11,289,335</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43.9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169 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FFFFFF"/>
                    </a:solidFill>
                  </a:tcPr>
                </a:tc>
              </a:tr>
              <a:tr h="20955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Partido Popular (PP)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10,278,010</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39.9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154 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EFEFEF"/>
                    </a:solidFill>
                  </a:tcPr>
                </a:tc>
              </a:tr>
              <a:tr h="20955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Convergència i Unió (CiU)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779,425</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3.0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10 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FFFFFF"/>
                    </a:solidFill>
                  </a:tcPr>
                </a:tc>
              </a:tr>
              <a:tr h="2444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 Euzko Alderdi Jeltzalea-Partido Nacionalista Vasco (EAJ-PNV) </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  </a:t>
                      </a: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306,128</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1.2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6 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EFEFEF"/>
                    </a:solidFill>
                  </a:tcPr>
                </a:tc>
              </a:tr>
              <a:tr h="2444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 Esquerra Republicana de Catalunya (ERC) </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  </a:t>
                      </a: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298,139</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1.2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3 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FFFFFF"/>
                    </a:solidFill>
                  </a:tcPr>
                </a:tc>
              </a:tr>
              <a:tr h="20955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Izquierda Unida (IU)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969,946</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3.8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2 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EFEFEF"/>
                    </a:solidFill>
                  </a:tcPr>
                </a:tc>
              </a:tr>
              <a:tr h="2444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Bloque Nacionalista Galego (BNG)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212,543</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0.8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2 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FFFFFF"/>
                    </a:solidFill>
                  </a:tcPr>
                </a:tc>
              </a:tr>
              <a:tr h="2444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 Coalición Canaria - Partido Nacionalista Canario (CC-PNC) </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  </a:t>
                      </a: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174,629</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0.7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2 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EFEFEF"/>
                    </a:solidFill>
                  </a:tcPr>
                </a:tc>
              </a:tr>
              <a:tr h="2444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 Unión Progreso y Democracia (UPyD) </a:t>
                      </a:r>
                      <a:endParaRPr kumimoji="0" lang="es-E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s-ES" sz="1000" b="1" i="0" u="none" strike="noStrike" cap="none" normalizeH="0" baseline="0" smtClean="0">
                          <a:ln>
                            <a:noFill/>
                          </a:ln>
                          <a:solidFill>
                            <a:srgbClr val="000000"/>
                          </a:solidFill>
                          <a:effectLst/>
                          <a:latin typeface="Arial" charset="0"/>
                          <a:ea typeface="Times New Roman" pitchFamily="18" charset="0"/>
                          <a:cs typeface="Arial" charset="0"/>
                        </a:rPr>
                        <a:t>  </a:t>
                      </a: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306,079</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1.2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1 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FFFFFF"/>
                    </a:solidFill>
                  </a:tcPr>
                </a:tc>
              </a:tr>
              <a:tr h="20955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Nafarroa Bai (Na-Bai)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62,398</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0.2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1 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EFEFEF"/>
                    </a:solidFill>
                  </a:tcPr>
                </a:tc>
              </a:tr>
              <a:tr h="20955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Eusko Alkartasuna (EA)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50,371</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0.2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0 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FFFFFF"/>
                    </a:solidFill>
                  </a:tcPr>
                </a:tc>
              </a:tr>
              <a:tr h="22860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Chunta Aragonesista (ChA)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38,202</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0.1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a:noFill/>
                    </a:lnB>
                    <a:lnTlToBr>
                      <a:noFill/>
                    </a:lnTlToBr>
                    <a:lnBlToTr>
                      <a:noFill/>
                    </a:lnBlToTr>
                    <a:solidFill>
                      <a:srgbClr val="EFEFE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0 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a:noFill/>
                    </a:lnB>
                    <a:lnTlToBr>
                      <a:noFill/>
                    </a:lnTlToBr>
                    <a:lnBlToTr>
                      <a:noFill/>
                    </a:lnBlToTr>
                    <a:solidFill>
                      <a:srgbClr val="EFEFEF"/>
                    </a:solidFill>
                  </a:tcPr>
                </a:tc>
              </a:tr>
              <a:tr h="13017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Others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cap="flat">
                      <a:noFill/>
                    </a:lnL>
                    <a:lnR>
                      <a:noFill/>
                    </a:lnR>
                    <a:lnT>
                      <a:noFill/>
                    </a:lnT>
                    <a:lnB cap="flat">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683,479</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cap="flat">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 2.7 </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a:noFill/>
                    </a:lnR>
                    <a:lnT>
                      <a:noFill/>
                    </a:lnT>
                    <a:lnB cap="flat">
                      <a:noFill/>
                    </a:lnB>
                    <a:lnTlToBr>
                      <a:noFill/>
                    </a:lnTlToBr>
                    <a:lnBlToTr>
                      <a:noFill/>
                    </a:lnBlToTr>
                    <a:solidFill>
                      <a:srgbClr val="FFFF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charset="0"/>
                          <a:ea typeface="Times New Roman" pitchFamily="18" charset="0"/>
                          <a:cs typeface="Arial" charset="0"/>
                        </a:rPr>
                        <a:t>0</a:t>
                      </a:r>
                      <a:endParaRPr kumimoji="0" lang="en-US" sz="1000" b="1"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a:noFill/>
                    </a:lnL>
                    <a:lnR cap="flat">
                      <a:noFill/>
                    </a:lnR>
                    <a:lnT>
                      <a:noFill/>
                    </a:lnT>
                    <a:lnB cap="flat">
                      <a:noFill/>
                    </a:lnB>
                    <a:lnTlToBr>
                      <a:noFill/>
                    </a:lnTlToBr>
                    <a:lnBlToTr>
                      <a:noFill/>
                    </a:lnBlToTr>
                    <a:solidFill>
                      <a:srgbClr val="FFFFFF"/>
                    </a:solidFill>
                  </a:tcPr>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Box 1"/>
          <p:cNvSpPr txBox="1">
            <a:spLocks noChangeArrowheads="1"/>
          </p:cNvSpPr>
          <p:nvPr/>
        </p:nvSpPr>
        <p:spPr bwMode="auto">
          <a:xfrm>
            <a:off x="684213" y="1412875"/>
            <a:ext cx="7559675" cy="461963"/>
          </a:xfrm>
          <a:prstGeom prst="rect">
            <a:avLst/>
          </a:prstGeom>
          <a:noFill/>
          <a:ln w="9525">
            <a:noFill/>
            <a:miter lim="800000"/>
            <a:headEnd/>
            <a:tailEnd/>
          </a:ln>
        </p:spPr>
        <p:txBody>
          <a:bodyPr>
            <a:spAutoFit/>
          </a:bodyPr>
          <a:lstStyle/>
          <a:p>
            <a:pPr algn="ctr"/>
            <a:r>
              <a:rPr lang="es-ES_tradnl" sz="2400">
                <a:latin typeface="Arial Black" pitchFamily="34" charset="0"/>
              </a:rPr>
              <a:t>IV ENCUESTA SOCIOLINGÜÍSTICA, 2006</a:t>
            </a:r>
            <a:endParaRPr lang="en-GB" sz="2400">
              <a:latin typeface="Arial Black" pitchFamily="34" charset="0"/>
            </a:endParaRPr>
          </a:p>
        </p:txBody>
      </p:sp>
      <p:pic>
        <p:nvPicPr>
          <p:cNvPr id="71683" name="Picture 3" descr="gobiernovasco.jpg"/>
          <p:cNvPicPr>
            <a:picLocks noChangeAspect="1"/>
          </p:cNvPicPr>
          <p:nvPr/>
        </p:nvPicPr>
        <p:blipFill>
          <a:blip r:embed="rId2" cstate="print"/>
          <a:srcRect/>
          <a:stretch>
            <a:fillRect/>
          </a:stretch>
        </p:blipFill>
        <p:spPr bwMode="auto">
          <a:xfrm>
            <a:off x="3708400" y="2420938"/>
            <a:ext cx="1349375" cy="1079500"/>
          </a:xfrm>
          <a:prstGeom prst="rect">
            <a:avLst/>
          </a:prstGeom>
          <a:noFill/>
          <a:ln w="9525">
            <a:noFill/>
            <a:miter lim="800000"/>
            <a:headEnd/>
            <a:tailEnd/>
          </a:ln>
        </p:spPr>
      </p:pic>
      <p:sp>
        <p:nvSpPr>
          <p:cNvPr id="71684" name="TextBox 4"/>
          <p:cNvSpPr txBox="1">
            <a:spLocks noChangeArrowheads="1"/>
          </p:cNvSpPr>
          <p:nvPr/>
        </p:nvSpPr>
        <p:spPr bwMode="auto">
          <a:xfrm>
            <a:off x="1547813" y="4581525"/>
            <a:ext cx="6192837" cy="922338"/>
          </a:xfrm>
          <a:prstGeom prst="rect">
            <a:avLst/>
          </a:prstGeom>
          <a:noFill/>
          <a:ln w="9525">
            <a:noFill/>
            <a:miter lim="800000"/>
            <a:headEnd/>
            <a:tailEnd/>
          </a:ln>
        </p:spPr>
        <p:txBody>
          <a:bodyPr>
            <a:spAutoFit/>
          </a:bodyPr>
          <a:lstStyle/>
          <a:p>
            <a:r>
              <a:rPr lang="es-ES_tradnl">
                <a:latin typeface="Calibri" pitchFamily="34" charset="0"/>
              </a:rPr>
              <a:t>Consejería de Cultura del Gobierno Vasco</a:t>
            </a:r>
          </a:p>
          <a:p>
            <a:endParaRPr lang="es-ES_tradnl">
              <a:latin typeface="Calibri" pitchFamily="34" charset="0"/>
            </a:endParaRPr>
          </a:p>
          <a:p>
            <a:r>
              <a:rPr lang="es-ES_tradnl">
                <a:latin typeface="Calibri" pitchFamily="34" charset="0"/>
              </a:rPr>
              <a:t>Viceconsejería de Política Lingüística del Gobierno Vasco</a:t>
            </a:r>
            <a:endParaRPr lang="en-GB">
              <a:latin typeface="Calibri" pitchFamily="34" charset="0"/>
            </a:endParaRPr>
          </a:p>
        </p:txBody>
      </p:sp>
      <p:sp>
        <p:nvSpPr>
          <p:cNvPr id="71685" name="TextBox 5"/>
          <p:cNvSpPr txBox="1">
            <a:spLocks noChangeArrowheads="1"/>
          </p:cNvSpPr>
          <p:nvPr/>
        </p:nvSpPr>
        <p:spPr bwMode="auto">
          <a:xfrm>
            <a:off x="971550" y="6237288"/>
            <a:ext cx="7056438" cy="277812"/>
          </a:xfrm>
          <a:prstGeom prst="rect">
            <a:avLst/>
          </a:prstGeom>
          <a:noFill/>
          <a:ln w="9525">
            <a:noFill/>
            <a:miter lim="800000"/>
            <a:headEnd/>
            <a:tailEnd/>
          </a:ln>
        </p:spPr>
        <p:txBody>
          <a:bodyPr>
            <a:spAutoFit/>
          </a:bodyPr>
          <a:lstStyle/>
          <a:p>
            <a:r>
              <a:rPr lang="es-ES_tradnl" sz="1200">
                <a:latin typeface="Calibri" pitchFamily="34" charset="0"/>
              </a:rPr>
              <a:t>Fuente: IV Encuesta Sociolingüística. Viceconsejería  de Política Lingüística. Gobierno Vasco, 2006</a:t>
            </a:r>
            <a:endParaRPr lang="en-GB" sz="1200">
              <a:latin typeface="Calibri" pitchFamily="34"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323528" y="1484784"/>
          <a:ext cx="8568952" cy="5040560"/>
        </p:xfrm>
        <a:graphic>
          <a:graphicData uri="http://schemas.openxmlformats.org/drawingml/2006/chart">
            <c:chart xmlns:c="http://schemas.openxmlformats.org/drawingml/2006/chart" xmlns:r="http://schemas.openxmlformats.org/officeDocument/2006/relationships" r:id="rId2"/>
          </a:graphicData>
        </a:graphic>
      </p:graphicFrame>
      <p:sp>
        <p:nvSpPr>
          <p:cNvPr id="72707" name="TextBox 4"/>
          <p:cNvSpPr txBox="1">
            <a:spLocks noChangeArrowheads="1"/>
          </p:cNvSpPr>
          <p:nvPr/>
        </p:nvSpPr>
        <p:spPr bwMode="auto">
          <a:xfrm>
            <a:off x="1116013" y="620713"/>
            <a:ext cx="6840537" cy="646112"/>
          </a:xfrm>
          <a:prstGeom prst="rect">
            <a:avLst/>
          </a:prstGeom>
          <a:noFill/>
          <a:ln w="9525">
            <a:noFill/>
            <a:miter lim="800000"/>
            <a:headEnd/>
            <a:tailEnd/>
          </a:ln>
        </p:spPr>
        <p:txBody>
          <a:bodyPr>
            <a:spAutoFit/>
          </a:bodyPr>
          <a:lstStyle/>
          <a:p>
            <a:pPr algn="ctr"/>
            <a:r>
              <a:rPr lang="es-ES_tradnl" b="1">
                <a:latin typeface="Arial Black" pitchFamily="34" charset="0"/>
              </a:rPr>
              <a:t>Población de más de 16 años en la Comunidad Autónoma Vasca (1.850.000)</a:t>
            </a:r>
            <a:endParaRPr lang="en-GB" b="1">
              <a:latin typeface="Arial Black"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idx="4294967295"/>
          </p:nvPr>
        </p:nvSpPr>
        <p:spPr>
          <a:xfrm>
            <a:off x="468313" y="188913"/>
            <a:ext cx="7354887" cy="417512"/>
          </a:xfrm>
        </p:spPr>
        <p:txBody>
          <a:bodyPr/>
          <a:lstStyle/>
          <a:p>
            <a:r>
              <a:rPr lang="es-ES_tradnl" sz="1800">
                <a:latin typeface="Arial Black" pitchFamily="34" charset="0"/>
              </a:rPr>
              <a:t>Por provincias…</a:t>
            </a:r>
            <a:endParaRPr lang="en-GB" sz="1800">
              <a:latin typeface="Arial Black" pitchFamily="34" charset="0"/>
            </a:endParaRPr>
          </a:p>
        </p:txBody>
      </p:sp>
      <p:sp>
        <p:nvSpPr>
          <p:cNvPr id="73731" name="TextBox 3"/>
          <p:cNvSpPr txBox="1">
            <a:spLocks noChangeArrowheads="1"/>
          </p:cNvSpPr>
          <p:nvPr/>
        </p:nvSpPr>
        <p:spPr bwMode="auto">
          <a:xfrm>
            <a:off x="539750" y="620713"/>
            <a:ext cx="1800225" cy="6032500"/>
          </a:xfrm>
          <a:prstGeom prst="rect">
            <a:avLst/>
          </a:prstGeom>
          <a:noFill/>
          <a:ln w="9525">
            <a:noFill/>
            <a:miter lim="800000"/>
            <a:headEnd/>
            <a:tailEnd/>
          </a:ln>
        </p:spPr>
        <p:txBody>
          <a:bodyPr>
            <a:spAutoFit/>
          </a:bodyPr>
          <a:lstStyle/>
          <a:p>
            <a:r>
              <a:rPr lang="es-ES_tradnl" sz="2000">
                <a:latin typeface="Arial Black" pitchFamily="34" charset="0"/>
              </a:rPr>
              <a:t>BIZKAIA</a:t>
            </a:r>
          </a:p>
          <a:p>
            <a:r>
              <a:rPr lang="es-ES_tradnl">
                <a:latin typeface="Calibri" pitchFamily="34" charset="0"/>
              </a:rPr>
              <a:t> </a:t>
            </a:r>
            <a:r>
              <a:rPr lang="es-ES_tradnl" sz="1600">
                <a:latin typeface="Calibri" pitchFamily="34" charset="0"/>
              </a:rPr>
              <a:t>(994.000 hab.)</a:t>
            </a:r>
          </a:p>
          <a:p>
            <a:endParaRPr lang="es-ES_tradnl" sz="1600">
              <a:latin typeface="Calibri" pitchFamily="34" charset="0"/>
            </a:endParaRPr>
          </a:p>
          <a:p>
            <a:endParaRPr lang="es-ES_tradnl" sz="1600">
              <a:latin typeface="Calibri" pitchFamily="34" charset="0"/>
            </a:endParaRPr>
          </a:p>
          <a:p>
            <a:endParaRPr lang="es-ES_tradnl" sz="1600">
              <a:latin typeface="Calibri" pitchFamily="34" charset="0"/>
            </a:endParaRPr>
          </a:p>
          <a:p>
            <a:endParaRPr lang="es-ES_tradnl" sz="1600">
              <a:latin typeface="Calibri" pitchFamily="34" charset="0"/>
            </a:endParaRPr>
          </a:p>
          <a:p>
            <a:endParaRPr lang="es-ES_tradnl" sz="1600">
              <a:latin typeface="Calibri" pitchFamily="34" charset="0"/>
            </a:endParaRPr>
          </a:p>
          <a:p>
            <a:endParaRPr lang="es-ES_tradnl">
              <a:latin typeface="Calibri" pitchFamily="34" charset="0"/>
            </a:endParaRPr>
          </a:p>
          <a:p>
            <a:r>
              <a:rPr lang="es-ES_tradnl" sz="2000">
                <a:latin typeface="Arial Black" pitchFamily="34" charset="0"/>
              </a:rPr>
              <a:t>GIPUZKOA</a:t>
            </a:r>
            <a:r>
              <a:rPr lang="es-ES_tradnl">
                <a:latin typeface="Calibri" pitchFamily="34" charset="0"/>
              </a:rPr>
              <a:t> </a:t>
            </a:r>
          </a:p>
          <a:p>
            <a:r>
              <a:rPr lang="es-ES_tradnl" sz="1600">
                <a:latin typeface="Calibri" pitchFamily="34" charset="0"/>
              </a:rPr>
              <a:t>(594.000 hab.)</a:t>
            </a:r>
          </a:p>
          <a:p>
            <a:endParaRPr lang="es-ES_tradnl" sz="1600">
              <a:latin typeface="Calibri" pitchFamily="34" charset="0"/>
            </a:endParaRPr>
          </a:p>
          <a:p>
            <a:endParaRPr lang="es-ES_tradnl" sz="1600">
              <a:latin typeface="Calibri" pitchFamily="34" charset="0"/>
            </a:endParaRPr>
          </a:p>
          <a:p>
            <a:endParaRPr lang="es-ES_tradnl" sz="1600">
              <a:latin typeface="Calibri" pitchFamily="34" charset="0"/>
            </a:endParaRPr>
          </a:p>
          <a:p>
            <a:endParaRPr lang="es-ES_tradnl" sz="1600">
              <a:latin typeface="Calibri" pitchFamily="34" charset="0"/>
            </a:endParaRPr>
          </a:p>
          <a:p>
            <a:endParaRPr lang="es-ES_tradnl" sz="1600">
              <a:latin typeface="Calibri" pitchFamily="34" charset="0"/>
            </a:endParaRPr>
          </a:p>
          <a:p>
            <a:endParaRPr lang="es-ES_tradnl">
              <a:latin typeface="Calibri" pitchFamily="34" charset="0"/>
            </a:endParaRPr>
          </a:p>
          <a:p>
            <a:r>
              <a:rPr lang="es-ES_tradnl" sz="2000">
                <a:latin typeface="Arial Black" pitchFamily="34" charset="0"/>
              </a:rPr>
              <a:t>ÁLAVA</a:t>
            </a:r>
            <a:endParaRPr lang="es-ES_tradnl">
              <a:latin typeface="Calibri" pitchFamily="34" charset="0"/>
            </a:endParaRPr>
          </a:p>
          <a:p>
            <a:r>
              <a:rPr lang="es-ES_tradnl" sz="1600">
                <a:latin typeface="Calibri" pitchFamily="34" charset="0"/>
              </a:rPr>
              <a:t>(261.000 hab.)</a:t>
            </a:r>
          </a:p>
          <a:p>
            <a:endParaRPr lang="es-ES_tradnl" sz="1600">
              <a:latin typeface="Calibri" pitchFamily="34" charset="0"/>
            </a:endParaRPr>
          </a:p>
          <a:p>
            <a:endParaRPr lang="es-ES_tradnl" sz="1600">
              <a:latin typeface="Calibri" pitchFamily="34" charset="0"/>
            </a:endParaRPr>
          </a:p>
          <a:p>
            <a:endParaRPr lang="es-ES_tradnl" sz="1600">
              <a:latin typeface="Calibri" pitchFamily="34" charset="0"/>
            </a:endParaRPr>
          </a:p>
          <a:p>
            <a:endParaRPr lang="es-ES_tradnl" sz="1600">
              <a:latin typeface="Calibri" pitchFamily="34" charset="0"/>
            </a:endParaRPr>
          </a:p>
          <a:p>
            <a:endParaRPr lang="en-GB" sz="1600">
              <a:latin typeface="Calibri" pitchFamily="34" charset="0"/>
            </a:endParaRPr>
          </a:p>
        </p:txBody>
      </p:sp>
      <p:pic>
        <p:nvPicPr>
          <p:cNvPr id="73732" name="Picture 4" descr="BizkaiaMunicipiosD02005.png"/>
          <p:cNvPicPr>
            <a:picLocks noChangeAspect="1"/>
          </p:cNvPicPr>
          <p:nvPr/>
        </p:nvPicPr>
        <p:blipFill>
          <a:blip r:embed="rId3" cstate="print"/>
          <a:srcRect/>
          <a:stretch>
            <a:fillRect/>
          </a:stretch>
        </p:blipFill>
        <p:spPr bwMode="auto">
          <a:xfrm>
            <a:off x="395288" y="1341438"/>
            <a:ext cx="1800225" cy="1160462"/>
          </a:xfrm>
          <a:prstGeom prst="rect">
            <a:avLst/>
          </a:prstGeom>
          <a:noFill/>
          <a:ln w="9525">
            <a:noFill/>
            <a:miter lim="800000"/>
            <a:headEnd/>
            <a:tailEnd/>
          </a:ln>
        </p:spPr>
      </p:pic>
      <p:pic>
        <p:nvPicPr>
          <p:cNvPr id="73733" name="Picture 5" descr="gipuzkoa.gif"/>
          <p:cNvPicPr>
            <a:picLocks noChangeAspect="1"/>
          </p:cNvPicPr>
          <p:nvPr/>
        </p:nvPicPr>
        <p:blipFill>
          <a:blip r:embed="rId4" cstate="print"/>
          <a:srcRect/>
          <a:stretch>
            <a:fillRect/>
          </a:stretch>
        </p:blipFill>
        <p:spPr bwMode="auto">
          <a:xfrm>
            <a:off x="395288" y="3500438"/>
            <a:ext cx="1657350" cy="1081087"/>
          </a:xfrm>
          <a:prstGeom prst="rect">
            <a:avLst/>
          </a:prstGeom>
          <a:noFill/>
          <a:ln w="9525">
            <a:noFill/>
            <a:miter lim="800000"/>
            <a:headEnd/>
            <a:tailEnd/>
          </a:ln>
        </p:spPr>
      </p:pic>
      <p:pic>
        <p:nvPicPr>
          <p:cNvPr id="73734" name="Picture 6" descr="alava_mapa.gif"/>
          <p:cNvPicPr>
            <a:picLocks noChangeAspect="1"/>
          </p:cNvPicPr>
          <p:nvPr/>
        </p:nvPicPr>
        <p:blipFill>
          <a:blip r:embed="rId5" cstate="print"/>
          <a:srcRect/>
          <a:stretch>
            <a:fillRect/>
          </a:stretch>
        </p:blipFill>
        <p:spPr bwMode="auto">
          <a:xfrm>
            <a:off x="539750" y="5445125"/>
            <a:ext cx="1584325" cy="1130300"/>
          </a:xfrm>
          <a:prstGeom prst="rect">
            <a:avLst/>
          </a:prstGeom>
          <a:noFill/>
          <a:ln w="9525">
            <a:noFill/>
            <a:miter lim="800000"/>
            <a:headEnd/>
            <a:tailEnd/>
          </a:ln>
        </p:spPr>
      </p:pic>
      <p:graphicFrame>
        <p:nvGraphicFramePr>
          <p:cNvPr id="73735" name="Chart 9"/>
          <p:cNvGraphicFramePr>
            <a:graphicFrameLocks/>
          </p:cNvGraphicFramePr>
          <p:nvPr/>
        </p:nvGraphicFramePr>
        <p:xfrm>
          <a:off x="2865438" y="498475"/>
          <a:ext cx="3341687" cy="2260600"/>
        </p:xfrm>
        <a:graphic>
          <a:graphicData uri="http://schemas.openxmlformats.org/presentationml/2006/ole">
            <p:oleObj spid="_x0000_s73735" r:id="rId6" imgW="3340898" imgH="2261812" progId="Excel.Chart.8">
              <p:embed/>
            </p:oleObj>
          </a:graphicData>
        </a:graphic>
      </p:graphicFrame>
      <p:graphicFrame>
        <p:nvGraphicFramePr>
          <p:cNvPr id="73736" name="Chart 10"/>
          <p:cNvGraphicFramePr>
            <a:graphicFrameLocks/>
          </p:cNvGraphicFramePr>
          <p:nvPr/>
        </p:nvGraphicFramePr>
        <p:xfrm>
          <a:off x="2576513" y="2514600"/>
          <a:ext cx="3125787" cy="2276475"/>
        </p:xfrm>
        <a:graphic>
          <a:graphicData uri="http://schemas.openxmlformats.org/presentationml/2006/ole">
            <p:oleObj spid="_x0000_s73736" r:id="rId7" imgW="3127519" imgH="2280102" progId="Excel.Chart.8">
              <p:embed/>
            </p:oleObj>
          </a:graphicData>
        </a:graphic>
      </p:graphicFrame>
      <p:graphicFrame>
        <p:nvGraphicFramePr>
          <p:cNvPr id="73737" name="Chart 11"/>
          <p:cNvGraphicFramePr>
            <a:graphicFrameLocks/>
          </p:cNvGraphicFramePr>
          <p:nvPr/>
        </p:nvGraphicFramePr>
        <p:xfrm>
          <a:off x="2865438" y="4530725"/>
          <a:ext cx="2981325" cy="2233613"/>
        </p:xfrm>
        <a:graphic>
          <a:graphicData uri="http://schemas.openxmlformats.org/presentationml/2006/ole">
            <p:oleObj spid="_x0000_s73737" r:id="rId8" imgW="2981202" imgH="2237426" progId="Excel.Chart.8">
              <p:embed/>
            </p:oleObj>
          </a:graphicData>
        </a:graphic>
      </p:graphicFrame>
      <p:sp>
        <p:nvSpPr>
          <p:cNvPr id="73738" name="TextBox 15"/>
          <p:cNvSpPr txBox="1">
            <a:spLocks noChangeArrowheads="1"/>
          </p:cNvSpPr>
          <p:nvPr/>
        </p:nvSpPr>
        <p:spPr bwMode="auto">
          <a:xfrm>
            <a:off x="6443663" y="1773238"/>
            <a:ext cx="2160587" cy="3046412"/>
          </a:xfrm>
          <a:prstGeom prst="rect">
            <a:avLst/>
          </a:prstGeom>
          <a:noFill/>
          <a:ln w="9525">
            <a:noFill/>
            <a:miter lim="800000"/>
            <a:headEnd/>
            <a:tailEnd/>
          </a:ln>
        </p:spPr>
        <p:txBody>
          <a:bodyPr>
            <a:spAutoFit/>
          </a:bodyPr>
          <a:lstStyle/>
          <a:p>
            <a:r>
              <a:rPr lang="en-GB" sz="2000">
                <a:latin typeface="Arial Black" pitchFamily="34" charset="0"/>
              </a:rPr>
              <a:t>Monoling</a:t>
            </a:r>
            <a:r>
              <a:rPr lang="es-ES_tradnl" sz="2000">
                <a:latin typeface="Arial Black" pitchFamily="34" charset="0"/>
              </a:rPr>
              <a:t>ües</a:t>
            </a:r>
          </a:p>
          <a:p>
            <a:endParaRPr lang="es-ES_tradnl">
              <a:latin typeface="Calibri" pitchFamily="34" charset="0"/>
            </a:endParaRPr>
          </a:p>
          <a:p>
            <a:endParaRPr lang="es-ES_tradnl" sz="2000">
              <a:latin typeface="Arial Black" pitchFamily="34" charset="0"/>
            </a:endParaRPr>
          </a:p>
          <a:p>
            <a:r>
              <a:rPr lang="es-ES_tradnl" sz="2000">
                <a:latin typeface="Arial Black" pitchFamily="34" charset="0"/>
              </a:rPr>
              <a:t>Bilingües</a:t>
            </a:r>
          </a:p>
          <a:p>
            <a:endParaRPr lang="es-ES_tradnl" sz="2000">
              <a:latin typeface="Arial Black" pitchFamily="34" charset="0"/>
            </a:endParaRPr>
          </a:p>
          <a:p>
            <a:endParaRPr lang="es-ES_tradnl">
              <a:latin typeface="Calibri" pitchFamily="34" charset="0"/>
            </a:endParaRPr>
          </a:p>
          <a:p>
            <a:r>
              <a:rPr lang="es-ES_tradnl" sz="2000">
                <a:latin typeface="Arial Black" pitchFamily="34" charset="0"/>
              </a:rPr>
              <a:t>Bilingües pasivos</a:t>
            </a:r>
          </a:p>
          <a:p>
            <a:endParaRPr lang="es-ES_tradnl">
              <a:latin typeface="Calibri" pitchFamily="34" charset="0"/>
            </a:endParaRPr>
          </a:p>
          <a:p>
            <a:endParaRPr lang="en-GB">
              <a:latin typeface="Calibri" pitchFamily="34" charset="0"/>
            </a:endParaRPr>
          </a:p>
        </p:txBody>
      </p:sp>
      <p:sp>
        <p:nvSpPr>
          <p:cNvPr id="17" name="Rectangle 16"/>
          <p:cNvSpPr/>
          <p:nvPr/>
        </p:nvSpPr>
        <p:spPr>
          <a:xfrm>
            <a:off x="6227763" y="1844675"/>
            <a:ext cx="215900" cy="266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8" name="Rectangle 17"/>
          <p:cNvSpPr/>
          <p:nvPr/>
        </p:nvSpPr>
        <p:spPr>
          <a:xfrm>
            <a:off x="6227763" y="3573463"/>
            <a:ext cx="215900" cy="265112"/>
          </a:xfrm>
          <a:prstGeom prst="rect">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9" name="Rectangle 18"/>
          <p:cNvSpPr/>
          <p:nvPr/>
        </p:nvSpPr>
        <p:spPr>
          <a:xfrm>
            <a:off x="6227763" y="2708275"/>
            <a:ext cx="215900" cy="266700"/>
          </a:xfrm>
          <a:prstGeom prst="rect">
            <a:avLst/>
          </a:prstGeom>
          <a:solidFill>
            <a:schemeClr val="accent2"/>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314325"/>
            <a:ext cx="8228013" cy="1062038"/>
          </a:xfrm>
          <a:ln/>
        </p:spPr>
        <p:txBody>
          <a:bodyPr lIns="0" tIns="25471" rIns="0" bIns="0"/>
          <a:lstStyle/>
          <a:p>
            <a: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a:t>History of the Basque language and culture: Origins to late Middle ages</a:t>
            </a:r>
          </a:p>
        </p:txBody>
      </p:sp>
      <p:sp>
        <p:nvSpPr>
          <p:cNvPr id="17411" name="Rectangle 3"/>
          <p:cNvSpPr>
            <a:spLocks noGrp="1" noChangeArrowheads="1"/>
          </p:cNvSpPr>
          <p:nvPr>
            <p:ph type="body" idx="1"/>
          </p:nvPr>
        </p:nvSpPr>
        <p:spPr>
          <a:xfrm>
            <a:off x="425450" y="1597025"/>
            <a:ext cx="8228013" cy="3048000"/>
          </a:xfrm>
          <a:ln/>
        </p:spPr>
        <p:txBody>
          <a:bodyPr lIns="0" tIns="20900" rIns="0" bIns="0"/>
          <a:lstStyle/>
          <a:p>
            <a:pPr marL="427038" indent="-322263" defTabSz="449263">
              <a:buSzPct val="45000"/>
              <a:buFont typeface="Wingdings" pitchFamily="2"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en-GB" sz="2600"/>
              <a:t>Texts:</a:t>
            </a:r>
          </a:p>
          <a:p>
            <a:pPr marL="858838" lvl="1" indent="-320675" defTabSz="449263">
              <a:buSzPct val="45000"/>
              <a:buFont typeface="Wingdings" pitchFamily="2"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en-GB" sz="2600"/>
              <a:t>First connected phrases 950 AD</a:t>
            </a:r>
          </a:p>
          <a:p>
            <a:pPr marL="858838" lvl="1" indent="-320675" defTabSz="449263">
              <a:buSzPct val="45000"/>
              <a:buFont typeface="Wingdings" pitchFamily="2"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en-GB" sz="2600"/>
              <a:t>Oldest longer text is a prayer from the 14</a:t>
            </a:r>
            <a:r>
              <a:rPr lang="en-GB" sz="2600" baseline="33000"/>
              <a:t>th</a:t>
            </a:r>
            <a:r>
              <a:rPr lang="en-GB" sz="2600"/>
              <a:t> century</a:t>
            </a:r>
          </a:p>
          <a:p>
            <a:pPr marL="858838" lvl="1" indent="-320675" defTabSz="449263">
              <a:buSzPct val="45000"/>
              <a:buFont typeface="Wingdings" pitchFamily="2"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en-GB" sz="2600"/>
              <a:t>First book 1545 </a:t>
            </a:r>
            <a:r>
              <a:rPr lang="en-GB" sz="2600" i="1"/>
              <a:t>Linguae vasconum primitiae</a:t>
            </a:r>
          </a:p>
          <a:p>
            <a:pPr marL="858838" lvl="1" indent="-320675" defTabSz="449263">
              <a:buSzPct val="45000"/>
              <a:buFont typeface="Wingdings" pitchFamily="2" charset="2"/>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r>
              <a:rPr lang="en-GB" sz="2600"/>
              <a:t>New Testament translated 1571, followed by other protestant texts</a:t>
            </a:r>
          </a:p>
          <a:p>
            <a:pPr marL="858838" lvl="1" indent="-320675" defTabSz="449263">
              <a:buSzPct val="45000"/>
              <a:buFontTx/>
              <a:buChar char=""/>
              <a:tabLst>
                <a:tab pos="427038" algn="l"/>
                <a:tab pos="531813" algn="l"/>
                <a:tab pos="981075" algn="l"/>
                <a:tab pos="1430338" algn="l"/>
                <a:tab pos="1879600" algn="l"/>
                <a:tab pos="2328863" algn="l"/>
                <a:tab pos="2778125" algn="l"/>
                <a:tab pos="3227388" algn="l"/>
                <a:tab pos="3676650" algn="l"/>
                <a:tab pos="4125913" algn="l"/>
                <a:tab pos="4575175" algn="l"/>
                <a:tab pos="5024438" algn="l"/>
                <a:tab pos="5473700" algn="l"/>
                <a:tab pos="5922963" algn="l"/>
                <a:tab pos="6372225" algn="l"/>
                <a:tab pos="6821488" algn="l"/>
                <a:tab pos="7270750" algn="l"/>
                <a:tab pos="7720013" algn="l"/>
                <a:tab pos="8169275" algn="l"/>
                <a:tab pos="8618538" algn="l"/>
                <a:tab pos="9067800" algn="l"/>
              </a:tabLst>
            </a:pPr>
            <a:endParaRPr lang="en-GB" sz="2600"/>
          </a:p>
        </p:txBody>
      </p:sp>
      <p:sp>
        <p:nvSpPr>
          <p:cNvPr id="17412" name="Text Box 4"/>
          <p:cNvSpPr txBox="1">
            <a:spLocks noChangeArrowheads="1"/>
          </p:cNvSpPr>
          <p:nvPr/>
        </p:nvSpPr>
        <p:spPr bwMode="auto">
          <a:xfrm>
            <a:off x="327025" y="4083050"/>
            <a:ext cx="8489950" cy="2449513"/>
          </a:xfrm>
          <a:prstGeom prst="rect">
            <a:avLst/>
          </a:prstGeom>
          <a:noFill/>
          <a:ln w="9525">
            <a:noFill/>
            <a:round/>
            <a:headEnd/>
            <a:tailEnd/>
          </a:ln>
          <a:effectLst/>
        </p:spPr>
        <p:txBody>
          <a:bodyPr lIns="81639" tIns="61719" rIns="81639" bIns="40820"/>
          <a:lstStyle/>
          <a:p>
            <a:pPr defTabSz="407988" hangingPunct="0">
              <a:lnSpc>
                <a:spcPct val="150000"/>
              </a:lnSpc>
              <a:buClr>
                <a:srgbClr val="000000"/>
              </a:buClr>
              <a:buSzPct val="45000"/>
              <a:buFont typeface="Wingdings" pitchFamily="2" charset="2"/>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2400">
                <a:solidFill>
                  <a:srgbClr val="000000"/>
                </a:solidFill>
                <a:ea typeface="SimSun" pitchFamily="2" charset="-122"/>
              </a:rPr>
              <a:t>  Religious interpretation</a:t>
            </a:r>
          </a:p>
          <a:p>
            <a:pPr defTabSz="407988" hangingPunct="0">
              <a:lnSpc>
                <a:spcPct val="150000"/>
              </a:lnSpc>
              <a:buClr>
                <a:srgbClr val="000000"/>
              </a:buClr>
              <a:buSzPct val="45000"/>
              <a:buFont typeface="Wingdings" pitchFamily="2" charset="2"/>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sz="2400">
                <a:solidFill>
                  <a:srgbClr val="000000"/>
                </a:solidFill>
                <a:ea typeface="SimSun" pitchFamily="2" charset="-122"/>
              </a:rPr>
              <a:t>  Late appearance of dialects</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ormAutofit/>
          </a:bodyPr>
          <a:lstStyle/>
          <a:p>
            <a:r>
              <a:rPr lang="es-ES_tradnl" sz="4000"/>
              <a:t>Evolución del bilingüismo (1991- 2006)</a:t>
            </a:r>
            <a:endParaRPr lang="en-GB" sz="4000"/>
          </a:p>
        </p:txBody>
      </p:sp>
      <p:graphicFrame>
        <p:nvGraphicFramePr>
          <p:cNvPr id="74755" name="Content Placeholder 3"/>
          <p:cNvGraphicFramePr>
            <a:graphicFrameLocks noGrp="1"/>
          </p:cNvGraphicFramePr>
          <p:nvPr>
            <p:ph idx="4294967295"/>
          </p:nvPr>
        </p:nvGraphicFramePr>
        <p:xfrm>
          <a:off x="406400" y="1549400"/>
          <a:ext cx="8331200" cy="4627563"/>
        </p:xfrm>
        <a:graphic>
          <a:graphicData uri="http://schemas.openxmlformats.org/presentationml/2006/ole">
            <p:oleObj spid="_x0000_s74755" r:id="rId3" imgW="8327858" imgH="4627265" progId="Excel.Chart.8">
              <p:embed/>
            </p:oleObj>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778" name="Content Placeholder 3"/>
          <p:cNvGraphicFramePr>
            <a:graphicFrameLocks noGrp="1"/>
          </p:cNvGraphicFramePr>
          <p:nvPr>
            <p:ph idx="4294967295"/>
          </p:nvPr>
        </p:nvGraphicFramePr>
        <p:xfrm>
          <a:off x="406400" y="498475"/>
          <a:ext cx="8393113" cy="5678488"/>
        </p:xfrm>
        <a:graphic>
          <a:graphicData uri="http://schemas.openxmlformats.org/presentationml/2006/ole">
            <p:oleObj spid="_x0000_s75778" r:id="rId3" imgW="8388823" imgH="5675868" progId="Excel.Chart.8">
              <p:embed/>
            </p:oleObj>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2" name="Picture 4" descr="laboa.gif"/>
          <p:cNvPicPr>
            <a:picLocks noChangeAspect="1"/>
          </p:cNvPicPr>
          <p:nvPr/>
        </p:nvPicPr>
        <p:blipFill>
          <a:blip r:embed="rId2" cstate="print"/>
          <a:srcRect/>
          <a:stretch>
            <a:fillRect/>
          </a:stretch>
        </p:blipFill>
        <p:spPr bwMode="auto">
          <a:xfrm>
            <a:off x="827088" y="1268413"/>
            <a:ext cx="1927225" cy="1870075"/>
          </a:xfrm>
          <a:prstGeom prst="rect">
            <a:avLst/>
          </a:prstGeom>
          <a:noFill/>
          <a:ln w="9525">
            <a:noFill/>
            <a:miter lim="800000"/>
            <a:headEnd/>
            <a:tailEnd/>
          </a:ln>
        </p:spPr>
      </p:pic>
      <p:sp>
        <p:nvSpPr>
          <p:cNvPr id="76803" name="TextBox 5"/>
          <p:cNvSpPr txBox="1">
            <a:spLocks noChangeArrowheads="1"/>
          </p:cNvSpPr>
          <p:nvPr/>
        </p:nvSpPr>
        <p:spPr bwMode="auto">
          <a:xfrm>
            <a:off x="3419475" y="836613"/>
            <a:ext cx="1728788" cy="3662362"/>
          </a:xfrm>
          <a:prstGeom prst="rect">
            <a:avLst/>
          </a:prstGeom>
          <a:noFill/>
          <a:ln w="9525">
            <a:noFill/>
            <a:miter lim="800000"/>
            <a:headEnd/>
            <a:tailEnd/>
          </a:ln>
        </p:spPr>
        <p:txBody>
          <a:bodyPr>
            <a:spAutoFit/>
          </a:bodyPr>
          <a:lstStyle/>
          <a:p>
            <a:r>
              <a:rPr lang="en-GB" sz="1400">
                <a:latin typeface="Calibri" pitchFamily="34" charset="0"/>
              </a:rPr>
              <a:t>Gure hitzak</a:t>
            </a:r>
            <a:br>
              <a:rPr lang="en-GB" sz="1400">
                <a:latin typeface="Calibri" pitchFamily="34" charset="0"/>
              </a:rPr>
            </a:br>
            <a:r>
              <a:rPr lang="en-GB" sz="1400">
                <a:latin typeface="Calibri" pitchFamily="34" charset="0"/>
              </a:rPr>
              <a:t>Esan berriz esan</a:t>
            </a:r>
            <a:br>
              <a:rPr lang="en-GB" sz="1400">
                <a:latin typeface="Calibri" pitchFamily="34" charset="0"/>
              </a:rPr>
            </a:br>
            <a:r>
              <a:rPr lang="en-GB" sz="1400">
                <a:latin typeface="Calibri" pitchFamily="34" charset="0"/>
              </a:rPr>
              <a:t>Ez daitezela ahaztu</a:t>
            </a:r>
            <a:br>
              <a:rPr lang="en-GB" sz="1400">
                <a:latin typeface="Calibri" pitchFamily="34" charset="0"/>
              </a:rPr>
            </a:br>
            <a:r>
              <a:rPr lang="en-GB" sz="1400">
                <a:latin typeface="Calibri" pitchFamily="34" charset="0"/>
              </a:rPr>
              <a:t>Ez daitezela gal,</a:t>
            </a:r>
            <a:br>
              <a:rPr lang="en-GB" sz="1400">
                <a:latin typeface="Calibri" pitchFamily="34" charset="0"/>
              </a:rPr>
            </a:br>
            <a:r>
              <a:rPr lang="en-GB" sz="1400">
                <a:latin typeface="Calibri" pitchFamily="34" charset="0"/>
              </a:rPr>
              <a:t>Elur gainean</a:t>
            </a:r>
            <a:br>
              <a:rPr lang="en-GB" sz="1400">
                <a:latin typeface="Calibri" pitchFamily="34" charset="0"/>
              </a:rPr>
            </a:br>
            <a:r>
              <a:rPr lang="en-GB" sz="1400">
                <a:latin typeface="Calibri" pitchFamily="34" charset="0"/>
              </a:rPr>
              <a:t>Txori anka arinek</a:t>
            </a:r>
            <a:br>
              <a:rPr lang="en-GB" sz="1400">
                <a:latin typeface="Calibri" pitchFamily="34" charset="0"/>
              </a:rPr>
            </a:br>
            <a:r>
              <a:rPr lang="en-GB" sz="1400">
                <a:latin typeface="Calibri" pitchFamily="34" charset="0"/>
              </a:rPr>
              <a:t>Utzitako arrasto sail</a:t>
            </a:r>
            <a:br>
              <a:rPr lang="en-GB" sz="1400">
                <a:latin typeface="Calibri" pitchFamily="34" charset="0"/>
              </a:rPr>
            </a:br>
            <a:r>
              <a:rPr lang="en-GB" sz="1400">
                <a:latin typeface="Calibri" pitchFamily="34" charset="0"/>
              </a:rPr>
              <a:t>Ederra bezalaxe</a:t>
            </a:r>
            <a:br>
              <a:rPr lang="en-GB" sz="1400">
                <a:latin typeface="Calibri" pitchFamily="34" charset="0"/>
              </a:rPr>
            </a:br>
            <a:r>
              <a:rPr lang="en-GB" sz="1400">
                <a:latin typeface="Calibri" pitchFamily="34" charset="0"/>
              </a:rPr>
              <a:t/>
            </a:r>
            <a:br>
              <a:rPr lang="en-GB" sz="1400">
                <a:latin typeface="Calibri" pitchFamily="34" charset="0"/>
              </a:rPr>
            </a:br>
            <a:r>
              <a:rPr lang="en-GB" sz="1400">
                <a:latin typeface="Calibri" pitchFamily="34" charset="0"/>
              </a:rPr>
              <a:t>Txoritua norat hua</a:t>
            </a:r>
            <a:br>
              <a:rPr lang="en-GB" sz="1400">
                <a:latin typeface="Calibri" pitchFamily="34" charset="0"/>
              </a:rPr>
            </a:br>
            <a:r>
              <a:rPr lang="en-GB" sz="1400">
                <a:latin typeface="Calibri" pitchFamily="34" charset="0"/>
              </a:rPr>
              <a:t>Bi hegalez airian</a:t>
            </a:r>
            <a:br>
              <a:rPr lang="en-GB" sz="1400">
                <a:latin typeface="Calibri" pitchFamily="34" charset="0"/>
              </a:rPr>
            </a:br>
            <a:r>
              <a:rPr lang="en-GB" sz="1400">
                <a:latin typeface="Calibri" pitchFamily="34" charset="0"/>
              </a:rPr>
              <a:t/>
            </a:r>
            <a:br>
              <a:rPr lang="en-GB" sz="1400">
                <a:latin typeface="Calibri" pitchFamily="34" charset="0"/>
              </a:rPr>
            </a:br>
            <a:r>
              <a:rPr lang="en-GB" sz="1400">
                <a:latin typeface="Calibri" pitchFamily="34" charset="0"/>
              </a:rPr>
              <a:t>Zer dio isiltzan denak</a:t>
            </a:r>
            <a:br>
              <a:rPr lang="en-GB" sz="1400">
                <a:latin typeface="Calibri" pitchFamily="34" charset="0"/>
              </a:rPr>
            </a:br>
            <a:r>
              <a:rPr lang="en-GB" sz="1400">
                <a:latin typeface="Calibri" pitchFamily="34" charset="0"/>
              </a:rPr>
              <a:t>Isiltzen denean?</a:t>
            </a:r>
            <a:r>
              <a:rPr lang="en-GB">
                <a:latin typeface="Calibri" pitchFamily="34" charset="0"/>
              </a:rPr>
              <a:t/>
            </a:r>
            <a:br>
              <a:rPr lang="en-GB">
                <a:latin typeface="Calibri" pitchFamily="34" charset="0"/>
              </a:rPr>
            </a:br>
            <a:r>
              <a:rPr lang="en-GB">
                <a:latin typeface="Calibri" pitchFamily="34" charset="0"/>
              </a:rPr>
              <a:t/>
            </a:r>
            <a:br>
              <a:rPr lang="en-GB">
                <a:latin typeface="Calibri" pitchFamily="34" charset="0"/>
              </a:rPr>
            </a:br>
            <a:endParaRPr lang="en-GB">
              <a:latin typeface="Calibri" pitchFamily="34" charset="0"/>
            </a:endParaRPr>
          </a:p>
        </p:txBody>
      </p:sp>
      <p:pic>
        <p:nvPicPr>
          <p:cNvPr id="76804" name="Picture 6" descr="Atxaga.jpg"/>
          <p:cNvPicPr>
            <a:picLocks noChangeAspect="1"/>
          </p:cNvPicPr>
          <p:nvPr/>
        </p:nvPicPr>
        <p:blipFill>
          <a:blip r:embed="rId3" cstate="print"/>
          <a:srcRect/>
          <a:stretch>
            <a:fillRect/>
          </a:stretch>
        </p:blipFill>
        <p:spPr bwMode="auto">
          <a:xfrm>
            <a:off x="468313" y="4292600"/>
            <a:ext cx="1638300" cy="2019300"/>
          </a:xfrm>
          <a:prstGeom prst="rect">
            <a:avLst/>
          </a:prstGeom>
          <a:noFill/>
          <a:ln w="9525">
            <a:noFill/>
            <a:miter lim="800000"/>
            <a:headEnd/>
            <a:tailEnd/>
          </a:ln>
        </p:spPr>
      </p:pic>
      <p:sp>
        <p:nvSpPr>
          <p:cNvPr id="76805" name="TextBox 7"/>
          <p:cNvSpPr txBox="1">
            <a:spLocks noChangeArrowheads="1"/>
          </p:cNvSpPr>
          <p:nvPr/>
        </p:nvSpPr>
        <p:spPr bwMode="auto">
          <a:xfrm>
            <a:off x="5435600" y="836613"/>
            <a:ext cx="2449513" cy="3662362"/>
          </a:xfrm>
          <a:prstGeom prst="rect">
            <a:avLst/>
          </a:prstGeom>
          <a:noFill/>
          <a:ln w="9525">
            <a:noFill/>
            <a:miter lim="800000"/>
            <a:headEnd/>
            <a:tailEnd/>
          </a:ln>
        </p:spPr>
        <p:txBody>
          <a:bodyPr>
            <a:spAutoFit/>
          </a:bodyPr>
          <a:lstStyle/>
          <a:p>
            <a:r>
              <a:rPr lang="es-ES" sz="1400">
                <a:latin typeface="Calibri" pitchFamily="34" charset="0"/>
              </a:rPr>
              <a:t>Repitamos una y otra vez</a:t>
            </a:r>
            <a:br>
              <a:rPr lang="es-ES" sz="1400">
                <a:latin typeface="Calibri" pitchFamily="34" charset="0"/>
              </a:rPr>
            </a:br>
            <a:r>
              <a:rPr lang="es-ES" sz="1400">
                <a:latin typeface="Calibri" pitchFamily="34" charset="0"/>
              </a:rPr>
              <a:t>las palabras nuestras:</a:t>
            </a:r>
            <a:br>
              <a:rPr lang="es-ES" sz="1400">
                <a:latin typeface="Calibri" pitchFamily="34" charset="0"/>
              </a:rPr>
            </a:br>
            <a:r>
              <a:rPr lang="es-ES" sz="1400">
                <a:latin typeface="Calibri" pitchFamily="34" charset="0"/>
              </a:rPr>
              <a:t>que no se olviden, que no se pierdan</a:t>
            </a:r>
            <a:br>
              <a:rPr lang="es-ES" sz="1400">
                <a:latin typeface="Calibri" pitchFamily="34" charset="0"/>
              </a:rPr>
            </a:br>
            <a:r>
              <a:rPr lang="es-ES" sz="1400">
                <a:latin typeface="Calibri" pitchFamily="34" charset="0"/>
              </a:rPr>
              <a:t>como las marcas</a:t>
            </a:r>
            <a:br>
              <a:rPr lang="es-ES" sz="1400">
                <a:latin typeface="Calibri" pitchFamily="34" charset="0"/>
              </a:rPr>
            </a:br>
            <a:r>
              <a:rPr lang="es-ES" sz="1400">
                <a:latin typeface="Calibri" pitchFamily="34" charset="0"/>
              </a:rPr>
              <a:t>que los ligeros pies</a:t>
            </a:r>
            <a:br>
              <a:rPr lang="es-ES" sz="1400">
                <a:latin typeface="Calibri" pitchFamily="34" charset="0"/>
              </a:rPr>
            </a:br>
            <a:r>
              <a:rPr lang="es-ES" sz="1400">
                <a:latin typeface="Calibri" pitchFamily="34" charset="0"/>
              </a:rPr>
              <a:t>de los pájaros</a:t>
            </a:r>
            <a:br>
              <a:rPr lang="es-ES" sz="1400">
                <a:latin typeface="Calibri" pitchFamily="34" charset="0"/>
              </a:rPr>
            </a:br>
            <a:r>
              <a:rPr lang="es-ES" sz="1400">
                <a:latin typeface="Calibri" pitchFamily="34" charset="0"/>
              </a:rPr>
              <a:t>dejan sobre la nieve</a:t>
            </a:r>
            <a:br>
              <a:rPr lang="es-ES" sz="1400">
                <a:latin typeface="Calibri" pitchFamily="34" charset="0"/>
              </a:rPr>
            </a:br>
            <a:r>
              <a:rPr lang="es-ES" sz="1400">
                <a:latin typeface="Calibri" pitchFamily="34" charset="0"/>
              </a:rPr>
              <a:t/>
            </a:r>
            <a:br>
              <a:rPr lang="es-ES" sz="1400">
                <a:latin typeface="Calibri" pitchFamily="34" charset="0"/>
              </a:rPr>
            </a:br>
            <a:r>
              <a:rPr lang="es-ES" sz="1400">
                <a:latin typeface="Calibri" pitchFamily="34" charset="0"/>
              </a:rPr>
              <a:t>Pájaro querido, ¿adónde vas </a:t>
            </a:r>
            <a:br>
              <a:rPr lang="es-ES" sz="1400">
                <a:latin typeface="Calibri" pitchFamily="34" charset="0"/>
              </a:rPr>
            </a:br>
            <a:r>
              <a:rPr lang="es-ES" sz="1400">
                <a:latin typeface="Calibri" pitchFamily="34" charset="0"/>
              </a:rPr>
              <a:t>volando con tus alas en el aire?</a:t>
            </a:r>
            <a:br>
              <a:rPr lang="es-ES" sz="1400">
                <a:latin typeface="Calibri" pitchFamily="34" charset="0"/>
              </a:rPr>
            </a:br>
            <a:r>
              <a:rPr lang="es-ES" sz="1400">
                <a:latin typeface="Calibri" pitchFamily="34" charset="0"/>
              </a:rPr>
              <a:t/>
            </a:r>
            <a:br>
              <a:rPr lang="es-ES" sz="1400">
                <a:latin typeface="Calibri" pitchFamily="34" charset="0"/>
              </a:rPr>
            </a:br>
            <a:r>
              <a:rPr lang="es-ES" sz="1400">
                <a:latin typeface="Calibri" pitchFamily="34" charset="0"/>
              </a:rPr>
              <a:t>¿Qué dice el que calla </a:t>
            </a:r>
            <a:br>
              <a:rPr lang="es-ES" sz="1400">
                <a:latin typeface="Calibri" pitchFamily="34" charset="0"/>
              </a:rPr>
            </a:br>
            <a:r>
              <a:rPr lang="es-ES" sz="1400">
                <a:latin typeface="Calibri" pitchFamily="34" charset="0"/>
              </a:rPr>
              <a:t>cuando calla?</a:t>
            </a:r>
            <a:r>
              <a:rPr lang="es-ES">
                <a:latin typeface="Calibri" pitchFamily="34" charset="0"/>
              </a:rPr>
              <a:t/>
            </a:r>
            <a:br>
              <a:rPr lang="es-ES">
                <a:latin typeface="Calibri" pitchFamily="34" charset="0"/>
              </a:rPr>
            </a:br>
            <a:r>
              <a:rPr lang="es-ES">
                <a:latin typeface="Calibri" pitchFamily="34" charset="0"/>
              </a:rPr>
              <a:t/>
            </a:r>
            <a:br>
              <a:rPr lang="es-ES">
                <a:latin typeface="Calibri" pitchFamily="34" charset="0"/>
              </a:rPr>
            </a:br>
            <a:endParaRPr lang="en-GB">
              <a:latin typeface="Calibri" pitchFamily="34" charset="0"/>
            </a:endParaRPr>
          </a:p>
        </p:txBody>
      </p:sp>
      <p:sp>
        <p:nvSpPr>
          <p:cNvPr id="76806" name="TextBox 8"/>
          <p:cNvSpPr txBox="1">
            <a:spLocks noChangeArrowheads="1"/>
          </p:cNvSpPr>
          <p:nvPr/>
        </p:nvSpPr>
        <p:spPr bwMode="auto">
          <a:xfrm>
            <a:off x="5651500" y="4076700"/>
            <a:ext cx="3097213" cy="307975"/>
          </a:xfrm>
          <a:prstGeom prst="rect">
            <a:avLst/>
          </a:prstGeom>
          <a:noFill/>
          <a:ln w="9525">
            <a:noFill/>
            <a:miter lim="800000"/>
            <a:headEnd/>
            <a:tailEnd/>
          </a:ln>
        </p:spPr>
        <p:txBody>
          <a:bodyPr>
            <a:spAutoFit/>
          </a:bodyPr>
          <a:lstStyle/>
          <a:p>
            <a:r>
              <a:rPr lang="es-ES_tradnl" sz="1400">
                <a:latin typeface="Calibri" pitchFamily="34" charset="0"/>
              </a:rPr>
              <a:t>Mikel Laboa – Gure hitzak</a:t>
            </a:r>
            <a:endParaRPr lang="en-GB" sz="1400">
              <a:latin typeface="Calibri" pitchFamily="34" charset="0"/>
            </a:endParaRPr>
          </a:p>
        </p:txBody>
      </p:sp>
      <p:sp>
        <p:nvSpPr>
          <p:cNvPr id="76807" name="TextBox 9"/>
          <p:cNvSpPr txBox="1">
            <a:spLocks noChangeArrowheads="1"/>
          </p:cNvSpPr>
          <p:nvPr/>
        </p:nvSpPr>
        <p:spPr bwMode="auto">
          <a:xfrm>
            <a:off x="2627313" y="5013325"/>
            <a:ext cx="4824412" cy="1354138"/>
          </a:xfrm>
          <a:prstGeom prst="rect">
            <a:avLst/>
          </a:prstGeom>
          <a:noFill/>
          <a:ln w="9525">
            <a:noFill/>
            <a:miter lim="800000"/>
            <a:headEnd/>
            <a:tailEnd/>
          </a:ln>
        </p:spPr>
        <p:txBody>
          <a:bodyPr>
            <a:spAutoFit/>
          </a:bodyPr>
          <a:lstStyle/>
          <a:p>
            <a:r>
              <a:rPr lang="es-ES" sz="1600">
                <a:latin typeface="Calibri" pitchFamily="34" charset="0"/>
              </a:rPr>
              <a:t>"Para mí la lengua no tiene que ver con la política, está más allá, es en todo caso una poética, forma parte de mi instalación en el mundo". </a:t>
            </a:r>
          </a:p>
          <a:p>
            <a:pPr lvl="1"/>
            <a:r>
              <a:rPr lang="es-ES" sz="1600">
                <a:latin typeface="Calibri" pitchFamily="34" charset="0"/>
              </a:rPr>
              <a:t>			Bernardo Atxaga</a:t>
            </a:r>
          </a:p>
          <a:p>
            <a:endParaRPr lang="en-GB">
              <a:latin typeface="Calibri" pitchFamily="34"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3" descr="Euskal_Herria.jpg"/>
          <p:cNvPicPr>
            <a:picLocks noChangeAspect="1"/>
          </p:cNvPicPr>
          <p:nvPr/>
        </p:nvPicPr>
        <p:blipFill>
          <a:blip r:embed="rId2" cstate="print"/>
          <a:srcRect/>
          <a:stretch>
            <a:fillRect/>
          </a:stretch>
        </p:blipFill>
        <p:spPr bwMode="auto">
          <a:xfrm>
            <a:off x="2484438" y="1341438"/>
            <a:ext cx="3402012" cy="342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GB"/>
              <a:t>Bibliography</a:t>
            </a:r>
            <a:endParaRPr lang="en-US"/>
          </a:p>
        </p:txBody>
      </p:sp>
      <p:sp>
        <p:nvSpPr>
          <p:cNvPr id="34819" name="Rectangle 3"/>
          <p:cNvSpPr>
            <a:spLocks noGrp="1" noChangeArrowheads="1"/>
          </p:cNvSpPr>
          <p:nvPr>
            <p:ph type="body" idx="1"/>
          </p:nvPr>
        </p:nvSpPr>
        <p:spPr>
          <a:xfrm>
            <a:off x="457200" y="1341438"/>
            <a:ext cx="8229600" cy="4784725"/>
          </a:xfrm>
        </p:spPr>
        <p:txBody>
          <a:bodyPr/>
          <a:lstStyle/>
          <a:p>
            <a:pPr>
              <a:lnSpc>
                <a:spcPct val="80000"/>
              </a:lnSpc>
            </a:pPr>
            <a:r>
              <a:rPr lang="en-GB" altLang="zh-CN" sz="2200">
                <a:ea typeface="SimSun" pitchFamily="2" charset="-122"/>
              </a:rPr>
              <a:t>Clark, R.P. (1979) </a:t>
            </a:r>
            <a:r>
              <a:rPr lang="en-GB" altLang="zh-CN" sz="2200" b="1">
                <a:ea typeface="SimSun" pitchFamily="2" charset="-122"/>
              </a:rPr>
              <a:t>The Basques: The Franco Years and Beyond.</a:t>
            </a:r>
            <a:r>
              <a:rPr lang="en-GB" altLang="zh-CN" sz="2200">
                <a:ea typeface="SimSun" pitchFamily="2" charset="-122"/>
              </a:rPr>
              <a:t> United States of America: University of Nevada Press.</a:t>
            </a:r>
          </a:p>
          <a:p>
            <a:pPr>
              <a:lnSpc>
                <a:spcPct val="80000"/>
              </a:lnSpc>
            </a:pPr>
            <a:r>
              <a:rPr lang="en-GB" altLang="zh-CN" sz="2200">
                <a:ea typeface="SimSun" pitchFamily="2" charset="-122"/>
              </a:rPr>
              <a:t>Conversi, D. (1997) </a:t>
            </a:r>
            <a:r>
              <a:rPr lang="en-GB" altLang="zh-CN" sz="2200" b="1">
                <a:ea typeface="SimSun" pitchFamily="2" charset="-122"/>
              </a:rPr>
              <a:t>The Basques, the Catalans and Spain: Alternative Routes to Nationalist Mobilisation.</a:t>
            </a:r>
            <a:r>
              <a:rPr lang="en-GB" altLang="zh-CN" sz="2200">
                <a:ea typeface="SimSun" pitchFamily="2" charset="-122"/>
              </a:rPr>
              <a:t> United Kingdom: C. Hurst &amp; Co. Ltd.</a:t>
            </a:r>
          </a:p>
          <a:p>
            <a:pPr>
              <a:lnSpc>
                <a:spcPct val="80000"/>
              </a:lnSpc>
            </a:pPr>
            <a:r>
              <a:rPr lang="en-GB" altLang="zh-CN" sz="2200">
                <a:ea typeface="SimSun" pitchFamily="2" charset="-122"/>
              </a:rPr>
              <a:t>Medrano, J. D. (1995) </a:t>
            </a:r>
            <a:r>
              <a:rPr lang="en-GB" altLang="zh-CN" sz="2200" b="1">
                <a:ea typeface="SimSun" pitchFamily="2" charset="-122"/>
              </a:rPr>
              <a:t>Divided Nations: Class, Politics, and Nationalism in the Basque Country and Catalonia</a:t>
            </a:r>
            <a:r>
              <a:rPr lang="en-GB" altLang="zh-CN" sz="2200">
                <a:ea typeface="SimSun" pitchFamily="2" charset="-122"/>
              </a:rPr>
              <a:t>. United States of America: Cornell University Press</a:t>
            </a:r>
            <a:endParaRPr lang="fr-FR" altLang="zh-CN" sz="2200">
              <a:ea typeface="SimSun" pitchFamily="2" charset="-122"/>
            </a:endParaRPr>
          </a:p>
          <a:p>
            <a:pPr>
              <a:lnSpc>
                <a:spcPct val="80000"/>
              </a:lnSpc>
            </a:pPr>
            <a:r>
              <a:rPr lang="fr-FR" altLang="zh-CN" sz="2200">
                <a:ea typeface="SimSun" pitchFamily="2" charset="-122"/>
              </a:rPr>
              <a:t>Sullivan, J. (1988) </a:t>
            </a:r>
            <a:r>
              <a:rPr lang="fr-FR" altLang="zh-CN" sz="2200" b="1">
                <a:ea typeface="SimSun" pitchFamily="2" charset="-122"/>
              </a:rPr>
              <a:t>ETA and Basque Nationalism</a:t>
            </a:r>
            <a:r>
              <a:rPr lang="fr-FR" altLang="zh-CN" sz="2200">
                <a:ea typeface="SimSun" pitchFamily="2" charset="-122"/>
              </a:rPr>
              <a:t>. </a:t>
            </a:r>
            <a:r>
              <a:rPr lang="en-GB" altLang="zh-CN" sz="2200">
                <a:ea typeface="SimSun" pitchFamily="2" charset="-122"/>
              </a:rPr>
              <a:t>London and New York: Routledge.</a:t>
            </a:r>
            <a:endParaRPr lang="en-US" altLang="zh-CN" sz="2200">
              <a:ea typeface="SimSun" pitchFamily="2" charset="-122"/>
            </a:endParaRPr>
          </a:p>
          <a:p>
            <a:pPr>
              <a:lnSpc>
                <a:spcPct val="80000"/>
              </a:lnSpc>
            </a:pPr>
            <a:r>
              <a:rPr lang="en-US" altLang="zh-CN" sz="2200">
                <a:ea typeface="SimSun" pitchFamily="2" charset="-122"/>
              </a:rPr>
              <a:t>Tovar, A. (1950) La Lengua Vasca. Spain: Biblioteca vascongada de los amigos del país </a:t>
            </a:r>
          </a:p>
          <a:p>
            <a:pPr>
              <a:lnSpc>
                <a:spcPct val="80000"/>
              </a:lnSpc>
            </a:pPr>
            <a:r>
              <a:rPr lang="en-US" altLang="zh-CN" sz="2200">
                <a:ea typeface="SimSun" pitchFamily="2" charset="-122"/>
              </a:rPr>
              <a:t>Trask, R.L. (1997) The History of Basque. New York: Routledge</a:t>
            </a:r>
            <a:endParaRPr lang="en-GB" altLang="zh-CN" sz="2200">
              <a:ea typeface="SimSun" pitchFamily="2" charset="-122"/>
            </a:endParaRPr>
          </a:p>
          <a:p>
            <a:pPr>
              <a:lnSpc>
                <a:spcPct val="80000"/>
              </a:lnSpc>
              <a:buFontTx/>
              <a:buNone/>
            </a:pPr>
            <a:endParaRPr lang="en-US" sz="220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GB"/>
              <a:t>Bibliography</a:t>
            </a:r>
            <a:endParaRPr lang="en-US"/>
          </a:p>
        </p:txBody>
      </p:sp>
      <p:sp>
        <p:nvSpPr>
          <p:cNvPr id="78851" name="Rectangle 3"/>
          <p:cNvSpPr>
            <a:spLocks noGrp="1" noChangeArrowheads="1"/>
          </p:cNvSpPr>
          <p:nvPr>
            <p:ph type="body" idx="1"/>
          </p:nvPr>
        </p:nvSpPr>
        <p:spPr/>
        <p:txBody>
          <a:bodyPr/>
          <a:lstStyle/>
          <a:p>
            <a:pPr>
              <a:lnSpc>
                <a:spcPct val="80000"/>
              </a:lnSpc>
            </a:pPr>
            <a:r>
              <a:rPr lang="en-GB" altLang="zh-CN" sz="2200">
                <a:ea typeface="SimSun" pitchFamily="2" charset="-122"/>
                <a:hlinkClick r:id="rId2"/>
              </a:rPr>
              <a:t>http://www.bbc.co.uk/news/world-europe-11183574</a:t>
            </a:r>
            <a:r>
              <a:rPr lang="en-GB" altLang="zh-CN" sz="2200">
                <a:ea typeface="SimSun" pitchFamily="2" charset="-122"/>
              </a:rPr>
              <a:t>    (03/11/10)</a:t>
            </a:r>
          </a:p>
          <a:p>
            <a:pPr>
              <a:lnSpc>
                <a:spcPct val="80000"/>
              </a:lnSpc>
            </a:pPr>
            <a:r>
              <a:rPr lang="en-US" altLang="zh-CN" sz="2200">
                <a:ea typeface="SimSun" pitchFamily="2" charset="-122"/>
                <a:hlinkClick r:id="rId2"/>
              </a:rPr>
              <a:t>http://www.bbc.co.uk/news/world-europe-11183574</a:t>
            </a:r>
            <a:r>
              <a:rPr lang="en-US" altLang="zh-CN" sz="2200">
                <a:ea typeface="SimSun" pitchFamily="2" charset="-122"/>
              </a:rPr>
              <a:t> (08/11/10)</a:t>
            </a:r>
            <a:endParaRPr lang="en-GB" altLang="zh-CN" sz="2200">
              <a:ea typeface="SimSun" pitchFamily="2" charset="-122"/>
            </a:endParaRPr>
          </a:p>
          <a:p>
            <a:pPr>
              <a:lnSpc>
                <a:spcPct val="80000"/>
              </a:lnSpc>
            </a:pPr>
            <a:r>
              <a:rPr lang="en-US" altLang="zh-CN" sz="2200">
                <a:ea typeface="SimSun" pitchFamily="2" charset="-122"/>
                <a:hlinkClick r:id="rId3"/>
              </a:rPr>
              <a:t>http://electionresources.org/es/index_en.html</a:t>
            </a:r>
            <a:r>
              <a:rPr lang="en-US" altLang="zh-CN" sz="2200">
                <a:ea typeface="SimSun" pitchFamily="2" charset="-122"/>
              </a:rPr>
              <a:t> (08/11/10)</a:t>
            </a:r>
            <a:endParaRPr lang="en-GB" altLang="zh-CN" sz="2200">
              <a:ea typeface="SimSun" pitchFamily="2" charset="-122"/>
            </a:endParaRPr>
          </a:p>
          <a:p>
            <a:pPr>
              <a:lnSpc>
                <a:spcPct val="80000"/>
              </a:lnSpc>
            </a:pPr>
            <a:r>
              <a:rPr lang="en-US" altLang="zh-CN" sz="2200">
                <a:ea typeface="SimSun" pitchFamily="2" charset="-122"/>
                <a:hlinkClick r:id="rId4"/>
              </a:rPr>
              <a:t>http://electionresources.org/es/eus/index_en.html</a:t>
            </a:r>
            <a:r>
              <a:rPr lang="en-US" altLang="zh-CN" sz="2200">
                <a:ea typeface="SimSun" pitchFamily="2" charset="-122"/>
              </a:rPr>
              <a:t> (08/11/10)</a:t>
            </a:r>
          </a:p>
          <a:p>
            <a:pPr>
              <a:lnSpc>
                <a:spcPct val="80000"/>
              </a:lnSpc>
            </a:pPr>
            <a:r>
              <a:rPr lang="en-US" altLang="zh-CN" sz="2200">
                <a:ea typeface="SimSun" pitchFamily="2" charset="-122"/>
                <a:hlinkClick r:id="rId5"/>
              </a:rPr>
              <a:t>http://www.elmundo.es/eta/index.html</a:t>
            </a:r>
            <a:r>
              <a:rPr lang="en-US" altLang="zh-CN" sz="2200">
                <a:ea typeface="SimSun" pitchFamily="2" charset="-122"/>
              </a:rPr>
              <a:t> (08/11/10)</a:t>
            </a:r>
          </a:p>
          <a:p>
            <a:pPr>
              <a:lnSpc>
                <a:spcPct val="80000"/>
              </a:lnSpc>
            </a:pPr>
            <a:r>
              <a:rPr lang="en-US" altLang="zh-CN" sz="2200">
                <a:ea typeface="SimSun" pitchFamily="2" charset="-122"/>
                <a:hlinkClick r:id="rId6"/>
              </a:rPr>
              <a:t>http://www.elmundo.es/elmundo/2004/12/30/espana/1104396043.html</a:t>
            </a:r>
            <a:r>
              <a:rPr lang="en-US" altLang="zh-CN" sz="2200">
                <a:ea typeface="SimSun" pitchFamily="2" charset="-122"/>
              </a:rPr>
              <a:t> (08/11/10)</a:t>
            </a:r>
          </a:p>
          <a:p>
            <a:pPr>
              <a:lnSpc>
                <a:spcPct val="80000"/>
              </a:lnSpc>
            </a:pPr>
            <a:r>
              <a:rPr lang="en-GB" altLang="zh-CN" sz="2200">
                <a:ea typeface="SimSun" pitchFamily="2" charset="-122"/>
                <a:hlinkClick r:id="rId7"/>
              </a:rPr>
              <a:t>http://www.raceandhistory.com/worldhotspots/basque.htm</a:t>
            </a:r>
            <a:r>
              <a:rPr lang="en-GB" altLang="zh-CN" sz="2200">
                <a:ea typeface="SimSun" pitchFamily="2" charset="-122"/>
                <a:hlinkClick r:id="rId8"/>
              </a:rPr>
              <a:t> (11/11/10)</a:t>
            </a:r>
            <a:endParaRPr lang="en-GB" altLang="zh-CN" sz="2200">
              <a:ea typeface="SimSun" pitchFamily="2" charset="-122"/>
              <a:hlinkClick r:id="rId9"/>
            </a:endParaRPr>
          </a:p>
          <a:p>
            <a:pPr>
              <a:lnSpc>
                <a:spcPct val="80000"/>
              </a:lnSpc>
            </a:pPr>
            <a:r>
              <a:rPr lang="en-GB" altLang="zh-CN" sz="2200">
                <a:ea typeface="SimSun" pitchFamily="2" charset="-122"/>
                <a:hlinkClick r:id="rId9"/>
              </a:rPr>
              <a:t>http://www.answers.com/topic/dolores-ib-rruri</a:t>
            </a:r>
            <a:r>
              <a:rPr lang="en-GB" altLang="zh-CN" sz="2200">
                <a:ea typeface="SimSun" pitchFamily="2" charset="-122"/>
                <a:hlinkClick r:id="rId8"/>
              </a:rPr>
              <a:t> (11/11/10)</a:t>
            </a:r>
          </a:p>
          <a:p>
            <a:pPr>
              <a:lnSpc>
                <a:spcPct val="80000"/>
              </a:lnSpc>
            </a:pPr>
            <a:r>
              <a:rPr lang="en-US" altLang="zh-CN" sz="2200">
                <a:ea typeface="SimSun" pitchFamily="2" charset="-122"/>
                <a:hlinkClick r:id="rId10"/>
              </a:rPr>
              <a:t>http://www.euskara.euskadi.net/r59-738/es/contenidos/libro/iv_inkesta_soziol/es_ink/adjuntos/IVInkesta(GAZT).pdf</a:t>
            </a:r>
            <a:r>
              <a:rPr lang="en-US" altLang="zh-CN" sz="2200">
                <a:ea typeface="SimSun" pitchFamily="2" charset="-122"/>
              </a:rPr>
              <a:t>  (11/11/10)</a:t>
            </a:r>
            <a:endParaRPr lang="en-GB" altLang="zh-CN" sz="2200">
              <a:ea typeface="SimSun" pitchFamily="2" charset="-122"/>
            </a:endParaRPr>
          </a:p>
          <a:p>
            <a:pPr>
              <a:lnSpc>
                <a:spcPct val="80000"/>
              </a:lnSpc>
              <a:buFontTx/>
              <a:buNone/>
            </a:pPr>
            <a:endParaRPr lang="en-US" sz="22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34363" cy="1036637"/>
          </a:xfrm>
          <a:ln/>
        </p:spPr>
        <p:txBody>
          <a:bodyPr lIns="0" tIns="0" rIns="0" bIns="0"/>
          <a:lstStyle/>
          <a:p>
            <a: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a:t>History of the Basque language and culture: </a:t>
            </a:r>
            <a:br>
              <a:rPr lang="en-GB" sz="3200"/>
            </a:br>
            <a:r>
              <a:rPr lang="en-GB" sz="3200"/>
              <a:t>Early modern era to 1936</a:t>
            </a:r>
          </a:p>
        </p:txBody>
      </p:sp>
      <p:sp>
        <p:nvSpPr>
          <p:cNvPr id="19459" name="Rectangle 3"/>
          <p:cNvSpPr>
            <a:spLocks noGrp="1" noChangeArrowheads="1"/>
          </p:cNvSpPr>
          <p:nvPr>
            <p:ph type="body" idx="1"/>
          </p:nvPr>
        </p:nvSpPr>
        <p:spPr>
          <a:xfrm>
            <a:off x="457200" y="1306513"/>
            <a:ext cx="8226425" cy="5062537"/>
          </a:xfrm>
          <a:ln/>
        </p:spPr>
        <p:txBody>
          <a:bodyPr lIns="0" tIns="25471" rIns="0" bIns="0"/>
          <a:lstStyle/>
          <a:p>
            <a:pPr marL="339725" indent="-339725" defTabSz="449263">
              <a:lnSpc>
                <a:spcPct val="150000"/>
              </a:lnSpc>
              <a:buSzPct val="45000"/>
              <a:buFont typeface="Wingdings" pitchFamily="2" charset="2"/>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GB" sz="2200"/>
              <a:t> Maintained relative autonomy - </a:t>
            </a:r>
            <a:r>
              <a:rPr lang="en-GB" sz="2200" i="1"/>
              <a:t>fueros</a:t>
            </a:r>
            <a:r>
              <a:rPr lang="en-GB" sz="2200"/>
              <a:t>  </a:t>
            </a:r>
          </a:p>
          <a:p>
            <a:pPr marL="339725" indent="-339725" defTabSz="449263">
              <a:lnSpc>
                <a:spcPct val="150000"/>
              </a:lnSpc>
              <a:buSzPct val="45000"/>
              <a:buFont typeface="Wingdings" pitchFamily="2" charset="2"/>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GB" sz="2200"/>
              <a:t> 17</a:t>
            </a:r>
            <a:r>
              <a:rPr lang="en-GB" sz="2200" baseline="33000"/>
              <a:t>th</a:t>
            </a:r>
            <a:r>
              <a:rPr lang="en-GB" sz="2200"/>
              <a:t> century onwards, steady flow of publications in Basque dialects, but relatively little written about Basque in Basque.</a:t>
            </a:r>
          </a:p>
          <a:p>
            <a:pPr marL="339725" indent="-339725" defTabSz="449263">
              <a:lnSpc>
                <a:spcPct val="150000"/>
              </a:lnSpc>
              <a:buSzPct val="45000"/>
              <a:buFont typeface="Wingdings" pitchFamily="2" charset="2"/>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GB" sz="2200"/>
              <a:t> 18</a:t>
            </a:r>
            <a:r>
              <a:rPr lang="en-GB" sz="2200" baseline="33000"/>
              <a:t>th</a:t>
            </a:r>
            <a:r>
              <a:rPr lang="en-GB" sz="2200"/>
              <a:t> century onwards, lots of studies on Basque language &amp; its origins: - 1729 first Basque grammar</a:t>
            </a:r>
          </a:p>
          <a:p>
            <a:pPr marL="339725" indent="-339725" defTabSz="449263">
              <a:lnSpc>
                <a:spcPct val="150000"/>
              </a:lnSpc>
              <a:spcAft>
                <a:spcPts val="1138"/>
              </a:spcAft>
              <a:buFontTx/>
              <a:buChar char=" "/>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GB" sz="2200"/>
              <a:t>                 - 1745 trilingual Basque-Castilian-Latin dictionary</a:t>
            </a:r>
          </a:p>
          <a:p>
            <a:pPr marL="339725" indent="-339725" defTabSz="449263">
              <a:lnSpc>
                <a:spcPct val="150000"/>
              </a:lnSpc>
              <a:spcAft>
                <a:spcPts val="1138"/>
              </a:spcAft>
              <a:buFontTx/>
              <a:buChar char=" "/>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GB" sz="2200"/>
              <a:t>                 -  Luís Bonaparte - dialectology</a:t>
            </a:r>
          </a:p>
          <a:p>
            <a:pPr marL="339725" indent="-339725" defTabSz="449263">
              <a:lnSpc>
                <a:spcPct val="150000"/>
              </a:lnSpc>
              <a:buSzPct val="45000"/>
              <a:buFont typeface="Wingdings" pitchFamily="2" charset="2"/>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GB" sz="2200"/>
              <a:t> Carlist stronghold throughout 19</a:t>
            </a:r>
            <a:r>
              <a:rPr lang="en-GB" sz="2200" baseline="33000"/>
              <a:t>th</a:t>
            </a:r>
            <a:r>
              <a:rPr lang="en-GB" sz="2200"/>
              <a:t> century civil wars</a:t>
            </a:r>
          </a:p>
          <a:p>
            <a:pPr marL="339725" indent="-339725" defTabSz="449263">
              <a:lnSpc>
                <a:spcPct val="150000"/>
              </a:lnSpc>
              <a:buSzPct val="45000"/>
              <a:buFont typeface="Wingdings" pitchFamily="2" charset="2"/>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GB" sz="2200"/>
              <a:t> </a:t>
            </a:r>
            <a:r>
              <a:rPr lang="en-GB" sz="2200" i="1"/>
              <a:t>Berpizkundea ‘</a:t>
            </a:r>
            <a:r>
              <a:rPr lang="en-GB" sz="2200"/>
              <a:t>Rekindling’ - Renaissance: </a:t>
            </a:r>
            <a:r>
              <a:rPr lang="en-GB" sz="2200" i="1"/>
              <a:t>Itz-jostaldiak</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163513"/>
            <a:ext cx="8224838" cy="977900"/>
          </a:xfrm>
          <a:ln/>
        </p:spPr>
        <p:txBody>
          <a:bodyPr lIns="0" tIns="0" rIns="0" bIns="0"/>
          <a:lstStyle/>
          <a:p>
            <a:pPr defTabSz="44926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200"/>
              <a:t>History of the Basque language and culture: </a:t>
            </a:r>
            <a:br>
              <a:rPr lang="en-GB" sz="3200"/>
            </a:br>
            <a:r>
              <a:rPr lang="en-GB" sz="3200"/>
              <a:t>Early modern era to 1936</a:t>
            </a:r>
          </a:p>
        </p:txBody>
      </p:sp>
      <p:sp>
        <p:nvSpPr>
          <p:cNvPr id="21507" name="Rectangle 3"/>
          <p:cNvSpPr>
            <a:spLocks noGrp="1" noChangeArrowheads="1"/>
          </p:cNvSpPr>
          <p:nvPr>
            <p:ph type="body" idx="1"/>
          </p:nvPr>
        </p:nvSpPr>
        <p:spPr>
          <a:xfrm>
            <a:off x="428625" y="1143000"/>
            <a:ext cx="8226425" cy="3411538"/>
          </a:xfrm>
          <a:ln/>
        </p:spPr>
        <p:txBody>
          <a:bodyPr lIns="0" tIns="25471" rIns="0" bIns="0"/>
          <a:lstStyle/>
          <a:p>
            <a:pPr marL="339725" indent="-339725" defTabSz="449263">
              <a:buSzPct val="45000"/>
              <a:buFont typeface="Wingdings" pitchFamily="2" charset="2"/>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GB" sz="2000"/>
              <a:t>Modernisation </a:t>
            </a:r>
          </a:p>
          <a:p>
            <a:pPr marL="339725" indent="-339725" defTabSz="449263">
              <a:buSzPct val="45000"/>
              <a:buFont typeface="Wingdings" pitchFamily="2" charset="2"/>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GB" sz="2000"/>
              <a:t>Roots of nationalism</a:t>
            </a:r>
          </a:p>
          <a:p>
            <a:pPr marL="339725" indent="-339725" defTabSz="449263">
              <a:buSzPct val="45000"/>
              <a:buFont typeface="Wingdings" pitchFamily="2" charset="2"/>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GB" sz="2000"/>
              <a:t>Industralisation</a:t>
            </a:r>
          </a:p>
          <a:p>
            <a:pPr marL="1482725" lvl="1" indent="-568325" defTabSz="449263">
              <a:buSzPct val="45000"/>
              <a:buFont typeface="Wingdings" pitchFamily="2" charset="2"/>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GB" sz="2000"/>
              <a:t>Emigration to urban areas</a:t>
            </a:r>
          </a:p>
          <a:p>
            <a:pPr marL="1482725" lvl="1" indent="-568325" defTabSz="449263">
              <a:buSzPct val="45000"/>
              <a:buFont typeface="Wingdings" pitchFamily="2" charset="2"/>
              <a:buChar char=""/>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r>
              <a:rPr lang="en-GB" sz="2000"/>
              <a:t>Immigration from non-Basque Spain</a:t>
            </a:r>
          </a:p>
          <a:p>
            <a:pPr marL="339725" indent="-339725" defTabSz="449263">
              <a:buFontTx/>
              <a:buChar char=" "/>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en-GB" sz="2000"/>
          </a:p>
          <a:p>
            <a:pPr marL="339725" indent="-339725" defTabSz="449263">
              <a:tabLst>
                <a:tab pos="339725" algn="l"/>
                <a:tab pos="444500" algn="l"/>
                <a:tab pos="893763" algn="l"/>
                <a:tab pos="1343025" algn="l"/>
                <a:tab pos="1792288" algn="l"/>
                <a:tab pos="2241550" algn="l"/>
                <a:tab pos="2690813" algn="l"/>
                <a:tab pos="3140075" algn="l"/>
                <a:tab pos="3589338" algn="l"/>
                <a:tab pos="4038600" algn="l"/>
                <a:tab pos="4487863" algn="l"/>
                <a:tab pos="4937125" algn="l"/>
                <a:tab pos="5386388" algn="l"/>
                <a:tab pos="5835650" algn="l"/>
                <a:tab pos="6284913" algn="l"/>
                <a:tab pos="6734175" algn="l"/>
                <a:tab pos="7183438" algn="l"/>
                <a:tab pos="7632700" algn="l"/>
                <a:tab pos="8081963" algn="l"/>
                <a:tab pos="8531225" algn="l"/>
                <a:tab pos="8980488" algn="l"/>
              </a:tabLst>
            </a:pPr>
            <a:endParaRPr lang="en-GB" sz="2000"/>
          </a:p>
        </p:txBody>
      </p:sp>
      <p:sp>
        <p:nvSpPr>
          <p:cNvPr id="21508" name="Text Box 4"/>
          <p:cNvSpPr txBox="1">
            <a:spLocks noChangeArrowheads="1"/>
          </p:cNvSpPr>
          <p:nvPr/>
        </p:nvSpPr>
        <p:spPr bwMode="auto">
          <a:xfrm>
            <a:off x="333375" y="2940050"/>
            <a:ext cx="8321675" cy="3592513"/>
          </a:xfrm>
          <a:prstGeom prst="rect">
            <a:avLst/>
          </a:prstGeom>
          <a:noFill/>
          <a:ln w="9525">
            <a:noFill/>
            <a:round/>
            <a:headEnd/>
            <a:tailEnd/>
          </a:ln>
          <a:effectLst/>
        </p:spPr>
        <p:txBody>
          <a:bodyPr lIns="81639" tIns="40820" rIns="81639" bIns="40820"/>
          <a:lstStyle/>
          <a:p>
            <a:pPr defTabSz="407988" hangingPunct="0">
              <a:lnSpc>
                <a:spcPct val="150000"/>
              </a:lnSpc>
              <a:buClr>
                <a:srgbClr val="000000"/>
              </a:buClr>
              <a:buSzPct val="45000"/>
              <a:buFont typeface="Wingdings" pitchFamily="2" charset="2"/>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a:solidFill>
                  <a:srgbClr val="000000"/>
                </a:solidFill>
                <a:ea typeface="SimSun" pitchFamily="2" charset="-122"/>
              </a:rPr>
              <a:t>  Sabino Arana y Goiri, ‘Father’ of Basque nationalism </a:t>
            </a:r>
          </a:p>
          <a:p>
            <a:pPr marL="673100" lvl="1" indent="-258763" defTabSz="407988" hangingPunct="0">
              <a:lnSpc>
                <a:spcPct val="150000"/>
              </a:lnSpc>
              <a:buClr>
                <a:srgbClr val="000000"/>
              </a:buClr>
              <a:buSzPct val="100000"/>
              <a:buFont typeface="Times New Roman" pitchFamily="18" charset="0"/>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a:solidFill>
                  <a:srgbClr val="000000"/>
                </a:solidFill>
                <a:ea typeface="SimSun" pitchFamily="2" charset="-122"/>
              </a:rPr>
              <a:t>race before language as the defining element of the nation</a:t>
            </a:r>
          </a:p>
          <a:p>
            <a:pPr marL="673100" lvl="1" indent="-258763" defTabSz="407988" hangingPunct="0">
              <a:lnSpc>
                <a:spcPct val="150000"/>
              </a:lnSpc>
              <a:buClr>
                <a:srgbClr val="000000"/>
              </a:buClr>
              <a:buSzPct val="100000"/>
              <a:buFont typeface="Times New Roman" pitchFamily="18" charset="0"/>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a:solidFill>
                  <a:srgbClr val="000000"/>
                </a:solidFill>
                <a:ea typeface="SimSun" pitchFamily="2" charset="-122"/>
              </a:rPr>
              <a:t>importance of religion</a:t>
            </a:r>
          </a:p>
          <a:p>
            <a:pPr defTabSz="407988" hangingPunct="0">
              <a:lnSpc>
                <a:spcPct val="150000"/>
              </a:lnSpc>
              <a:buClr>
                <a:srgbClr val="000000"/>
              </a:buClr>
              <a:buSzPct val="45000"/>
              <a:buFont typeface="Wingdings" pitchFamily="2" charset="2"/>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a:solidFill>
                  <a:srgbClr val="000000"/>
                </a:solidFill>
                <a:ea typeface="SimSun" pitchFamily="2" charset="-122"/>
              </a:rPr>
              <a:t>  1918 Eusko Ikaskuntza / Sociedad de estudios vascos</a:t>
            </a:r>
          </a:p>
          <a:p>
            <a:pPr defTabSz="407988" hangingPunct="0">
              <a:lnSpc>
                <a:spcPct val="150000"/>
              </a:lnSpc>
              <a:buClr>
                <a:srgbClr val="000000"/>
              </a:buClr>
              <a:buSzPct val="45000"/>
              <a:buFont typeface="Wingdings" pitchFamily="2" charset="2"/>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a:solidFill>
                  <a:srgbClr val="000000"/>
                </a:solidFill>
                <a:ea typeface="SimSun" pitchFamily="2" charset="-122"/>
              </a:rPr>
              <a:t>  1918 Euskaltzdaindia / Academia de la lengua vasca</a:t>
            </a:r>
          </a:p>
          <a:p>
            <a:pPr defTabSz="407988" hangingPunct="0">
              <a:lnSpc>
                <a:spcPct val="150000"/>
              </a:lnSpc>
              <a:buClr>
                <a:srgbClr val="000000"/>
              </a:buClr>
              <a:buSzPct val="45000"/>
              <a:buFont typeface="Wingdings" pitchFamily="2" charset="2"/>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a:solidFill>
                  <a:srgbClr val="000000"/>
                </a:solidFill>
                <a:ea typeface="SimSun" pitchFamily="2" charset="-122"/>
              </a:rPr>
              <a:t>  Primo de Rivera dictatorship 1923-1930: nationalism forced into                           clandestinity, so reviving importance of culture</a:t>
            </a:r>
          </a:p>
          <a:p>
            <a:pPr defTabSz="407988" hangingPunct="0">
              <a:lnSpc>
                <a:spcPct val="150000"/>
              </a:lnSpc>
              <a:buClr>
                <a:srgbClr val="000000"/>
              </a:buClr>
              <a:buSzPct val="45000"/>
              <a:buFont typeface="Wingdings" pitchFamily="2" charset="2"/>
              <a:buChar char=""/>
              <a:tabLst>
                <a:tab pos="0" algn="l"/>
                <a:tab pos="406400" algn="l"/>
                <a:tab pos="814388" algn="l"/>
                <a:tab pos="1220788" algn="l"/>
                <a:tab pos="1628775" algn="l"/>
                <a:tab pos="2036763" algn="l"/>
                <a:tab pos="2443163" algn="l"/>
                <a:tab pos="2851150" algn="l"/>
                <a:tab pos="3259138" algn="l"/>
                <a:tab pos="3665538" algn="l"/>
                <a:tab pos="4073525" algn="l"/>
                <a:tab pos="4481513" algn="l"/>
                <a:tab pos="4889500" algn="l"/>
                <a:tab pos="5295900" algn="l"/>
                <a:tab pos="5703888" algn="l"/>
                <a:tab pos="6111875" algn="l"/>
                <a:tab pos="6518275" algn="l"/>
                <a:tab pos="6926263" algn="l"/>
                <a:tab pos="7334250" algn="l"/>
                <a:tab pos="7742238" algn="l"/>
                <a:tab pos="8148638" algn="l"/>
              </a:tabLst>
            </a:pPr>
            <a:r>
              <a:rPr lang="en-GB">
                <a:solidFill>
                  <a:srgbClr val="000000"/>
                </a:solidFill>
                <a:ea typeface="SimSun" pitchFamily="2" charset="-122"/>
              </a:rPr>
              <a:t>  Basque social elite assimilated to Castilian culture</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7" name="Picture 5" descr="la_pelota_vasca"/>
          <p:cNvPicPr>
            <a:picLocks noChangeAspect="1" noChangeArrowheads="1"/>
          </p:cNvPicPr>
          <p:nvPr/>
        </p:nvPicPr>
        <p:blipFill>
          <a:blip r:embed="rId2" cstate="print"/>
          <a:srcRect/>
          <a:stretch>
            <a:fillRect/>
          </a:stretch>
        </p:blipFill>
        <p:spPr bwMode="auto">
          <a:xfrm>
            <a:off x="2244725" y="333375"/>
            <a:ext cx="4365625" cy="6221413"/>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sz="4000"/>
              <a:t>Fortune of language and nationalism</a:t>
            </a:r>
            <a:endParaRPr lang="en-US" sz="4000"/>
          </a:p>
        </p:txBody>
      </p:sp>
      <p:sp>
        <p:nvSpPr>
          <p:cNvPr id="8195" name="Rectangle 3"/>
          <p:cNvSpPr>
            <a:spLocks noGrp="1" noChangeArrowheads="1"/>
          </p:cNvSpPr>
          <p:nvPr>
            <p:ph type="body" idx="1"/>
          </p:nvPr>
        </p:nvSpPr>
        <p:spPr/>
        <p:txBody>
          <a:bodyPr/>
          <a:lstStyle/>
          <a:p>
            <a:pPr>
              <a:lnSpc>
                <a:spcPct val="80000"/>
              </a:lnSpc>
            </a:pPr>
            <a:r>
              <a:rPr lang="en-GB" altLang="zh-CN" sz="2300">
                <a:ea typeface="SimSun" pitchFamily="2" charset="-122"/>
              </a:rPr>
              <a:t>Closure of the Basque University</a:t>
            </a:r>
          </a:p>
          <a:p>
            <a:pPr>
              <a:lnSpc>
                <a:spcPct val="80000"/>
              </a:lnSpc>
            </a:pPr>
            <a:r>
              <a:rPr lang="en-GB" altLang="zh-CN" sz="2300">
                <a:ea typeface="SimSun" pitchFamily="2" charset="-122"/>
              </a:rPr>
              <a:t>Occupation by armed force of social and cultural associations</a:t>
            </a:r>
          </a:p>
          <a:p>
            <a:pPr>
              <a:lnSpc>
                <a:spcPct val="80000"/>
              </a:lnSpc>
            </a:pPr>
            <a:r>
              <a:rPr lang="en-GB" altLang="zh-CN" sz="2300">
                <a:ea typeface="SimSun" pitchFamily="2" charset="-122"/>
              </a:rPr>
              <a:t>Mass burning of books in Euskera</a:t>
            </a:r>
          </a:p>
          <a:p>
            <a:pPr>
              <a:lnSpc>
                <a:spcPct val="80000"/>
              </a:lnSpc>
            </a:pPr>
            <a:r>
              <a:rPr lang="en-GB" altLang="zh-CN" sz="2300">
                <a:ea typeface="SimSun" pitchFamily="2" charset="-122"/>
              </a:rPr>
              <a:t>Elimination of all use of Euskera in schools, radio broadcasts, public gatherings and in publications</a:t>
            </a:r>
          </a:p>
          <a:p>
            <a:pPr>
              <a:lnSpc>
                <a:spcPct val="80000"/>
              </a:lnSpc>
            </a:pPr>
            <a:r>
              <a:rPr lang="en-GB" altLang="zh-CN" sz="2300">
                <a:ea typeface="SimSun" pitchFamily="2" charset="-122"/>
              </a:rPr>
              <a:t>Suppression of Basque cultural societies and of all magazines, periodicals and reviews in Euskera</a:t>
            </a:r>
          </a:p>
          <a:p>
            <a:pPr>
              <a:lnSpc>
                <a:spcPct val="80000"/>
              </a:lnSpc>
            </a:pPr>
            <a:r>
              <a:rPr lang="en-GB" altLang="zh-CN" sz="2300">
                <a:ea typeface="SimSun" pitchFamily="2" charset="-122"/>
              </a:rPr>
              <a:t>Prohibition of the use of Euskera during the celebration of Mass and other religious ceremonies</a:t>
            </a:r>
          </a:p>
          <a:p>
            <a:pPr>
              <a:lnSpc>
                <a:spcPct val="80000"/>
              </a:lnSpc>
            </a:pPr>
            <a:r>
              <a:rPr lang="en-GB" altLang="zh-CN" sz="2300">
                <a:ea typeface="SimSun" pitchFamily="2" charset="-122"/>
              </a:rPr>
              <a:t>A decree requiring the translation into Spanish of all Basque names in civil registries and official documents</a:t>
            </a:r>
          </a:p>
          <a:p>
            <a:pPr>
              <a:lnSpc>
                <a:spcPct val="80000"/>
              </a:lnSpc>
            </a:pPr>
            <a:r>
              <a:rPr lang="en-GB" altLang="zh-CN" sz="2300">
                <a:ea typeface="SimSun" pitchFamily="2" charset="-122"/>
              </a:rPr>
              <a:t>The removal of inscriptions in Euskera from all tombstones and funeral markers. </a:t>
            </a:r>
            <a:endParaRPr lang="en-US" sz="23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TotalTime>
  <Words>2764</Words>
  <Application>Microsoft Office PowerPoint</Application>
  <PresentationFormat>On-screen Show (4:3)</PresentationFormat>
  <Paragraphs>455</Paragraphs>
  <Slides>55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3" baseType="lpstr">
      <vt:lpstr>Arial</vt:lpstr>
      <vt:lpstr>Times New Roman</vt:lpstr>
      <vt:lpstr>Wingdings</vt:lpstr>
      <vt:lpstr>SimSun</vt:lpstr>
      <vt:lpstr>Arial Black</vt:lpstr>
      <vt:lpstr>Calibri</vt:lpstr>
      <vt:lpstr>Default Design</vt:lpstr>
      <vt:lpstr>Microsoft Excel Chart</vt:lpstr>
      <vt:lpstr>Slide 1</vt:lpstr>
      <vt:lpstr>Basque</vt:lpstr>
      <vt:lpstr>Slide 3</vt:lpstr>
      <vt:lpstr>History of the Basque language and culture: Origins to late Middle ages</vt:lpstr>
      <vt:lpstr>History of the Basque language and culture: Origins to late Middle ages</vt:lpstr>
      <vt:lpstr>History of the Basque language and culture:  Early modern era to 1936</vt:lpstr>
      <vt:lpstr>History of the Basque language and culture:  Early modern era to 1936</vt:lpstr>
      <vt:lpstr>Slide 8</vt:lpstr>
      <vt:lpstr>Fortune of language and nationalism</vt:lpstr>
      <vt:lpstr>Fortune of language and nationalism</vt:lpstr>
      <vt:lpstr>Fortune of language and nationalism</vt:lpstr>
      <vt:lpstr>Fortune of language and nationalism</vt:lpstr>
      <vt:lpstr>Fortune of language and nationalism</vt:lpstr>
      <vt:lpstr>Fortune of language and nationalism</vt:lpstr>
      <vt:lpstr>Fortune of language and nationalism</vt:lpstr>
      <vt:lpstr>Fortune of language and nationalism</vt:lpstr>
      <vt:lpstr>Fortune of language and nationalism</vt:lpstr>
      <vt:lpstr>Institutional arrangements put in place as a result of the Constitution of 1978</vt:lpstr>
      <vt:lpstr>1978. Constitución</vt:lpstr>
      <vt:lpstr> Artículo 3 </vt:lpstr>
      <vt:lpstr>Implicaciones:</vt:lpstr>
      <vt:lpstr> 1979 </vt:lpstr>
      <vt:lpstr>Artículo 6</vt:lpstr>
      <vt:lpstr>1982</vt:lpstr>
      <vt:lpstr> Ley de Normalización y Uso del Euskera.  </vt:lpstr>
      <vt:lpstr>LOREAFNA</vt:lpstr>
      <vt:lpstr>Implicaciones</vt:lpstr>
      <vt:lpstr>1983</vt:lpstr>
      <vt:lpstr>1986</vt:lpstr>
      <vt:lpstr>Objetivos</vt:lpstr>
      <vt:lpstr>Zonas</vt:lpstr>
      <vt:lpstr>1988</vt:lpstr>
      <vt:lpstr>Dirección General de Política Lingüística de Navarra</vt:lpstr>
      <vt:lpstr>Slide 34</vt:lpstr>
      <vt:lpstr>Language planning measures</vt:lpstr>
      <vt:lpstr>Language planning measures</vt:lpstr>
      <vt:lpstr>Language planning measures</vt:lpstr>
      <vt:lpstr>Language planning measures</vt:lpstr>
      <vt:lpstr>Language planning measures</vt:lpstr>
      <vt:lpstr>Language planning measures</vt:lpstr>
      <vt:lpstr>Language planning measures</vt:lpstr>
      <vt:lpstr>Political history</vt:lpstr>
      <vt:lpstr>Political history</vt:lpstr>
      <vt:lpstr>Political history</vt:lpstr>
      <vt:lpstr>Political history</vt:lpstr>
      <vt:lpstr>Slide 46</vt:lpstr>
      <vt:lpstr>Slide 47</vt:lpstr>
      <vt:lpstr>Slide 48</vt:lpstr>
      <vt:lpstr>Por provincias…</vt:lpstr>
      <vt:lpstr>Evolución del bilingüismo (1991- 2006)</vt:lpstr>
      <vt:lpstr>Slide 51</vt:lpstr>
      <vt:lpstr>Slide 52</vt:lpstr>
      <vt:lpstr>Slide 53</vt:lpstr>
      <vt:lpstr>Bibliography</vt:lpstr>
      <vt:lpstr>Bibliography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wardamm</cp:lastModifiedBy>
  <cp:revision>28</cp:revision>
  <dcterms:created xsi:type="dcterms:W3CDTF">2010-11-08T22:57:17Z</dcterms:created>
  <dcterms:modified xsi:type="dcterms:W3CDTF">2010-11-15T09:45:20Z</dcterms:modified>
</cp:coreProperties>
</file>