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2"/>
  </p:notesMasterIdLst>
  <p:handoutMasterIdLst>
    <p:handoutMasterId r:id="rId33"/>
  </p:handoutMasterIdLst>
  <p:sldIdLst>
    <p:sldId id="382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08000"/>
    <a:srgbClr val="FFCC00"/>
    <a:srgbClr val="C0C0C0"/>
    <a:srgbClr val="FF9900"/>
    <a:srgbClr val="CC66FF"/>
    <a:srgbClr val="FF0000"/>
    <a:srgbClr val="151C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81752" autoAdjust="0"/>
  </p:normalViewPr>
  <p:slideViewPr>
    <p:cSldViewPr snapToGrid="0">
      <p:cViewPr varScale="1">
        <p:scale>
          <a:sx n="49" d="100"/>
          <a:sy n="49" d="100"/>
        </p:scale>
        <p:origin x="-1092" y="-90"/>
      </p:cViewPr>
      <p:guideLst>
        <p:guide orient="horz" pos="894"/>
        <p:guide pos="17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4" d="100"/>
          <a:sy n="74" d="100"/>
        </p:scale>
        <p:origin x="-1248" y="-54"/>
      </p:cViewPr>
      <p:guideLst>
        <p:guide orient="horz" pos="2924"/>
        <p:guide orient="horz" pos="1294"/>
        <p:guide orient="horz" pos="101"/>
        <p:guide pos="2204"/>
        <p:guide pos="3008"/>
        <p:guide pos="14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2.xml"/><Relationship Id="rId2" Type="http://schemas.openxmlformats.org/officeDocument/2006/relationships/slide" Target="slides/slide21.xml"/><Relationship Id="rId1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30705-ED76-426A-9DF7-8870B60121B6}" type="doc">
      <dgm:prSet loTypeId="urn:microsoft.com/office/officeart/2005/8/layout/arrow2" loCatId="process" qsTypeId="urn:microsoft.com/office/officeart/2005/8/quickstyle/simple5" qsCatId="simple" csTypeId="urn:microsoft.com/office/officeart/2005/8/colors/accent1_2#1" csCatId="accent1" phldr="1"/>
      <dgm:spPr/>
    </dgm:pt>
    <dgm:pt modelId="{41F63A6D-120D-4080-98E0-0B1C0B8FC530}">
      <dgm:prSet phldrT="[Text]" custT="1"/>
      <dgm:spPr/>
      <dgm:t>
        <a:bodyPr/>
        <a:lstStyle/>
        <a:p>
          <a:r>
            <a:rPr lang="en-US" sz="1200" dirty="0" smtClean="0"/>
            <a:t>Assessment “Way Points”</a:t>
          </a:r>
          <a:endParaRPr lang="en-US" sz="1200" dirty="0"/>
        </a:p>
      </dgm:t>
    </dgm:pt>
    <dgm:pt modelId="{8B3E705F-F7A0-44AF-9B62-DB2621F0EAF8}" type="parTrans" cxnId="{68DB396A-C64A-431A-8BEB-A13D141A365C}">
      <dgm:prSet/>
      <dgm:spPr/>
      <dgm:t>
        <a:bodyPr/>
        <a:lstStyle/>
        <a:p>
          <a:endParaRPr lang="en-US"/>
        </a:p>
      </dgm:t>
    </dgm:pt>
    <dgm:pt modelId="{ADEF4ED1-EB9B-4A63-A528-143703E298CB}" type="sibTrans" cxnId="{68DB396A-C64A-431A-8BEB-A13D141A365C}">
      <dgm:prSet/>
      <dgm:spPr/>
      <dgm:t>
        <a:bodyPr/>
        <a:lstStyle/>
        <a:p>
          <a:endParaRPr lang="en-US"/>
        </a:p>
      </dgm:t>
    </dgm:pt>
    <dgm:pt modelId="{86ADF977-1D08-46F4-B705-450B26E92672}">
      <dgm:prSet phldrT="[Text]"/>
      <dgm:spPr/>
      <dgm:t>
        <a:bodyPr/>
        <a:lstStyle/>
        <a:p>
          <a:endParaRPr lang="en-US" dirty="0"/>
        </a:p>
      </dgm:t>
    </dgm:pt>
    <dgm:pt modelId="{2B9FC26D-956D-4477-9178-D942E900A0CF}" type="parTrans" cxnId="{3A0609D3-2BC0-4E61-B570-09BD98E8850B}">
      <dgm:prSet/>
      <dgm:spPr/>
      <dgm:t>
        <a:bodyPr/>
        <a:lstStyle/>
        <a:p>
          <a:endParaRPr lang="en-US"/>
        </a:p>
      </dgm:t>
    </dgm:pt>
    <dgm:pt modelId="{F41FD3F6-6055-4496-B0BA-8DE7EADCB638}" type="sibTrans" cxnId="{3A0609D3-2BC0-4E61-B570-09BD98E8850B}">
      <dgm:prSet/>
      <dgm:spPr/>
      <dgm:t>
        <a:bodyPr/>
        <a:lstStyle/>
        <a:p>
          <a:endParaRPr lang="en-US"/>
        </a:p>
      </dgm:t>
    </dgm:pt>
    <dgm:pt modelId="{DC427ED1-B1E9-43A0-AA37-814C02A121D1}">
      <dgm:prSet phldrT="[Text]"/>
      <dgm:spPr/>
      <dgm:t>
        <a:bodyPr/>
        <a:lstStyle/>
        <a:p>
          <a:endParaRPr lang="en-US" dirty="0"/>
        </a:p>
      </dgm:t>
    </dgm:pt>
    <dgm:pt modelId="{732272D8-A046-4C89-A0C6-E9838BC0ADFB}" type="parTrans" cxnId="{2AEF3727-67E4-424D-B070-AF3C5A2AC02A}">
      <dgm:prSet/>
      <dgm:spPr/>
      <dgm:t>
        <a:bodyPr/>
        <a:lstStyle/>
        <a:p>
          <a:endParaRPr lang="en-US"/>
        </a:p>
      </dgm:t>
    </dgm:pt>
    <dgm:pt modelId="{4C268B93-4515-4ACE-BC0C-47BBE6480C57}" type="sibTrans" cxnId="{2AEF3727-67E4-424D-B070-AF3C5A2AC02A}">
      <dgm:prSet/>
      <dgm:spPr/>
      <dgm:t>
        <a:bodyPr/>
        <a:lstStyle/>
        <a:p>
          <a:endParaRPr lang="en-US"/>
        </a:p>
      </dgm:t>
    </dgm:pt>
    <dgm:pt modelId="{94F3B1AC-7E53-4F3E-9F5A-3179D1D377A2}">
      <dgm:prSet phldrT="[Text]"/>
      <dgm:spPr/>
      <dgm:t>
        <a:bodyPr/>
        <a:lstStyle/>
        <a:p>
          <a:endParaRPr lang="en-US" dirty="0"/>
        </a:p>
      </dgm:t>
    </dgm:pt>
    <dgm:pt modelId="{3C164E41-0113-4E9B-8498-C369959256F4}" type="parTrans" cxnId="{86CC36B4-76AF-4DA1-95A2-84B7079FE090}">
      <dgm:prSet/>
      <dgm:spPr/>
      <dgm:t>
        <a:bodyPr/>
        <a:lstStyle/>
        <a:p>
          <a:endParaRPr lang="en-US"/>
        </a:p>
      </dgm:t>
    </dgm:pt>
    <dgm:pt modelId="{7A5DA646-AF3B-4FEA-B838-520B40DB9BF0}" type="sibTrans" cxnId="{86CC36B4-76AF-4DA1-95A2-84B7079FE090}">
      <dgm:prSet/>
      <dgm:spPr/>
      <dgm:t>
        <a:bodyPr/>
        <a:lstStyle/>
        <a:p>
          <a:endParaRPr lang="en-US"/>
        </a:p>
      </dgm:t>
    </dgm:pt>
    <dgm:pt modelId="{7408A5A5-0A5F-4AB9-91F5-E70EA638E60D}">
      <dgm:prSet phldrT="[Text]"/>
      <dgm:spPr/>
      <dgm:t>
        <a:bodyPr/>
        <a:lstStyle/>
        <a:p>
          <a:endParaRPr lang="en-US" dirty="0"/>
        </a:p>
      </dgm:t>
    </dgm:pt>
    <dgm:pt modelId="{B6645074-14A6-4AEB-9813-3C076BED1D26}" type="parTrans" cxnId="{56E0FAB3-A0BB-4E7B-98EE-ACD4F6FAB7C5}">
      <dgm:prSet/>
      <dgm:spPr/>
      <dgm:t>
        <a:bodyPr/>
        <a:lstStyle/>
        <a:p>
          <a:endParaRPr lang="en-US"/>
        </a:p>
      </dgm:t>
    </dgm:pt>
    <dgm:pt modelId="{7FFFEE57-9E28-428D-89BE-BB0BEC99EC81}" type="sibTrans" cxnId="{56E0FAB3-A0BB-4E7B-98EE-ACD4F6FAB7C5}">
      <dgm:prSet/>
      <dgm:spPr/>
      <dgm:t>
        <a:bodyPr/>
        <a:lstStyle/>
        <a:p>
          <a:endParaRPr lang="en-US"/>
        </a:p>
      </dgm:t>
    </dgm:pt>
    <dgm:pt modelId="{A534C971-48F1-4792-9E83-CDC4ABB9CC8F}" type="pres">
      <dgm:prSet presAssocID="{4F230705-ED76-426A-9DF7-8870B60121B6}" presName="arrowDiagram" presStyleCnt="0">
        <dgm:presLayoutVars>
          <dgm:chMax val="5"/>
          <dgm:dir/>
          <dgm:resizeHandles val="exact"/>
        </dgm:presLayoutVars>
      </dgm:prSet>
      <dgm:spPr/>
    </dgm:pt>
    <dgm:pt modelId="{C826F3BB-5110-4C81-B0E0-65267A0B3363}" type="pres">
      <dgm:prSet presAssocID="{4F230705-ED76-426A-9DF7-8870B60121B6}" presName="arrow" presStyleLbl="bgShp" presStyleIdx="0" presStyleCnt="1"/>
      <dgm:spPr>
        <a:solidFill>
          <a:schemeClr val="accent3">
            <a:lumMod val="75000"/>
          </a:schemeClr>
        </a:solidFill>
      </dgm:spPr>
    </dgm:pt>
    <dgm:pt modelId="{74FA7A19-C1BD-48CD-9E54-D2E992DEF5C3}" type="pres">
      <dgm:prSet presAssocID="{4F230705-ED76-426A-9DF7-8870B60121B6}" presName="arrowDiagram5" presStyleCnt="0"/>
      <dgm:spPr/>
    </dgm:pt>
    <dgm:pt modelId="{E28D92BB-2EF0-4964-B0C5-93397ED9AC1E}" type="pres">
      <dgm:prSet presAssocID="{41F63A6D-120D-4080-98E0-0B1C0B8FC530}" presName="bullet5a" presStyleLbl="node1" presStyleIdx="0" presStyleCnt="5"/>
      <dgm:spPr>
        <a:prstGeom prst="diamond">
          <a:avLst/>
        </a:prstGeom>
        <a:solidFill>
          <a:srgbClr val="FF0000"/>
        </a:solidFill>
      </dgm:spPr>
    </dgm:pt>
    <dgm:pt modelId="{0D90A906-2C84-4491-B758-16153E0D677C}" type="pres">
      <dgm:prSet presAssocID="{41F63A6D-120D-4080-98E0-0B1C0B8FC530}" presName="textBox5a" presStyleLbl="revTx" presStyleIdx="0" presStyleCnt="5" custScaleX="191361" custLinFactNeighborX="49869" custLinFactNeighborY="3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7188D-6C01-47C3-B859-9938C6DC9904}" type="pres">
      <dgm:prSet presAssocID="{86ADF977-1D08-46F4-B705-450B26E92672}" presName="bullet5b" presStyleLbl="node1" presStyleIdx="1" presStyleCnt="5"/>
      <dgm:spPr>
        <a:prstGeom prst="diamond">
          <a:avLst/>
        </a:prstGeom>
        <a:solidFill>
          <a:srgbClr val="FF0000"/>
        </a:solidFill>
      </dgm:spPr>
    </dgm:pt>
    <dgm:pt modelId="{8FC635C9-F8E0-4FD9-91DB-EA0CBB0926CB}" type="pres">
      <dgm:prSet presAssocID="{86ADF977-1D08-46F4-B705-450B26E92672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1DBDA-A348-49DC-847A-F5BB33BC4478}" type="pres">
      <dgm:prSet presAssocID="{94F3B1AC-7E53-4F3E-9F5A-3179D1D377A2}" presName="bullet5c" presStyleLbl="node1" presStyleIdx="2" presStyleCnt="5"/>
      <dgm:spPr>
        <a:prstGeom prst="diamond">
          <a:avLst/>
        </a:prstGeom>
        <a:solidFill>
          <a:srgbClr val="FF0000"/>
        </a:solidFill>
      </dgm:spPr>
    </dgm:pt>
    <dgm:pt modelId="{7C096F07-62AE-441F-AF8A-DF1BDDFA26D0}" type="pres">
      <dgm:prSet presAssocID="{94F3B1AC-7E53-4F3E-9F5A-3179D1D377A2}" presName="textBox5c" presStyleLbl="revTx" presStyleIdx="2" presStyleCnt="5">
        <dgm:presLayoutVars>
          <dgm:bulletEnabled val="1"/>
        </dgm:presLayoutVars>
      </dgm:prSet>
      <dgm:spPr>
        <a:prstGeom prst="diamond">
          <a:avLst/>
        </a:prstGeom>
      </dgm:spPr>
      <dgm:t>
        <a:bodyPr/>
        <a:lstStyle/>
        <a:p>
          <a:endParaRPr lang="en-US"/>
        </a:p>
      </dgm:t>
    </dgm:pt>
    <dgm:pt modelId="{E327EC51-E147-48AC-A629-89391743F24F}" type="pres">
      <dgm:prSet presAssocID="{7408A5A5-0A5F-4AB9-91F5-E70EA638E60D}" presName="bullet5d" presStyleLbl="node1" presStyleIdx="3" presStyleCnt="5"/>
      <dgm:spPr>
        <a:prstGeom prst="diamond">
          <a:avLst/>
        </a:prstGeom>
        <a:solidFill>
          <a:srgbClr val="FF0000"/>
        </a:solidFill>
      </dgm:spPr>
    </dgm:pt>
    <dgm:pt modelId="{EF52A0DC-E568-40D2-BBF4-0E869EDAA6C1}" type="pres">
      <dgm:prSet presAssocID="{7408A5A5-0A5F-4AB9-91F5-E70EA638E60D}" presName="textBox5d" presStyleLbl="revTx" presStyleIdx="3" presStyleCnt="5">
        <dgm:presLayoutVars>
          <dgm:bulletEnabled val="1"/>
        </dgm:presLayoutVars>
      </dgm:prSet>
      <dgm:spPr>
        <a:prstGeom prst="diamond">
          <a:avLst/>
        </a:prstGeom>
      </dgm:spPr>
      <dgm:t>
        <a:bodyPr/>
        <a:lstStyle/>
        <a:p>
          <a:endParaRPr lang="en-US"/>
        </a:p>
      </dgm:t>
    </dgm:pt>
    <dgm:pt modelId="{C854BE68-321B-4629-9FF6-1A41457C969D}" type="pres">
      <dgm:prSet presAssocID="{DC427ED1-B1E9-43A0-AA37-814C02A121D1}" presName="bullet5e" presStyleLbl="node1" presStyleIdx="4" presStyleCnt="5"/>
      <dgm:spPr>
        <a:prstGeom prst="diamond">
          <a:avLst/>
        </a:prstGeom>
        <a:solidFill>
          <a:srgbClr val="FF0000"/>
        </a:solidFill>
      </dgm:spPr>
    </dgm:pt>
    <dgm:pt modelId="{3CC9F1EE-C51D-441F-A233-AF25A8ED7762}" type="pres">
      <dgm:prSet presAssocID="{DC427ED1-B1E9-43A0-AA37-814C02A121D1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D2D724-02C9-4F06-A5B8-2DCC09E765E8}" type="presOf" srcId="{7408A5A5-0A5F-4AB9-91F5-E70EA638E60D}" destId="{EF52A0DC-E568-40D2-BBF4-0E869EDAA6C1}" srcOrd="0" destOrd="0" presId="urn:microsoft.com/office/officeart/2005/8/layout/arrow2"/>
    <dgm:cxn modelId="{77A62F39-02B0-406A-82AF-74C8AB7DB3AD}" type="presOf" srcId="{41F63A6D-120D-4080-98E0-0B1C0B8FC530}" destId="{0D90A906-2C84-4491-B758-16153E0D677C}" srcOrd="0" destOrd="0" presId="urn:microsoft.com/office/officeart/2005/8/layout/arrow2"/>
    <dgm:cxn modelId="{68DB396A-C64A-431A-8BEB-A13D141A365C}" srcId="{4F230705-ED76-426A-9DF7-8870B60121B6}" destId="{41F63A6D-120D-4080-98E0-0B1C0B8FC530}" srcOrd="0" destOrd="0" parTransId="{8B3E705F-F7A0-44AF-9B62-DB2621F0EAF8}" sibTransId="{ADEF4ED1-EB9B-4A63-A528-143703E298CB}"/>
    <dgm:cxn modelId="{56E0FAB3-A0BB-4E7B-98EE-ACD4F6FAB7C5}" srcId="{4F230705-ED76-426A-9DF7-8870B60121B6}" destId="{7408A5A5-0A5F-4AB9-91F5-E70EA638E60D}" srcOrd="3" destOrd="0" parTransId="{B6645074-14A6-4AEB-9813-3C076BED1D26}" sibTransId="{7FFFEE57-9E28-428D-89BE-BB0BEC99EC81}"/>
    <dgm:cxn modelId="{D88294C7-0F85-4CA1-A0AD-9BD0043295A1}" type="presOf" srcId="{DC427ED1-B1E9-43A0-AA37-814C02A121D1}" destId="{3CC9F1EE-C51D-441F-A233-AF25A8ED7762}" srcOrd="0" destOrd="0" presId="urn:microsoft.com/office/officeart/2005/8/layout/arrow2"/>
    <dgm:cxn modelId="{86CC36B4-76AF-4DA1-95A2-84B7079FE090}" srcId="{4F230705-ED76-426A-9DF7-8870B60121B6}" destId="{94F3B1AC-7E53-4F3E-9F5A-3179D1D377A2}" srcOrd="2" destOrd="0" parTransId="{3C164E41-0113-4E9B-8498-C369959256F4}" sibTransId="{7A5DA646-AF3B-4FEA-B838-520B40DB9BF0}"/>
    <dgm:cxn modelId="{3A0609D3-2BC0-4E61-B570-09BD98E8850B}" srcId="{4F230705-ED76-426A-9DF7-8870B60121B6}" destId="{86ADF977-1D08-46F4-B705-450B26E92672}" srcOrd="1" destOrd="0" parTransId="{2B9FC26D-956D-4477-9178-D942E900A0CF}" sibTransId="{F41FD3F6-6055-4496-B0BA-8DE7EADCB638}"/>
    <dgm:cxn modelId="{DA55CC8E-42D0-410A-BD99-F3E4A02A5F4C}" type="presOf" srcId="{4F230705-ED76-426A-9DF7-8870B60121B6}" destId="{A534C971-48F1-4792-9E83-CDC4ABB9CC8F}" srcOrd="0" destOrd="0" presId="urn:microsoft.com/office/officeart/2005/8/layout/arrow2"/>
    <dgm:cxn modelId="{2AEF3727-67E4-424D-B070-AF3C5A2AC02A}" srcId="{4F230705-ED76-426A-9DF7-8870B60121B6}" destId="{DC427ED1-B1E9-43A0-AA37-814C02A121D1}" srcOrd="4" destOrd="0" parTransId="{732272D8-A046-4C89-A0C6-E9838BC0ADFB}" sibTransId="{4C268B93-4515-4ACE-BC0C-47BBE6480C57}"/>
    <dgm:cxn modelId="{759159F1-F4E7-4B65-8C85-FEBF13A9085B}" type="presOf" srcId="{86ADF977-1D08-46F4-B705-450B26E92672}" destId="{8FC635C9-F8E0-4FD9-91DB-EA0CBB0926CB}" srcOrd="0" destOrd="0" presId="urn:microsoft.com/office/officeart/2005/8/layout/arrow2"/>
    <dgm:cxn modelId="{1E113574-C316-4271-9127-5A59EE5B7A1D}" type="presOf" srcId="{94F3B1AC-7E53-4F3E-9F5A-3179D1D377A2}" destId="{7C096F07-62AE-441F-AF8A-DF1BDDFA26D0}" srcOrd="0" destOrd="0" presId="urn:microsoft.com/office/officeart/2005/8/layout/arrow2"/>
    <dgm:cxn modelId="{9F4F0C9F-2319-4B64-A3BC-A7FC1A61EE65}" type="presParOf" srcId="{A534C971-48F1-4792-9E83-CDC4ABB9CC8F}" destId="{C826F3BB-5110-4C81-B0E0-65267A0B3363}" srcOrd="0" destOrd="0" presId="urn:microsoft.com/office/officeart/2005/8/layout/arrow2"/>
    <dgm:cxn modelId="{27A700F5-50A9-4D31-BD42-A02182D781E4}" type="presParOf" srcId="{A534C971-48F1-4792-9E83-CDC4ABB9CC8F}" destId="{74FA7A19-C1BD-48CD-9E54-D2E992DEF5C3}" srcOrd="1" destOrd="0" presId="urn:microsoft.com/office/officeart/2005/8/layout/arrow2"/>
    <dgm:cxn modelId="{158E0C4E-5993-4A57-87D6-A60F8B134493}" type="presParOf" srcId="{74FA7A19-C1BD-48CD-9E54-D2E992DEF5C3}" destId="{E28D92BB-2EF0-4964-B0C5-93397ED9AC1E}" srcOrd="0" destOrd="0" presId="urn:microsoft.com/office/officeart/2005/8/layout/arrow2"/>
    <dgm:cxn modelId="{5ED590DF-0BC1-4F7C-9F0D-22E6C67D847E}" type="presParOf" srcId="{74FA7A19-C1BD-48CD-9E54-D2E992DEF5C3}" destId="{0D90A906-2C84-4491-B758-16153E0D677C}" srcOrd="1" destOrd="0" presId="urn:microsoft.com/office/officeart/2005/8/layout/arrow2"/>
    <dgm:cxn modelId="{7A57CE73-A54C-4DFE-BF46-F45332CA48E2}" type="presParOf" srcId="{74FA7A19-C1BD-48CD-9E54-D2E992DEF5C3}" destId="{8A37188D-6C01-47C3-B859-9938C6DC9904}" srcOrd="2" destOrd="0" presId="urn:microsoft.com/office/officeart/2005/8/layout/arrow2"/>
    <dgm:cxn modelId="{F68BEC5C-2284-466D-911F-2DDBB320E1DC}" type="presParOf" srcId="{74FA7A19-C1BD-48CD-9E54-D2E992DEF5C3}" destId="{8FC635C9-F8E0-4FD9-91DB-EA0CBB0926CB}" srcOrd="3" destOrd="0" presId="urn:microsoft.com/office/officeart/2005/8/layout/arrow2"/>
    <dgm:cxn modelId="{513F2BC8-0777-46BD-A1D4-DA5A34D49814}" type="presParOf" srcId="{74FA7A19-C1BD-48CD-9E54-D2E992DEF5C3}" destId="{5EE1DBDA-A348-49DC-847A-F5BB33BC4478}" srcOrd="4" destOrd="0" presId="urn:microsoft.com/office/officeart/2005/8/layout/arrow2"/>
    <dgm:cxn modelId="{06BBE823-304B-47BA-AB69-D1137A49FE08}" type="presParOf" srcId="{74FA7A19-C1BD-48CD-9E54-D2E992DEF5C3}" destId="{7C096F07-62AE-441F-AF8A-DF1BDDFA26D0}" srcOrd="5" destOrd="0" presId="urn:microsoft.com/office/officeart/2005/8/layout/arrow2"/>
    <dgm:cxn modelId="{E15DDFD7-F548-403E-94D4-CC1C7D652F69}" type="presParOf" srcId="{74FA7A19-C1BD-48CD-9E54-D2E992DEF5C3}" destId="{E327EC51-E147-48AC-A629-89391743F24F}" srcOrd="6" destOrd="0" presId="urn:microsoft.com/office/officeart/2005/8/layout/arrow2"/>
    <dgm:cxn modelId="{59DCABF5-E2FB-423F-A603-FF3BBA8E6AE8}" type="presParOf" srcId="{74FA7A19-C1BD-48CD-9E54-D2E992DEF5C3}" destId="{EF52A0DC-E568-40D2-BBF4-0E869EDAA6C1}" srcOrd="7" destOrd="0" presId="urn:microsoft.com/office/officeart/2005/8/layout/arrow2"/>
    <dgm:cxn modelId="{FA91BDEC-55E6-4495-980E-B0D7EAD1539A}" type="presParOf" srcId="{74FA7A19-C1BD-48CD-9E54-D2E992DEF5C3}" destId="{C854BE68-321B-4629-9FF6-1A41457C969D}" srcOrd="8" destOrd="0" presId="urn:microsoft.com/office/officeart/2005/8/layout/arrow2"/>
    <dgm:cxn modelId="{7942E691-EE31-4924-AD18-6F23A7755840}" type="presParOf" srcId="{74FA7A19-C1BD-48CD-9E54-D2E992DEF5C3}" destId="{3CC9F1EE-C51D-441F-A233-AF25A8ED776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26F3BB-5110-4C81-B0E0-65267A0B3363}">
      <dsp:nvSpPr>
        <dsp:cNvPr id="0" name=""/>
        <dsp:cNvSpPr/>
      </dsp:nvSpPr>
      <dsp:spPr>
        <a:xfrm>
          <a:off x="40738" y="0"/>
          <a:ext cx="4526033" cy="282877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8D92BB-2EF0-4964-B0C5-93397ED9AC1E}">
      <dsp:nvSpPr>
        <dsp:cNvPr id="0" name=""/>
        <dsp:cNvSpPr/>
      </dsp:nvSpPr>
      <dsp:spPr>
        <a:xfrm>
          <a:off x="486552" y="2103474"/>
          <a:ext cx="104098" cy="104098"/>
        </a:xfrm>
        <a:prstGeom prst="diamond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90A906-2C84-4491-B758-16153E0D677C}">
      <dsp:nvSpPr>
        <dsp:cNvPr id="0" name=""/>
        <dsp:cNvSpPr/>
      </dsp:nvSpPr>
      <dsp:spPr>
        <a:xfrm>
          <a:off x="563435" y="2155523"/>
          <a:ext cx="1134599" cy="673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16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Assessment “Way Points”</a:t>
          </a:r>
          <a:endParaRPr lang="en-US" sz="1200" kern="1200" dirty="0"/>
        </a:p>
      </dsp:txBody>
      <dsp:txXfrm>
        <a:off x="563435" y="2155523"/>
        <a:ext cx="1134599" cy="673247"/>
      </dsp:txXfrm>
    </dsp:sp>
    <dsp:sp modelId="{8A37188D-6C01-47C3-B859-9938C6DC9904}">
      <dsp:nvSpPr>
        <dsp:cNvPr id="0" name=""/>
        <dsp:cNvSpPr/>
      </dsp:nvSpPr>
      <dsp:spPr>
        <a:xfrm>
          <a:off x="1050043" y="1562047"/>
          <a:ext cx="162937" cy="162937"/>
        </a:xfrm>
        <a:prstGeom prst="diamond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C635C9-F8E0-4FD9-91DB-EA0CBB0926CB}">
      <dsp:nvSpPr>
        <dsp:cNvPr id="0" name=""/>
        <dsp:cNvSpPr/>
      </dsp:nvSpPr>
      <dsp:spPr>
        <a:xfrm>
          <a:off x="1131512" y="1643515"/>
          <a:ext cx="751321" cy="1185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37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131512" y="1643515"/>
        <a:ext cx="751321" cy="1185255"/>
      </dsp:txXfrm>
    </dsp:sp>
    <dsp:sp modelId="{5EE1DBDA-A348-49DC-847A-F5BB33BC4478}">
      <dsp:nvSpPr>
        <dsp:cNvPr id="0" name=""/>
        <dsp:cNvSpPr/>
      </dsp:nvSpPr>
      <dsp:spPr>
        <a:xfrm>
          <a:off x="1774209" y="1130376"/>
          <a:ext cx="217249" cy="217249"/>
        </a:xfrm>
        <a:prstGeom prst="diamond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096F07-62AE-441F-AF8A-DF1BDDFA26D0}">
      <dsp:nvSpPr>
        <dsp:cNvPr id="0" name=""/>
        <dsp:cNvSpPr/>
      </dsp:nvSpPr>
      <dsp:spPr>
        <a:xfrm>
          <a:off x="1882833" y="1239001"/>
          <a:ext cx="873524" cy="1589769"/>
        </a:xfrm>
        <a:prstGeom prst="diamond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6" tIns="0" rIns="0" bIns="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/>
        </a:p>
      </dsp:txBody>
      <dsp:txXfrm>
        <a:off x="1882833" y="1239001"/>
        <a:ext cx="873524" cy="1589769"/>
      </dsp:txXfrm>
    </dsp:sp>
    <dsp:sp modelId="{E327EC51-E147-48AC-A629-89391743F24F}">
      <dsp:nvSpPr>
        <dsp:cNvPr id="0" name=""/>
        <dsp:cNvSpPr/>
      </dsp:nvSpPr>
      <dsp:spPr>
        <a:xfrm>
          <a:off x="2616051" y="793187"/>
          <a:ext cx="280614" cy="280614"/>
        </a:xfrm>
        <a:prstGeom prst="diamond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52A0DC-E568-40D2-BBF4-0E869EDAA6C1}">
      <dsp:nvSpPr>
        <dsp:cNvPr id="0" name=""/>
        <dsp:cNvSpPr/>
      </dsp:nvSpPr>
      <dsp:spPr>
        <a:xfrm>
          <a:off x="2756358" y="933494"/>
          <a:ext cx="905206" cy="1895276"/>
        </a:xfrm>
        <a:prstGeom prst="diamond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92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756358" y="933494"/>
        <a:ext cx="905206" cy="1895276"/>
      </dsp:txXfrm>
    </dsp:sp>
    <dsp:sp modelId="{C854BE68-321B-4629-9FF6-1A41457C969D}">
      <dsp:nvSpPr>
        <dsp:cNvPr id="0" name=""/>
        <dsp:cNvSpPr/>
      </dsp:nvSpPr>
      <dsp:spPr>
        <a:xfrm>
          <a:off x="3482786" y="568017"/>
          <a:ext cx="357556" cy="357556"/>
        </a:xfrm>
        <a:prstGeom prst="diamond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C9F1EE-C51D-441F-A233-AF25A8ED7762}">
      <dsp:nvSpPr>
        <dsp:cNvPr id="0" name=""/>
        <dsp:cNvSpPr/>
      </dsp:nvSpPr>
      <dsp:spPr>
        <a:xfrm>
          <a:off x="3661565" y="746795"/>
          <a:ext cx="905206" cy="2081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462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661565" y="746795"/>
        <a:ext cx="905206" cy="2081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image" Target="../media/image10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2971" cy="4597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497" tIns="46246" rIns="92497" bIns="4624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4730" y="1"/>
            <a:ext cx="3032971" cy="4597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497" tIns="46246" rIns="92497" bIns="462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1272"/>
            <a:ext cx="3032971" cy="4597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497" tIns="46246" rIns="92497" bIns="4624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4730" y="8811272"/>
            <a:ext cx="3032971" cy="4597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497" tIns="46246" rIns="92497" bIns="462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A0931E9-E511-40E4-B0E6-D6D5EFA7A4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971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7" tIns="46246" rIns="92497" bIns="4624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4730" y="0"/>
            <a:ext cx="3032971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7" tIns="46246" rIns="92497" bIns="462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7811" y="142874"/>
            <a:ext cx="2543694" cy="18854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36550" y="2177935"/>
            <a:ext cx="6324599" cy="600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7" tIns="46246" rIns="92497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199"/>
            <a:ext cx="3032971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7" tIns="46246" rIns="92497" bIns="4624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4730" y="8819199"/>
            <a:ext cx="3032971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7" tIns="46246" rIns="92497" bIns="462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7FD4CF6-FA1C-42C5-A40B-4D6CF6484C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4"/>
          <p:cNvSpPr txBox="1">
            <a:spLocks noRot="1" noChangeAspect="1" noChangeArrowheads="1" noTextEdit="1"/>
          </p:cNvSpPr>
          <p:nvPr/>
        </p:nvSpPr>
        <p:spPr bwMode="auto">
          <a:xfrm>
            <a:off x="2227003" y="155753"/>
            <a:ext cx="2543694" cy="18854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C67D2-2DDC-4D8E-9FC2-B2FB8EEAC12D}" type="slidenum">
              <a:rPr lang="en-US" smtClean="0">
                <a:latin typeface="Arial" pitchFamily="34" charset="0"/>
              </a:rPr>
              <a:pPr/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66206" y="96140"/>
            <a:ext cx="2608994" cy="1958085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1735" y="125050"/>
            <a:ext cx="2573465" cy="1929175"/>
          </a:xfrm>
          <a:ln/>
        </p:spPr>
      </p:sp>
      <p:sp>
        <p:nvSpPr>
          <p:cNvPr id="46083" name="Notes Placeholder 3"/>
          <p:cNvSpPr>
            <a:spLocks noGrp="1"/>
          </p:cNvSpPr>
          <p:nvPr/>
        </p:nvSpPr>
        <p:spPr bwMode="auto">
          <a:xfrm>
            <a:off x="933344" y="4410392"/>
            <a:ext cx="5131013" cy="41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83" tIns="46238" rIns="92483" bIns="46238"/>
          <a:lstStyle/>
          <a:p>
            <a:pPr algn="l">
              <a:spcBef>
                <a:spcPct val="30000"/>
              </a:spcBef>
            </a:pPr>
            <a:endParaRPr lang="en-US" sz="1200" dirty="0">
              <a:latin typeface="Times New Roman" pitchFamily="18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767"/>
            <a:fld id="{D02EF03D-9D50-44FE-AB64-32121F5FB5FE}" type="slidenum">
              <a:rPr lang="en-US" smtClean="0">
                <a:latin typeface="Arial" pitchFamily="34" charset="0"/>
              </a:rPr>
              <a:pPr defTabSz="909767"/>
              <a:t>10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1735" y="125050"/>
            <a:ext cx="2573465" cy="1929175"/>
          </a:xfrm>
          <a:ln/>
        </p:spPr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767"/>
            <a:fld id="{68A7382F-23E8-4A4E-A5CB-258E72E701A5}" type="slidenum">
              <a:rPr lang="en-US" smtClean="0">
                <a:latin typeface="Arial" pitchFamily="34" charset="0"/>
              </a:rPr>
              <a:pPr defTabSz="909767"/>
              <a:t>11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1735" y="125050"/>
            <a:ext cx="2573465" cy="1929175"/>
          </a:xfrm>
          <a:ln/>
        </p:spPr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3966315" y="8819199"/>
            <a:ext cx="3031385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90" tIns="46242" rIns="92490" bIns="46242" anchor="b"/>
          <a:lstStyle/>
          <a:p>
            <a:pPr algn="r"/>
            <a:fld id="{45C885B1-1728-43D3-8B92-27FCC7D1D1D5}" type="slidenum">
              <a:rPr lang="en-US" sz="1200"/>
              <a:pPr algn="r"/>
              <a:t>12</a:t>
            </a:fld>
            <a:endParaRPr lang="en-US" sz="120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1735" y="125050"/>
            <a:ext cx="2573465" cy="1929175"/>
          </a:xfrm>
          <a:ln/>
        </p:spPr>
      </p:sp>
      <p:sp>
        <p:nvSpPr>
          <p:cNvPr id="51203" name="Slide Number Placeholder 3"/>
          <p:cNvSpPr txBox="1">
            <a:spLocks noGrp="1"/>
          </p:cNvSpPr>
          <p:nvPr/>
        </p:nvSpPr>
        <p:spPr bwMode="auto">
          <a:xfrm>
            <a:off x="3966315" y="8819199"/>
            <a:ext cx="3031385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90" tIns="46242" rIns="92490" bIns="46242" anchor="b"/>
          <a:lstStyle/>
          <a:p>
            <a:pPr algn="r"/>
            <a:fld id="{9744DB44-5F95-4D54-9104-A4356FBF8966}" type="slidenum">
              <a:rPr lang="en-US" sz="1200"/>
              <a:pPr algn="r"/>
              <a:t>13</a:t>
            </a:fld>
            <a:endParaRPr lang="en-US" sz="120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963146" y="8817612"/>
            <a:ext cx="3032971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2" tIns="46505" rIns="93012" bIns="46505" anchor="b"/>
          <a:lstStyle/>
          <a:p>
            <a:pPr algn="r" defTabSz="909767"/>
            <a:fld id="{B977AF80-7A58-4D06-AB4E-0B7A22B43223}" type="slidenum">
              <a:rPr lang="en-US" sz="1200"/>
              <a:pPr algn="r" defTabSz="909767"/>
              <a:t>14</a:t>
            </a:fld>
            <a:endParaRPr lang="en-US" sz="1200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1735" y="125050"/>
            <a:ext cx="2573465" cy="1929175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1735" y="125050"/>
            <a:ext cx="2573465" cy="1929175"/>
          </a:xfrm>
          <a:ln/>
        </p:spPr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767"/>
            <a:fld id="{CAD17E54-29E2-455E-A7C6-0BACE8575278}" type="slidenum">
              <a:rPr lang="en-US" smtClean="0">
                <a:latin typeface="Arial" pitchFamily="34" charset="0"/>
              </a:rPr>
              <a:pPr defTabSz="909767"/>
              <a:t>15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352"/>
            <a:fld id="{56A0B2DD-FF7B-4146-A5A3-EFA64796A9F6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defTabSz="911352"/>
              <a:t>16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2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1863" y="125413"/>
            <a:ext cx="2573337" cy="1928812"/>
          </a:xfrm>
          <a:ln/>
        </p:spPr>
      </p:sp>
      <p:sp>
        <p:nvSpPr>
          <p:cNvPr id="54277" name="Slide Number Placeholder 3"/>
          <p:cNvSpPr txBox="1">
            <a:spLocks noGrp="1"/>
          </p:cNvSpPr>
          <p:nvPr/>
        </p:nvSpPr>
        <p:spPr bwMode="auto">
          <a:xfrm>
            <a:off x="3966315" y="8819199"/>
            <a:ext cx="3031385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6" tIns="46235" rIns="92476" bIns="46235" anchor="b"/>
          <a:lstStyle/>
          <a:p>
            <a:pPr algn="r" defTabSz="911352"/>
            <a:fld id="{DC422297-A86B-4589-B444-5D5C30BDED50}" type="slidenum">
              <a:rPr lang="en-US" sz="1200">
                <a:solidFill>
                  <a:srgbClr val="000000"/>
                </a:solidFill>
              </a:rPr>
              <a:pPr algn="r" defTabSz="911352"/>
              <a:t>16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1735" y="125050"/>
            <a:ext cx="2573465" cy="1929175"/>
          </a:xfrm>
          <a:ln/>
        </p:spPr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447"/>
            <a:fld id="{630E277E-C531-4B9C-A2BA-88E287434349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defTabSz="922447"/>
              <a:t>17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1735" y="125050"/>
            <a:ext cx="2573465" cy="1929175"/>
          </a:xfrm>
          <a:ln/>
        </p:spPr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277"/>
            <a:fld id="{BAA7212E-89B7-4182-9DED-0C5814E1F1D4}" type="slidenum">
              <a:rPr lang="en-US" smtClean="0">
                <a:solidFill>
                  <a:srgbClr val="000000"/>
                </a:solidFill>
              </a:rPr>
              <a:pPr defTabSz="919277"/>
              <a:t>18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7634" y="106106"/>
            <a:ext cx="2597565" cy="1948119"/>
          </a:xfrm>
          <a:ln/>
        </p:spPr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107"/>
            <a:fld id="{B6E264E4-BB80-4D0F-ADF6-239D40E5AAB2}" type="slidenum">
              <a:rPr lang="en-US" smtClean="0">
                <a:solidFill>
                  <a:srgbClr val="000000"/>
                </a:solidFill>
              </a:rPr>
              <a:pPr defTabSz="916107"/>
              <a:t>19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3252" name="Notes Placeholder 4"/>
          <p:cNvSpPr>
            <a:spLocks noGrp="1"/>
          </p:cNvSpPr>
          <p:nvPr/>
        </p:nvSpPr>
        <p:spPr bwMode="auto">
          <a:xfrm>
            <a:off x="266217" y="2986764"/>
            <a:ext cx="6484282" cy="597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97" tIns="46246" rIns="92497" bIns="46246"/>
          <a:lstStyle/>
          <a:p>
            <a:pPr algn="l">
              <a:spcBef>
                <a:spcPct val="30000"/>
              </a:spcBef>
            </a:pPr>
            <a:endParaRPr lang="en-US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1735" y="125050"/>
            <a:ext cx="2573465" cy="1929175"/>
          </a:xfrm>
          <a:ln/>
        </p:spPr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0B9E4-4590-4D4C-8302-903175770196}" type="slidenum">
              <a:rPr lang="en-US" smtClean="0">
                <a:latin typeface="Arial" pitchFamily="34" charset="0"/>
              </a:rPr>
              <a:pPr/>
              <a:t>2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277"/>
            <a:fld id="{4BBD7945-B7E2-4F7B-B2FC-D2B1986DBB71}" type="slidenum">
              <a:rPr lang="en-US" smtClean="0"/>
              <a:pPr defTabSz="919277"/>
              <a:t>20</a:t>
            </a:fld>
            <a:endParaRPr lang="en-US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1863" y="125413"/>
            <a:ext cx="2573337" cy="1928812"/>
          </a:xfrm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692"/>
            <a:fld id="{C35C6F6F-7D85-4487-9A46-A3A1D9469F5E}" type="slidenum">
              <a:rPr lang="en-US" smtClean="0"/>
              <a:pPr defTabSz="917692"/>
              <a:t>21</a:t>
            </a:fld>
            <a:endParaRPr lang="en-US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1735" y="125050"/>
            <a:ext cx="2573465" cy="1929175"/>
          </a:xfrm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107"/>
            <a:fld id="{74B4AE3E-F5A0-4A55-8877-2DF72E3502E6}" type="slidenum">
              <a:rPr lang="en-US" smtClean="0">
                <a:solidFill>
                  <a:srgbClr val="000000"/>
                </a:solidFill>
              </a:rPr>
              <a:pPr defTabSz="916107"/>
              <a:t>22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6335" y="106009"/>
            <a:ext cx="2598865" cy="1948216"/>
          </a:xfrm>
          <a:ln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1737" y="125051"/>
            <a:ext cx="2573463" cy="1929174"/>
          </a:xfrm>
          <a:ln/>
        </p:spPr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03096A-AC15-4526-BB45-A821B25DF89C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1735" y="125050"/>
            <a:ext cx="2573465" cy="1929175"/>
          </a:xfrm>
          <a:ln/>
        </p:spPr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FE146-BCAB-43E3-BF5D-3E68F1C1BBAE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23032"/>
            <a:ext cx="2538412" cy="190380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C847B-034E-4336-90AF-F1C356C5EC5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 txBox="1">
            <a:spLocks noGrp="1" noChangeArrowheads="1"/>
          </p:cNvSpPr>
          <p:nvPr/>
        </p:nvSpPr>
        <p:spPr bwMode="auto">
          <a:xfrm>
            <a:off x="3966315" y="8819199"/>
            <a:ext cx="3031385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90" tIns="46242" rIns="92490" bIns="46242" anchor="b"/>
          <a:lstStyle/>
          <a:p>
            <a:pPr algn="r" eaLnBrk="0" hangingPunct="0"/>
            <a:fld id="{14CC1E96-352B-43BF-BA27-8BBD595E8CFA}" type="slidenum">
              <a:rPr lang="en-US" sz="1200"/>
              <a:pPr algn="r" eaLnBrk="0" hangingPunct="0"/>
              <a:t>26</a:t>
            </a:fld>
            <a:endParaRPr lang="en-US" sz="1200" dirty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6690" y="127381"/>
            <a:ext cx="2568510" cy="1926844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1735" y="125050"/>
            <a:ext cx="2573465" cy="1929175"/>
          </a:xfrm>
          <a:ln/>
        </p:spPr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8D9ED-5706-4859-B958-13916E535614}" type="slidenum">
              <a:rPr lang="en-US" smtClean="0">
                <a:latin typeface="Arial" pitchFamily="34" charset="0"/>
              </a:rPr>
              <a:pPr/>
              <a:t>27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36788" y="102377"/>
            <a:ext cx="2538412" cy="1904259"/>
          </a:xfrm>
          <a:ln/>
        </p:spPr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68B65D-4709-4009-B04D-3D8E0C9FA85D}" type="slidenum">
              <a:rPr lang="en-US">
                <a:solidFill>
                  <a:prstClr val="black"/>
                </a:solidFill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1668" y="144482"/>
            <a:ext cx="2603532" cy="1909744"/>
          </a:xfrm>
          <a:ln/>
        </p:spPr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02"/>
            <a:fld id="{8E8DC72D-6007-4640-8AA0-E3A187FBF746}" type="slidenum">
              <a:rPr lang="en-US">
                <a:solidFill>
                  <a:prstClr val="black"/>
                </a:solidFill>
              </a:rPr>
              <a:pPr defTabSz="927202"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6463" y="104775"/>
            <a:ext cx="2598737" cy="1949450"/>
          </a:xfrm>
          <a:ln/>
        </p:spPr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F86B8-1929-4924-960E-1F53E8EFA54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767"/>
            <a:fld id="{75990D13-7AF5-441D-9E91-B49B9FF20E89}" type="slidenum">
              <a:rPr lang="en-US" smtClean="0">
                <a:latin typeface="Arial" pitchFamily="34" charset="0"/>
              </a:rPr>
              <a:pPr defTabSz="909767"/>
              <a:t>30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11753" y="132989"/>
            <a:ext cx="2563447" cy="1921236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964730" y="8819199"/>
            <a:ext cx="3032971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85" tIns="46239" rIns="92485" bIns="46239" anchor="b"/>
          <a:lstStyle/>
          <a:p>
            <a:pPr algn="r"/>
            <a:fld id="{14A207C5-1C40-4C04-AE42-B4E1395BE093}" type="slidenum">
              <a:rPr lang="en-US" sz="1200"/>
              <a:pPr algn="r"/>
              <a:t>4</a:t>
            </a:fld>
            <a:endParaRPr lang="en-US" sz="1200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1735" y="125050"/>
            <a:ext cx="2573465" cy="1929175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767"/>
            <a:fld id="{43166799-AD00-4D2F-84EB-28CA5D6CEFE1}" type="slidenum">
              <a:rPr lang="en-US" smtClean="0">
                <a:latin typeface="Arial" pitchFamily="34" charset="0"/>
              </a:rPr>
              <a:pPr defTabSz="909767"/>
              <a:t>5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1735" y="125050"/>
            <a:ext cx="2573465" cy="1929175"/>
          </a:xfrm>
          <a:ln/>
        </p:spPr>
      </p:sp>
      <p:sp>
        <p:nvSpPr>
          <p:cNvPr id="40964" name="Notes Placeholder 4"/>
          <p:cNvSpPr>
            <a:spLocks noGrp="1"/>
          </p:cNvSpPr>
          <p:nvPr/>
        </p:nvSpPr>
        <p:spPr bwMode="auto">
          <a:xfrm>
            <a:off x="310587" y="2243244"/>
            <a:ext cx="6493790" cy="646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97" tIns="46246" rIns="92497" bIns="46246"/>
          <a:lstStyle/>
          <a:p>
            <a:pPr algn="l">
              <a:spcBef>
                <a:spcPct val="30000"/>
              </a:spcBef>
            </a:pP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767"/>
            <a:fld id="{0BECC583-4ECE-4CBC-AF9B-BAAC1BE3E1FC}" type="slidenum">
              <a:rPr lang="en-US" smtClean="0">
                <a:latin typeface="Arial" pitchFamily="34" charset="0"/>
              </a:rPr>
              <a:pPr defTabSz="909767"/>
              <a:t>6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9108" y="107157"/>
            <a:ext cx="2596092" cy="1947068"/>
          </a:xfrm>
          <a:ln/>
        </p:spPr>
      </p:sp>
      <p:sp>
        <p:nvSpPr>
          <p:cNvPr id="41988" name="Notes Placeholder 4"/>
          <p:cNvSpPr>
            <a:spLocks noGrp="1"/>
          </p:cNvSpPr>
          <p:nvPr/>
        </p:nvSpPr>
        <p:spPr bwMode="auto">
          <a:xfrm>
            <a:off x="310587" y="2243244"/>
            <a:ext cx="6493790" cy="646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97" tIns="46246" rIns="92497" bIns="46246"/>
          <a:lstStyle/>
          <a:p>
            <a:pPr algn="l">
              <a:spcBef>
                <a:spcPct val="30000"/>
              </a:spcBef>
            </a:pP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1735" y="125050"/>
            <a:ext cx="2573465" cy="1929175"/>
          </a:xfrm>
          <a:ln/>
        </p:spPr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767"/>
            <a:fld id="{F62EA077-16CB-44CB-9BB1-B15888806A38}" type="slidenum">
              <a:rPr lang="en-US" smtClean="0">
                <a:latin typeface="Arial" pitchFamily="34" charset="0"/>
              </a:rPr>
              <a:pPr defTabSz="909767"/>
              <a:t>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43012" name="Notes Placeholder 4"/>
          <p:cNvSpPr>
            <a:spLocks noGrp="1"/>
          </p:cNvSpPr>
          <p:nvPr/>
        </p:nvSpPr>
        <p:spPr bwMode="auto">
          <a:xfrm>
            <a:off x="310587" y="2243244"/>
            <a:ext cx="6493790" cy="646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97" tIns="46246" rIns="92497" bIns="46246"/>
          <a:lstStyle/>
          <a:p>
            <a:pPr algn="l">
              <a:spcBef>
                <a:spcPct val="30000"/>
              </a:spcBef>
            </a:pP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1735" y="125050"/>
            <a:ext cx="2573465" cy="1929175"/>
          </a:xfrm>
          <a:ln/>
        </p:spPr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767"/>
            <a:fld id="{EAF8A64E-2C93-41D0-A993-69037FF6D91F}" type="slidenum">
              <a:rPr lang="en-US" smtClean="0">
                <a:latin typeface="Arial" pitchFamily="34" charset="0"/>
              </a:rPr>
              <a:pPr defTabSz="909767"/>
              <a:t>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1735" y="125050"/>
            <a:ext cx="2573465" cy="1929175"/>
          </a:xfrm>
          <a:ln/>
        </p:spPr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964730" y="8819199"/>
            <a:ext cx="3032971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4" tIns="46233" rIns="92474" bIns="46233" anchor="b"/>
          <a:lstStyle/>
          <a:p>
            <a:pPr algn="r"/>
            <a:fld id="{2D6B6EBC-3B34-413D-97D4-4582D296B3C8}" type="slidenum">
              <a:rPr lang="en-US" sz="1200">
                <a:solidFill>
                  <a:srgbClr val="000000"/>
                </a:solidFill>
              </a:rPr>
              <a:pPr algn="r"/>
              <a:t>9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i="1" dirty="0"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406525" y="500063"/>
            <a:ext cx="6323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i="1" dirty="0"/>
              <a:t>Headquarters U.S. Air Force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6" y="1962150"/>
            <a:ext cx="8486775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77ED-003B-4064-BBE6-0CA9561E7F6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" name="Picture 9" descr="YoAFF%20Vert%202%20cl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1852" y="4864472"/>
            <a:ext cx="4569405" cy="1200150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5540828" y="419100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None/>
              <a:defRPr/>
            </a:lvl1pPr>
          </a:lstStyle>
          <a:p>
            <a:pPr algn="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Rank, Name</a:t>
            </a:r>
          </a:p>
          <a:p>
            <a:pPr algn="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Office Symbol</a:t>
            </a:r>
          </a:p>
          <a:p>
            <a:pPr algn="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Date of Briefing</a:t>
            </a:r>
          </a:p>
          <a:p>
            <a:pPr algn="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Version #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08EF-252E-4D42-8922-8FC9C3BB89F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9" y="76200"/>
            <a:ext cx="2132012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26" y="76200"/>
            <a:ext cx="6246813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F88B5-9783-4B57-84F6-AE499D764B6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ADF6E-7CB7-4D58-A03F-6D4EE66B91C3}" type="datetimeFigureOut">
              <a:rPr lang="en-US"/>
              <a:pPr>
                <a:defRPr/>
              </a:pPr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FE13-E0A9-4337-996B-B410CD721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406525" y="500063"/>
            <a:ext cx="628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>
                <a:latin typeface="Arial" charset="0"/>
              </a:rPr>
              <a:t>Headquarters U.S. Air Force</a:t>
            </a:r>
          </a:p>
        </p:txBody>
      </p:sp>
      <p:pic>
        <p:nvPicPr>
          <p:cNvPr id="7" name="Picture 13" descr="afsym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3698875"/>
            <a:ext cx="33051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5" y="1962150"/>
            <a:ext cx="8486775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E42D3-E4C7-4FEA-A3AD-5DE89CB80B0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9"/>
          <p:cNvSpPr txBox="1">
            <a:spLocks noChangeArrowheads="1"/>
          </p:cNvSpPr>
          <p:nvPr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i="1" dirty="0">
                <a:latin typeface="Century Schoolbook" pitchFamily="18" charset="0"/>
              </a:rPr>
              <a:t>I n t e g r </a:t>
            </a:r>
            <a:r>
              <a:rPr lang="en-US" sz="1600" b="1" i="1" dirty="0" err="1">
                <a:latin typeface="Century Schoolbook" pitchFamily="18" charset="0"/>
              </a:rPr>
              <a:t>i</a:t>
            </a:r>
            <a:r>
              <a:rPr lang="en-US" sz="1600" b="1" i="1" dirty="0">
                <a:latin typeface="Century Schoolbook" pitchFamily="18" charset="0"/>
              </a:rPr>
              <a:t> t y  -  S e r v </a:t>
            </a:r>
            <a:r>
              <a:rPr lang="en-US" sz="1600" b="1" i="1" dirty="0" err="1">
                <a:latin typeface="Century Schoolbook" pitchFamily="18" charset="0"/>
              </a:rPr>
              <a:t>i</a:t>
            </a:r>
            <a:r>
              <a:rPr lang="en-US" sz="1600" b="1" i="1" dirty="0">
                <a:latin typeface="Century Schoolbook" pitchFamily="18" charset="0"/>
              </a:rPr>
              <a:t> c e  -  E x c e l </a:t>
            </a:r>
            <a:r>
              <a:rPr lang="en-US" sz="1600" b="1" i="1" dirty="0" err="1">
                <a:latin typeface="Century Schoolbook" pitchFamily="18" charset="0"/>
              </a:rPr>
              <a:t>l</a:t>
            </a:r>
            <a:r>
              <a:rPr lang="en-US" sz="1600" b="1" i="1" dirty="0">
                <a:latin typeface="Century Schoolbook" pitchFamily="18" charset="0"/>
              </a:rPr>
              <a:t> e n c e</a:t>
            </a:r>
          </a:p>
        </p:txBody>
      </p:sp>
      <p:sp>
        <p:nvSpPr>
          <p:cNvPr id="3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Line 103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1037" descr="afsym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90488"/>
            <a:ext cx="13462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0015-92F3-49DD-B07E-A54A16B5CDF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C4ECD-4AF7-4FA9-AC6D-908D6E2EFC9B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4" y="1504950"/>
            <a:ext cx="4122739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5" y="1504950"/>
            <a:ext cx="4122737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40AB5-BD7D-4CCA-9EBC-E8014AEE3BC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1E93-C574-479F-AF02-197AA0FCCD4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977D5-0B65-41EF-AB75-050AE465772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DB9E0-CA43-4D99-A575-7F90C1B04B8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026C-3D8E-4424-9BF9-48721800E05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5C8B0-0D99-4028-AABC-0039065FD11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601D5EC-4FB1-44EA-82CC-CF80BA6176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1295400" y="6491288"/>
            <a:ext cx="6553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i="1" dirty="0"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3092824" y="0"/>
            <a:ext cx="571462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9163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9164" name="Line 103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033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5" y="1504950"/>
            <a:ext cx="83978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0"/>
            <a:r>
              <a:rPr lang="en-US" smtClean="0"/>
              <a:t>2nd Bullet</a:t>
            </a:r>
          </a:p>
        </p:txBody>
      </p:sp>
      <p:pic>
        <p:nvPicPr>
          <p:cNvPr id="11" name="Picture 10" descr="YoAFF%20Vert%202%20clr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408951" y="268942"/>
            <a:ext cx="2899587" cy="7615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13" Type="http://schemas.openxmlformats.org/officeDocument/2006/relationships/image" Target="../media/image92.jpeg"/><Relationship Id="rId18" Type="http://schemas.openxmlformats.org/officeDocument/2006/relationships/image" Target="../media/image9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1.jpeg"/><Relationship Id="rId17" Type="http://schemas.openxmlformats.org/officeDocument/2006/relationships/image" Target="../media/image96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95.jpe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0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4.jpeg"/><Relationship Id="rId10" Type="http://schemas.openxmlformats.org/officeDocument/2006/relationships/image" Target="../media/image89.jpeg"/><Relationship Id="rId19" Type="http://schemas.openxmlformats.org/officeDocument/2006/relationships/image" Target="../media/image9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88.jpeg"/><Relationship Id="rId14" Type="http://schemas.openxmlformats.org/officeDocument/2006/relationships/image" Target="../media/image9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5.png"/><Relationship Id="rId12" Type="http://schemas.openxmlformats.org/officeDocument/2006/relationships/image" Target="../media/image10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04.jpeg"/><Relationship Id="rId10" Type="http://schemas.openxmlformats.org/officeDocument/2006/relationships/image" Target="../media/image108.jpeg"/><Relationship Id="rId4" Type="http://schemas.openxmlformats.org/officeDocument/2006/relationships/image" Target="../media/image103.jpeg"/><Relationship Id="rId9" Type="http://schemas.openxmlformats.org/officeDocument/2006/relationships/image" Target="../media/image107.jpeg"/><Relationship Id="rId14" Type="http://schemas.openxmlformats.org/officeDocument/2006/relationships/image" Target="../media/image1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Relationship Id="rId9" Type="http://schemas.openxmlformats.org/officeDocument/2006/relationships/image" Target="../media/image1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seops.net/militarybooks/army_7.jpg" TargetMode="External"/><Relationship Id="rId13" Type="http://schemas.openxmlformats.org/officeDocument/2006/relationships/image" Target="../media/image134.jpeg"/><Relationship Id="rId18" Type="http://schemas.openxmlformats.org/officeDocument/2006/relationships/image" Target="../media/image139.jpeg"/><Relationship Id="rId3" Type="http://schemas.openxmlformats.org/officeDocument/2006/relationships/image" Target="../media/image128.jpeg"/><Relationship Id="rId7" Type="http://schemas.openxmlformats.org/officeDocument/2006/relationships/image" Target="../media/image130.jpeg"/><Relationship Id="rId12" Type="http://schemas.openxmlformats.org/officeDocument/2006/relationships/image" Target="../media/image133.jpeg"/><Relationship Id="rId17" Type="http://schemas.openxmlformats.org/officeDocument/2006/relationships/image" Target="../media/image138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37.png"/><Relationship Id="rId20" Type="http://schemas.openxmlformats.org/officeDocument/2006/relationships/image" Target="../media/image141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blogs.pitch.com/plog/cyberspace.jpg" TargetMode="External"/><Relationship Id="rId11" Type="http://schemas.openxmlformats.org/officeDocument/2006/relationships/image" Target="../media/image132.jpeg"/><Relationship Id="rId5" Type="http://schemas.openxmlformats.org/officeDocument/2006/relationships/image" Target="../media/image129.jpeg"/><Relationship Id="rId15" Type="http://schemas.openxmlformats.org/officeDocument/2006/relationships/image" Target="../media/image136.jpeg"/><Relationship Id="rId10" Type="http://schemas.openxmlformats.org/officeDocument/2006/relationships/hyperlink" Target="http://www.lockheedmartin.com/features/lcs-sea-trials/LCS-low.jpg" TargetMode="External"/><Relationship Id="rId19" Type="http://schemas.openxmlformats.org/officeDocument/2006/relationships/image" Target="../media/image140.jpeg"/><Relationship Id="rId4" Type="http://schemas.openxmlformats.org/officeDocument/2006/relationships/hyperlink" Target="http://soundofscience.files.wordpress.com/2009/03/gps_satellite_nasa_art-iif.jpg" TargetMode="External"/><Relationship Id="rId9" Type="http://schemas.openxmlformats.org/officeDocument/2006/relationships/image" Target="../media/image131.jpeg"/><Relationship Id="rId14" Type="http://schemas.openxmlformats.org/officeDocument/2006/relationships/image" Target="../media/image13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seops.net/militarybooks/army_7.jpg" TargetMode="External"/><Relationship Id="rId3" Type="http://schemas.openxmlformats.org/officeDocument/2006/relationships/image" Target="../media/image128.jpeg"/><Relationship Id="rId7" Type="http://schemas.openxmlformats.org/officeDocument/2006/relationships/image" Target="../media/image1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blogs.pitch.com/plog/cyberspace.jpg" TargetMode="External"/><Relationship Id="rId11" Type="http://schemas.openxmlformats.org/officeDocument/2006/relationships/image" Target="../media/image132.jpeg"/><Relationship Id="rId5" Type="http://schemas.openxmlformats.org/officeDocument/2006/relationships/image" Target="../media/image129.jpeg"/><Relationship Id="rId10" Type="http://schemas.openxmlformats.org/officeDocument/2006/relationships/hyperlink" Target="http://www.lockheedmartin.com/features/lcs-sea-trials/LCS-low.jpg" TargetMode="External"/><Relationship Id="rId4" Type="http://schemas.openxmlformats.org/officeDocument/2006/relationships/hyperlink" Target="http://soundofscience.files.wordpress.com/2009/03/gps_satellite_nasa_art-iif.jpg" TargetMode="External"/><Relationship Id="rId9" Type="http://schemas.openxmlformats.org/officeDocument/2006/relationships/image" Target="../media/image1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hyperlink" Target="http://www.airforce-technology.com/projects/global/index.html#global4" TargetMode="External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7" Type="http://schemas.openxmlformats.org/officeDocument/2006/relationships/image" Target="../media/image14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jpeg"/><Relationship Id="rId18" Type="http://schemas.openxmlformats.org/officeDocument/2006/relationships/image" Target="../media/image39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12" Type="http://schemas.openxmlformats.org/officeDocument/2006/relationships/image" Target="../media/image34.jpeg"/><Relationship Id="rId17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6" Type="http://schemas.openxmlformats.org/officeDocument/2006/relationships/hyperlink" Target="http://www.airforce-technology.com/projects/global/index.html#global4" TargetMode="External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18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19" Type="http://schemas.openxmlformats.org/officeDocument/2006/relationships/image" Target="../media/image40.jpeg"/><Relationship Id="rId4" Type="http://schemas.openxmlformats.org/officeDocument/2006/relationships/image" Target="../media/image28.jpeg"/><Relationship Id="rId9" Type="http://schemas.openxmlformats.org/officeDocument/2006/relationships/hyperlink" Target="http://upload.wikimedia.org/wikipedia/commons/6/60/Lockheed_SR-71_side_view_the_first_SR-71A-LO_delivered_(SN_61-7950)_061122-F-1234P-045.jpg" TargetMode="External"/><Relationship Id="rId1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5" Type="http://schemas.openxmlformats.org/officeDocument/2006/relationships/image" Target="../media/image6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0.jpeg"/><Relationship Id="rId18" Type="http://schemas.openxmlformats.org/officeDocument/2006/relationships/image" Target="../media/image36.jpeg"/><Relationship Id="rId3" Type="http://schemas.openxmlformats.org/officeDocument/2006/relationships/image" Target="../media/image27.jpeg"/><Relationship Id="rId7" Type="http://schemas.openxmlformats.org/officeDocument/2006/relationships/image" Target="../media/image67.jpeg"/><Relationship Id="rId12" Type="http://schemas.openxmlformats.org/officeDocument/2006/relationships/image" Target="../media/image69.jpeg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3.jpeg"/><Relationship Id="rId20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hyperlink" Target="http://www.airforce-technology.com/projects/global/index.html#global4" TargetMode="External"/><Relationship Id="rId5" Type="http://schemas.openxmlformats.org/officeDocument/2006/relationships/image" Target="../media/image18.jpeg"/><Relationship Id="rId15" Type="http://schemas.openxmlformats.org/officeDocument/2006/relationships/image" Target="../media/image72.jpeg"/><Relationship Id="rId10" Type="http://schemas.openxmlformats.org/officeDocument/2006/relationships/image" Target="../media/image32.jpeg"/><Relationship Id="rId19" Type="http://schemas.openxmlformats.org/officeDocument/2006/relationships/image" Target="../media/image37.jpeg"/><Relationship Id="rId4" Type="http://schemas.openxmlformats.org/officeDocument/2006/relationships/image" Target="../media/image65.jpeg"/><Relationship Id="rId9" Type="http://schemas.openxmlformats.org/officeDocument/2006/relationships/hyperlink" Target="http://upload.wikimedia.org/wikipedia/commons/6/60/Lockheed_SR-71_side_view_the_first_SR-71A-LO_delivered_(SN_61-7950)_061122-F-1234P-045.jpg" TargetMode="External"/><Relationship Id="rId14" Type="http://schemas.openxmlformats.org/officeDocument/2006/relationships/image" Target="../media/image7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131.84.1.60/photos/Jun1999/990601-O-9999M-006.jpg" TargetMode="External"/><Relationship Id="rId13" Type="http://schemas.openxmlformats.org/officeDocument/2006/relationships/image" Target="../media/image83.jpeg"/><Relationship Id="rId3" Type="http://schemas.openxmlformats.org/officeDocument/2006/relationships/image" Target="../media/image75.jpeg"/><Relationship Id="rId7" Type="http://schemas.openxmlformats.org/officeDocument/2006/relationships/image" Target="../media/image78.jpeg"/><Relationship Id="rId12" Type="http://schemas.openxmlformats.org/officeDocument/2006/relationships/image" Target="../media/image8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c/c5/TARPS_Desert_Storm_BDA.jpg" TargetMode="External"/><Relationship Id="rId11" Type="http://schemas.openxmlformats.org/officeDocument/2006/relationships/image" Target="../media/image81.jpeg"/><Relationship Id="rId5" Type="http://schemas.openxmlformats.org/officeDocument/2006/relationships/image" Target="../media/image77.jpeg"/><Relationship Id="rId10" Type="http://schemas.openxmlformats.org/officeDocument/2006/relationships/image" Target="../media/image80.jpeg"/><Relationship Id="rId4" Type="http://schemas.openxmlformats.org/officeDocument/2006/relationships/image" Target="../media/image76.jpeg"/><Relationship Id="rId9" Type="http://schemas.openxmlformats.org/officeDocument/2006/relationships/image" Target="../media/image79.jpeg"/><Relationship Id="rId14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276350"/>
            <a:ext cx="9143999" cy="554355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219" name="Picture 13" descr="afsymbo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" y="3698875"/>
            <a:ext cx="33051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400050" y="1617663"/>
            <a:ext cx="83058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400" b="1" dirty="0" smtClean="0">
                <a:solidFill>
                  <a:srgbClr val="151C77"/>
                </a:solidFill>
              </a:rPr>
              <a:t>Airpower &amp; ISR in </a:t>
            </a:r>
          </a:p>
          <a:p>
            <a:pPr algn="r"/>
            <a:r>
              <a:rPr lang="en-US" sz="4400" b="1" dirty="0" smtClean="0">
                <a:solidFill>
                  <a:srgbClr val="151C77"/>
                </a:solidFill>
              </a:rPr>
              <a:t>The Information Age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879850" y="4948238"/>
            <a:ext cx="47688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2000" b="1" dirty="0"/>
              <a:t>Lt Gen David Deptula</a:t>
            </a:r>
          </a:p>
          <a:p>
            <a:pPr algn="r"/>
            <a:r>
              <a:rPr lang="en-US" sz="2000" b="1" dirty="0"/>
              <a:t>Deputy Chief of Staff for Intelligence, Surveillance, and Reconnaissance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" y="1257300"/>
            <a:ext cx="9144000" cy="516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Tenets of AF ISR </a:t>
            </a:r>
            <a:br>
              <a:rPr lang="en-US" smtClean="0"/>
            </a:br>
            <a:r>
              <a:rPr lang="en-US" smtClean="0"/>
              <a:t>21</a:t>
            </a:r>
            <a:r>
              <a:rPr lang="en-US" baseline="30000" smtClean="0"/>
              <a:t>st</a:t>
            </a:r>
            <a:r>
              <a:rPr lang="en-US" smtClean="0"/>
              <a:t> Century Change</a:t>
            </a:r>
          </a:p>
        </p:txBody>
      </p:sp>
      <p:sp>
        <p:nvSpPr>
          <p:cNvPr id="11" name="Rectangle 42"/>
          <p:cNvSpPr txBox="1">
            <a:spLocks noChangeArrowheads="1"/>
          </p:cNvSpPr>
          <p:nvPr/>
        </p:nvSpPr>
        <p:spPr bwMode="auto">
          <a:xfrm>
            <a:off x="295275" y="2366963"/>
            <a:ext cx="8334375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285750" indent="-285750" algn="l" eaLnBrk="1" hangingPunct="1">
              <a:spcBef>
                <a:spcPct val="20000"/>
              </a:spcBef>
              <a:buClr>
                <a:srgbClr val="151C77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b="1" u="sng" kern="0" dirty="0" smtClean="0">
                <a:latin typeface="+mn-lt"/>
              </a:rPr>
              <a:t>Domain neutral</a:t>
            </a:r>
            <a:r>
              <a:rPr lang="en-US" sz="2400" b="1" kern="0" dirty="0" smtClean="0">
                <a:latin typeface="+mn-lt"/>
              </a:rPr>
              <a:t>:  </a:t>
            </a:r>
            <a:r>
              <a:rPr lang="en-US" sz="2200" b="1" dirty="0" smtClean="0">
                <a:latin typeface="+mn-lt"/>
              </a:rPr>
              <a:t>ISR </a:t>
            </a:r>
            <a:r>
              <a:rPr lang="en-US" sz="2200" b="1" dirty="0">
                <a:latin typeface="+mn-lt"/>
              </a:rPr>
              <a:t>operates in ALL </a:t>
            </a:r>
            <a:r>
              <a:rPr lang="en-US" sz="2200" b="1" dirty="0" smtClean="0">
                <a:latin typeface="+mn-lt"/>
              </a:rPr>
              <a:t>domains —</a:t>
            </a:r>
            <a:r>
              <a:rPr lang="en-US" sz="2200" b="1" dirty="0">
                <a:latin typeface="+mn-lt"/>
              </a:rPr>
              <a:t> </a:t>
            </a:r>
            <a:r>
              <a:rPr lang="en-US" sz="2200" b="1" dirty="0" smtClean="0">
                <a:latin typeface="+mn-lt"/>
              </a:rPr>
              <a:t>Land</a:t>
            </a:r>
            <a:r>
              <a:rPr lang="en-US" sz="2200" b="1" dirty="0">
                <a:latin typeface="+mn-lt"/>
              </a:rPr>
              <a:t>, </a:t>
            </a:r>
            <a:endParaRPr lang="en-US" sz="2200" b="1" dirty="0" smtClean="0">
              <a:latin typeface="+mn-lt"/>
            </a:endParaRPr>
          </a:p>
          <a:p>
            <a:pPr marL="285750" indent="-285750" algn="l" eaLnBrk="1" hangingPunct="1">
              <a:spcBef>
                <a:spcPct val="20000"/>
              </a:spcBef>
              <a:buClr>
                <a:srgbClr val="151C77"/>
              </a:buClr>
              <a:buSzPct val="120000"/>
              <a:defRPr/>
            </a:pPr>
            <a:r>
              <a:rPr lang="en-US" sz="2200" b="1" dirty="0" smtClean="0">
                <a:latin typeface="+mn-lt"/>
              </a:rPr>
              <a:t>    Sea, Air</a:t>
            </a:r>
            <a:r>
              <a:rPr lang="en-US" sz="2200" b="1" dirty="0">
                <a:latin typeface="+mn-lt"/>
              </a:rPr>
              <a:t>, </a:t>
            </a:r>
            <a:r>
              <a:rPr lang="en-US" sz="2200" b="1" dirty="0" smtClean="0">
                <a:latin typeface="+mn-lt"/>
              </a:rPr>
              <a:t>Space</a:t>
            </a:r>
            <a:r>
              <a:rPr lang="en-US" sz="2200" b="1" dirty="0">
                <a:latin typeface="+mn-lt"/>
              </a:rPr>
              <a:t>, Cyberspace</a:t>
            </a:r>
          </a:p>
          <a:p>
            <a:pPr marL="285750" indent="-285750" algn="l" eaLnBrk="1" hangingPunct="1">
              <a:spcBef>
                <a:spcPct val="20000"/>
              </a:spcBef>
              <a:buClr>
                <a:srgbClr val="151C77"/>
              </a:buClr>
              <a:buSzPct val="120000"/>
              <a:buFont typeface="Wingdings" pitchFamily="2" charset="2"/>
              <a:buChar char="§"/>
              <a:defRPr/>
            </a:pPr>
            <a:endParaRPr lang="en-US" sz="800" b="1" dirty="0">
              <a:latin typeface="+mn-lt"/>
            </a:endParaRPr>
          </a:p>
          <a:p>
            <a:pPr marL="285750" indent="-285750" algn="l" eaLnBrk="1" hangingPunct="1">
              <a:spcBef>
                <a:spcPct val="20000"/>
              </a:spcBef>
              <a:buClr>
                <a:srgbClr val="151C77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b="1" u="sng" kern="0" dirty="0">
                <a:latin typeface="+mn-lt"/>
              </a:rPr>
              <a:t>Synchronization &amp; </a:t>
            </a:r>
            <a:r>
              <a:rPr lang="en-US" sz="2400" b="1" u="sng" kern="0" dirty="0" smtClean="0">
                <a:latin typeface="+mn-lt"/>
              </a:rPr>
              <a:t>Integration</a:t>
            </a:r>
            <a:r>
              <a:rPr lang="en-US" sz="2400" b="1" kern="0" dirty="0" smtClean="0">
                <a:latin typeface="+mn-lt"/>
              </a:rPr>
              <a:t>:  </a:t>
            </a:r>
            <a:r>
              <a:rPr lang="en-US" sz="2200" b="1" kern="0" dirty="0" smtClean="0">
                <a:latin typeface="+mn-lt"/>
              </a:rPr>
              <a:t>Inherent </a:t>
            </a:r>
            <a:r>
              <a:rPr lang="en-US" sz="2200" b="1" kern="0" dirty="0">
                <a:latin typeface="+mn-lt"/>
              </a:rPr>
              <a:t>in ISR—</a:t>
            </a:r>
            <a:r>
              <a:rPr lang="en-US" sz="2200" b="1" dirty="0">
                <a:latin typeface="+mn-lt"/>
                <a:cs typeface="Tahoma" pitchFamily="34" charset="0"/>
              </a:rPr>
              <a:t>we </a:t>
            </a:r>
            <a:r>
              <a:rPr lang="en-US" sz="2200" b="1" dirty="0" smtClean="0">
                <a:latin typeface="+mn-lt"/>
                <a:cs typeface="Tahoma" pitchFamily="34" charset="0"/>
              </a:rPr>
              <a:t>do </a:t>
            </a:r>
            <a:r>
              <a:rPr lang="en-US" sz="2200" b="1" dirty="0">
                <a:latin typeface="+mn-lt"/>
                <a:cs typeface="Tahoma" pitchFamily="34" charset="0"/>
              </a:rPr>
              <a:t/>
            </a:r>
            <a:br>
              <a:rPr lang="en-US" sz="2200" b="1" dirty="0">
                <a:latin typeface="+mn-lt"/>
                <a:cs typeface="Tahoma" pitchFamily="34" charset="0"/>
              </a:rPr>
            </a:br>
            <a:r>
              <a:rPr lang="en-US" sz="2200" b="1" dirty="0">
                <a:latin typeface="+mn-lt"/>
                <a:cs typeface="Tahoma" pitchFamily="34" charset="0"/>
              </a:rPr>
              <a:t>“S &amp; R” to get “I,” and the only way we get “I” is thru “S &amp; R”</a:t>
            </a:r>
          </a:p>
          <a:p>
            <a:pPr marL="285750" indent="-285750" algn="l" eaLnBrk="1" hangingPunct="1">
              <a:spcBef>
                <a:spcPct val="20000"/>
              </a:spcBef>
              <a:buClr>
                <a:srgbClr val="151C77"/>
              </a:buClr>
              <a:buSzPct val="120000"/>
              <a:defRPr/>
            </a:pPr>
            <a:endParaRPr lang="en-US" sz="800" b="1" dirty="0">
              <a:latin typeface="Tahoma" pitchFamily="34" charset="0"/>
              <a:cs typeface="Tahoma" pitchFamily="34" charset="0"/>
            </a:endParaRPr>
          </a:p>
          <a:p>
            <a:pPr marL="285750" indent="-285750" algn="l" eaLnBrk="1" hangingPunct="1">
              <a:spcBef>
                <a:spcPct val="20000"/>
              </a:spcBef>
              <a:buClr>
                <a:srgbClr val="151C77"/>
              </a:buClr>
              <a:buSzPct val="120000"/>
              <a:defRPr/>
            </a:pPr>
            <a:endParaRPr lang="en-US" sz="800" b="1" kern="0" dirty="0">
              <a:latin typeface="+mn-lt"/>
            </a:endParaRPr>
          </a:p>
          <a:p>
            <a:pPr marL="285750" indent="-285750" algn="l" eaLnBrk="1" hangingPunct="1">
              <a:spcBef>
                <a:spcPct val="20000"/>
              </a:spcBef>
              <a:buClr>
                <a:srgbClr val="151C77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b="1" u="sng" kern="0" dirty="0">
                <a:latin typeface="+mn-lt"/>
              </a:rPr>
              <a:t>Capabilities &amp;  </a:t>
            </a:r>
            <a:r>
              <a:rPr lang="en-US" sz="2400" b="1" u="sng" kern="0" dirty="0" smtClean="0">
                <a:latin typeface="+mj-lt"/>
              </a:rPr>
              <a:t>Effects</a:t>
            </a:r>
            <a:r>
              <a:rPr lang="en-US" sz="2400" b="1" kern="0" dirty="0" smtClean="0">
                <a:latin typeface="+mj-lt"/>
              </a:rPr>
              <a:t>:  </a:t>
            </a:r>
            <a:r>
              <a:rPr lang="en-US" sz="2200" b="1" kern="0" dirty="0" smtClean="0">
                <a:latin typeface="+mn-lt"/>
              </a:rPr>
              <a:t>M</a:t>
            </a:r>
            <a:r>
              <a:rPr lang="en-US" sz="2200" b="1" dirty="0" smtClean="0">
                <a:latin typeface="+mn-lt"/>
                <a:cs typeface="Tahoma" pitchFamily="34" charset="0"/>
              </a:rPr>
              <a:t>oving </a:t>
            </a:r>
            <a:r>
              <a:rPr lang="en-US" sz="2200" b="1" dirty="0">
                <a:latin typeface="+mn-lt"/>
                <a:cs typeface="Tahoma" pitchFamily="34" charset="0"/>
              </a:rPr>
              <a:t>away from </a:t>
            </a:r>
            <a:r>
              <a:rPr lang="en-US" sz="2200" b="1" dirty="0" smtClean="0">
                <a:latin typeface="+mn-lt"/>
                <a:cs typeface="Tahoma" pitchFamily="34" charset="0"/>
              </a:rPr>
              <a:t>planning and </a:t>
            </a:r>
          </a:p>
          <a:p>
            <a:pPr marL="285750" indent="-285750" algn="l" eaLnBrk="1" hangingPunct="1">
              <a:spcBef>
                <a:spcPct val="20000"/>
              </a:spcBef>
              <a:buClr>
                <a:srgbClr val="151C77"/>
              </a:buClr>
              <a:buSzPct val="120000"/>
              <a:defRPr/>
            </a:pPr>
            <a:r>
              <a:rPr lang="en-US" sz="2200" b="1" dirty="0" smtClean="0">
                <a:latin typeface="+mn-lt"/>
                <a:cs typeface="Tahoma" pitchFamily="34" charset="0"/>
              </a:rPr>
              <a:t>	managing </a:t>
            </a:r>
            <a:r>
              <a:rPr lang="en-US" sz="2200" b="1" dirty="0">
                <a:latin typeface="+mn-lt"/>
                <a:cs typeface="Tahoma" pitchFamily="34" charset="0"/>
              </a:rPr>
              <a:t>by program elements, to ISR capability </a:t>
            </a:r>
            <a:r>
              <a:rPr lang="en-US" sz="2200" b="1" dirty="0" smtClean="0">
                <a:latin typeface="+mn-lt"/>
                <a:cs typeface="Tahoma" pitchFamily="34" charset="0"/>
              </a:rPr>
              <a:t>areas</a:t>
            </a:r>
            <a:endParaRPr lang="en-US" sz="2200" b="1" kern="0" dirty="0">
              <a:latin typeface="+mn-lt"/>
            </a:endParaRPr>
          </a:p>
        </p:txBody>
      </p:sp>
      <p:pic>
        <p:nvPicPr>
          <p:cNvPr id="17414" name="Picture 1037" descr="afsym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3" y="90488"/>
            <a:ext cx="13462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42"/>
          <p:cNvSpPr txBox="1">
            <a:spLocks noChangeArrowheads="1"/>
          </p:cNvSpPr>
          <p:nvPr/>
        </p:nvSpPr>
        <p:spPr bwMode="auto">
          <a:xfrm>
            <a:off x="290513" y="933450"/>
            <a:ext cx="1016793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285750" indent="-285750" algn="l" eaLnBrk="1" hangingPunct="1">
              <a:spcBef>
                <a:spcPct val="20000"/>
              </a:spcBef>
              <a:buClr>
                <a:srgbClr val="151C77"/>
              </a:buClr>
              <a:buSzPct val="120000"/>
              <a:buFont typeface="Wingdings" pitchFamily="2" charset="2"/>
              <a:buChar char="§"/>
              <a:defRPr/>
            </a:pPr>
            <a:endParaRPr lang="en-US" sz="2400" b="1" kern="0" dirty="0">
              <a:latin typeface="+mn-lt"/>
            </a:endParaRPr>
          </a:p>
          <a:p>
            <a:pPr marL="285750" indent="-285750" algn="l" eaLnBrk="1" hangingPunct="1">
              <a:spcBef>
                <a:spcPct val="20000"/>
              </a:spcBef>
              <a:buClr>
                <a:srgbClr val="151C77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b="1" u="sng" dirty="0" smtClean="0">
                <a:latin typeface="+mn-lt"/>
              </a:rPr>
              <a:t>Operations</a:t>
            </a:r>
            <a:r>
              <a:rPr lang="en-US" sz="2400" b="1" dirty="0" smtClean="0">
                <a:latin typeface="+mn-lt"/>
              </a:rPr>
              <a:t>:  </a:t>
            </a:r>
            <a:r>
              <a:rPr lang="en-US" sz="2200" b="1" dirty="0" smtClean="0">
                <a:latin typeface="+mn-lt"/>
              </a:rPr>
              <a:t>ISR </a:t>
            </a:r>
            <a:r>
              <a:rPr lang="en-US" sz="2200" b="1" dirty="0">
                <a:latin typeface="+mn-lt"/>
              </a:rPr>
              <a:t>is </a:t>
            </a:r>
            <a:r>
              <a:rPr lang="en-US" sz="2200" b="1" dirty="0" smtClean="0">
                <a:latin typeface="+mn-lt"/>
              </a:rPr>
              <a:t>no longer support to operations</a:t>
            </a:r>
            <a:r>
              <a:rPr lang="en-US" sz="2200" b="1" dirty="0">
                <a:latin typeface="+mn-lt"/>
              </a:rPr>
              <a:t>, </a:t>
            </a:r>
            <a:r>
              <a:rPr lang="en-US" sz="2200" b="1" dirty="0" smtClean="0">
                <a:latin typeface="+mn-lt"/>
              </a:rPr>
              <a:t>                           </a:t>
            </a:r>
          </a:p>
          <a:p>
            <a:pPr marL="285750" indent="-285750" algn="l" eaLnBrk="1" hangingPunct="1">
              <a:spcBef>
                <a:spcPct val="20000"/>
              </a:spcBef>
              <a:buClr>
                <a:srgbClr val="151C77"/>
              </a:buClr>
              <a:buSzPct val="120000"/>
              <a:defRPr/>
            </a:pPr>
            <a:r>
              <a:rPr lang="en-US" sz="2200" b="1" dirty="0" smtClean="0">
                <a:latin typeface="+mn-lt"/>
              </a:rPr>
              <a:t>    ISR </a:t>
            </a:r>
            <a:r>
              <a:rPr lang="en-US" sz="2200" b="1" u="sng" dirty="0">
                <a:latin typeface="+mn-lt"/>
              </a:rPr>
              <a:t>is</a:t>
            </a:r>
            <a:r>
              <a:rPr lang="en-US" sz="2200" b="1" dirty="0">
                <a:latin typeface="+mn-lt"/>
              </a:rPr>
              <a:t> </a:t>
            </a:r>
            <a:r>
              <a:rPr lang="en-US" sz="2200" b="1" dirty="0" smtClean="0">
                <a:latin typeface="+mn-lt"/>
              </a:rPr>
              <a:t>operations</a:t>
            </a:r>
            <a:endParaRPr lang="en-US" sz="2200" b="1" kern="0" dirty="0">
              <a:latin typeface="+mj-lt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  <a:noFill/>
        </p:spPr>
        <p:txBody>
          <a:bodyPr/>
          <a:lstStyle/>
          <a:p>
            <a:fld id="{719C1B03-2EE2-466B-9C3B-2AD77D189E59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10</a:t>
            </a:fld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06400" y="5437188"/>
            <a:ext cx="8339138" cy="844550"/>
          </a:xfrm>
          <a:prstGeom prst="rect">
            <a:avLst/>
          </a:prstGeom>
          <a:gradFill flip="none" rotWithShape="1">
            <a:gsLst>
              <a:gs pos="0">
                <a:srgbClr val="0A0D38"/>
              </a:gs>
              <a:gs pos="50000">
                <a:srgbClr val="151C79"/>
              </a:gs>
              <a:gs pos="100000">
                <a:srgbClr val="0A0D38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 – The center of America’s asymmetric advantage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257300"/>
            <a:ext cx="9144000" cy="516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Content Placeholder 8"/>
          <p:cNvSpPr>
            <a:spLocks noGrp="1"/>
          </p:cNvSpPr>
          <p:nvPr>
            <p:ph idx="4294967295"/>
          </p:nvPr>
        </p:nvSpPr>
        <p:spPr>
          <a:xfrm>
            <a:off x="361950" y="1295400"/>
            <a:ext cx="8382000" cy="5073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u="sng" dirty="0" smtClean="0"/>
              <a:t>VISION: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Transform AF Intelligence, Surveillance and Reconnaissance (ISR) into a set of </a:t>
            </a:r>
            <a:r>
              <a:rPr lang="en-US" i="1" dirty="0" smtClean="0"/>
              <a:t>premier</a:t>
            </a:r>
            <a:r>
              <a:rPr lang="en-US" dirty="0" smtClean="0"/>
              <a:t> military intelligence organizations; with the </a:t>
            </a:r>
            <a:r>
              <a:rPr lang="en-US" i="1" dirty="0" smtClean="0"/>
              <a:t>most respected</a:t>
            </a:r>
            <a:r>
              <a:rPr lang="en-US" dirty="0" smtClean="0"/>
              <a:t> personnel; and the </a:t>
            </a:r>
            <a:r>
              <a:rPr lang="en-US" i="1" dirty="0" smtClean="0"/>
              <a:t>most valued </a:t>
            </a:r>
            <a:r>
              <a:rPr lang="en-US" dirty="0" smtClean="0"/>
              <a:t>ISR capability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" u="sng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u="sng" dirty="0" smtClean="0"/>
              <a:t>APPROACH:</a:t>
            </a:r>
            <a:endParaRPr lang="en-US" sz="800" dirty="0" smtClean="0"/>
          </a:p>
          <a:p>
            <a:pPr lvl="1">
              <a:lnSpc>
                <a:spcPct val="90000"/>
              </a:lnSpc>
            </a:pPr>
            <a:endParaRPr lang="en-US" sz="9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ORGANIZATION: </a:t>
            </a:r>
            <a:r>
              <a:rPr lang="en-US" i="1" dirty="0" smtClean="0">
                <a:solidFill>
                  <a:srgbClr val="262699"/>
                </a:solidFill>
              </a:rPr>
              <a:t>Optimize presentation of Air Force ISR capabilities to other service, joint, &amp; national users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8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PERSONNEL: </a:t>
            </a:r>
            <a:r>
              <a:rPr lang="en-US" i="1" dirty="0" smtClean="0">
                <a:solidFill>
                  <a:srgbClr val="262699"/>
                </a:solidFill>
              </a:rPr>
              <a:t>Develop senior Air Force ISR leaders ready for 21</a:t>
            </a:r>
            <a:r>
              <a:rPr lang="en-US" i="1" baseline="30000" dirty="0" smtClean="0">
                <a:solidFill>
                  <a:srgbClr val="262699"/>
                </a:solidFill>
              </a:rPr>
              <a:t>st</a:t>
            </a:r>
            <a:r>
              <a:rPr lang="en-US" i="1" dirty="0" smtClean="0">
                <a:solidFill>
                  <a:srgbClr val="262699"/>
                </a:solidFill>
              </a:rPr>
              <a:t> Century information age warfare</a:t>
            </a:r>
          </a:p>
          <a:p>
            <a:pPr lvl="1">
              <a:lnSpc>
                <a:spcPct val="90000"/>
              </a:lnSpc>
            </a:pPr>
            <a:endParaRPr lang="en-US" sz="800" dirty="0" smtClean="0">
              <a:solidFill>
                <a:srgbClr val="262699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CAPABILITY: </a:t>
            </a:r>
            <a:r>
              <a:rPr lang="en-US" i="1" dirty="0" smtClean="0">
                <a:solidFill>
                  <a:srgbClr val="262699"/>
                </a:solidFill>
              </a:rPr>
              <a:t>Plan, guide, and orchestrate Air Force ISR from a capability-based perspective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800" dirty="0" smtClean="0">
              <a:solidFill>
                <a:srgbClr val="262699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endParaRPr lang="en-US" sz="800" dirty="0" smtClean="0">
              <a:solidFill>
                <a:srgbClr val="262699"/>
              </a:solidFill>
            </a:endParaRPr>
          </a:p>
        </p:txBody>
      </p:sp>
      <p:sp>
        <p:nvSpPr>
          <p:cNvPr id="18437" name="Slide Number Placeholder 4"/>
          <p:cNvSpPr txBox="1">
            <a:spLocks/>
          </p:cNvSpPr>
          <p:nvPr/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B7442F4-18F2-4D43-8651-693C57CAB62F}" type="slidenum">
              <a:rPr lang="en-US" sz="1000"/>
              <a:pPr algn="r"/>
              <a:t>11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8438" name="Rectangle 2"/>
          <p:cNvSpPr txBox="1">
            <a:spLocks noChangeArrowheads="1"/>
          </p:cNvSpPr>
          <p:nvPr/>
        </p:nvSpPr>
        <p:spPr bwMode="auto">
          <a:xfrm>
            <a:off x="1028700" y="76200"/>
            <a:ext cx="777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sz="4000" b="1" i="1">
                <a:solidFill>
                  <a:srgbClr val="151C77"/>
                </a:solidFill>
              </a:rPr>
              <a:t>21</a:t>
            </a:r>
            <a:r>
              <a:rPr lang="en-US" sz="4000" b="1" i="1" baseline="30000">
                <a:solidFill>
                  <a:srgbClr val="151C77"/>
                </a:solidFill>
              </a:rPr>
              <a:t>st</a:t>
            </a:r>
            <a:r>
              <a:rPr lang="en-US" sz="4000" b="1" i="1">
                <a:solidFill>
                  <a:srgbClr val="151C77"/>
                </a:solidFill>
              </a:rPr>
              <a:t> Century Challenge</a:t>
            </a:r>
            <a:br>
              <a:rPr lang="en-US" sz="4000" b="1" i="1">
                <a:solidFill>
                  <a:srgbClr val="151C77"/>
                </a:solidFill>
              </a:rPr>
            </a:br>
            <a:r>
              <a:rPr lang="en-US" sz="2800" b="1" i="1">
                <a:solidFill>
                  <a:srgbClr val="151C77"/>
                </a:solidFill>
              </a:rPr>
              <a:t>Air Force ISR Transformation</a:t>
            </a:r>
            <a:endParaRPr lang="en-US" sz="2000" b="1" i="1">
              <a:solidFill>
                <a:srgbClr val="151C77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79400" y="5462588"/>
            <a:ext cx="8636000" cy="844550"/>
          </a:xfrm>
          <a:prstGeom prst="rect">
            <a:avLst/>
          </a:prstGeom>
          <a:gradFill flip="none" rotWithShape="1">
            <a:gsLst>
              <a:gs pos="0">
                <a:srgbClr val="0A0D38"/>
              </a:gs>
              <a:gs pos="50000">
                <a:srgbClr val="151C79"/>
              </a:gs>
              <a:gs pos="100000">
                <a:srgbClr val="0A0D38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an ISR enterprise where the source is transparent, </a:t>
            </a:r>
          </a:p>
          <a:p>
            <a:pPr>
              <a:defRPr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is predictive, and distribution is immediate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257300"/>
            <a:ext cx="9144000" cy="516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AF ISR Transformation:</a:t>
            </a:r>
            <a:br>
              <a:rPr lang="en-US" smtClean="0"/>
            </a:br>
            <a:r>
              <a:rPr lang="en-US" smtClean="0"/>
              <a:t>Organization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5438" y="1411288"/>
            <a:ext cx="8423275" cy="47434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 smtClean="0"/>
              <a:t>AF ISR re-organized as an AF-wide enterprise</a:t>
            </a:r>
            <a:endParaRPr lang="en-US" sz="800" dirty="0" smtClean="0"/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1900" dirty="0" smtClean="0"/>
              <a:t>AF/A2 designated as Deputy Chief of Staff for </a:t>
            </a:r>
            <a:r>
              <a:rPr lang="en-US" sz="1900" i="1" u="sng" dirty="0" smtClean="0"/>
              <a:t>ISR</a:t>
            </a:r>
            <a:r>
              <a:rPr lang="en-US" sz="1900" dirty="0" smtClean="0"/>
              <a:t> …not just Intel                    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1900" dirty="0" smtClean="0"/>
              <a:t>AF ISR Agency (formerly AIA) established Jun 07; aligned as an AF-wide Agency to address air, space, and cyberspace ISR  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1900" dirty="0" smtClean="0"/>
              <a:t>AF Distributed Common Ground Systems (DCGS) re-aligned</a:t>
            </a:r>
          </a:p>
          <a:p>
            <a:pPr lvl="2">
              <a:spcBef>
                <a:spcPts val="800"/>
              </a:spcBef>
              <a:spcAft>
                <a:spcPts val="800"/>
              </a:spcAft>
            </a:pPr>
            <a:r>
              <a:rPr lang="en-US" sz="1900" dirty="0" smtClean="0"/>
              <a:t>Global organization matched to its global net-centric ISR fusion capability while retaining regional (MAJCOM) direction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1900" dirty="0" smtClean="0"/>
              <a:t>Created ISR Groups combining </a:t>
            </a:r>
            <a:r>
              <a:rPr lang="en-US" sz="1900" dirty="0" err="1" smtClean="0"/>
              <a:t>Cryptologic</a:t>
            </a:r>
            <a:r>
              <a:rPr lang="en-US" sz="1900" dirty="0" smtClean="0"/>
              <a:t> and DCGS capabilities under direction of Component-Numbered Air Forces   </a:t>
            </a: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endParaRPr lang="en-US" dirty="0" smtClean="0"/>
          </a:p>
        </p:txBody>
      </p:sp>
      <p:sp>
        <p:nvSpPr>
          <p:cNvPr id="19462" name="Slide Number Placeholder 3"/>
          <p:cNvSpPr txBox="1">
            <a:spLocks/>
          </p:cNvSpPr>
          <p:nvPr/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3A53039-84BE-45B5-92FD-960FDAC90423}" type="slidenum">
              <a:rPr lang="en-US" sz="1000"/>
              <a:pPr algn="r"/>
              <a:t>12</a:t>
            </a:fld>
            <a:endParaRPr lang="en-US" sz="1000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31800" y="5334000"/>
            <a:ext cx="8339138" cy="858838"/>
          </a:xfrm>
          <a:prstGeom prst="rect">
            <a:avLst/>
          </a:prstGeom>
          <a:gradFill flip="none" rotWithShape="1">
            <a:gsLst>
              <a:gs pos="0">
                <a:srgbClr val="0A0D38"/>
              </a:gs>
              <a:gs pos="50000">
                <a:srgbClr val="151C79"/>
              </a:gs>
              <a:gs pos="100000">
                <a:srgbClr val="0A0D38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aimed to expand ISR as an AF-wide enterprise providing</a:t>
            </a:r>
          </a:p>
          <a:p>
            <a:pPr>
              <a:defRPr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MAJCOMs &amp; COCOMs more ISR access than ever before</a:t>
            </a:r>
            <a:endParaRPr lang="en-US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257300"/>
            <a:ext cx="9144000" cy="516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0200" y="1227138"/>
            <a:ext cx="8843963" cy="4743450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200" dirty="0" smtClean="0"/>
              <a:t>Officer:  Seeing results – </a:t>
            </a:r>
            <a:r>
              <a:rPr lang="en-US" sz="2200" dirty="0" smtClean="0">
                <a:cs typeface="Arial" charset="0"/>
              </a:rPr>
              <a:t>1st</a:t>
            </a:r>
            <a:r>
              <a:rPr lang="en-US" sz="2200" dirty="0" smtClean="0">
                <a:ea typeface="Times New Roman" pitchFamily="18" charset="0"/>
                <a:cs typeface="Arial" charset="0"/>
              </a:rPr>
              <a:t> AF COCOM J2 in 8-years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1900" dirty="0" smtClean="0">
                <a:ea typeface="Times New Roman" pitchFamily="18" charset="0"/>
                <a:cs typeface="Arial" charset="0"/>
              </a:rPr>
              <a:t>Expanded number of AF ISR General Officers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1900" dirty="0" smtClean="0">
                <a:cs typeface="Arial" charset="0"/>
              </a:rPr>
              <a:t>Establishing better career paths from Captain to Colonel</a:t>
            </a:r>
            <a:endParaRPr lang="en-US" sz="1900" dirty="0" smtClean="0"/>
          </a:p>
          <a:p>
            <a:pPr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200" dirty="0" smtClean="0"/>
              <a:t>Civilian:  Path for HQ AF, Joint, National opportunities</a:t>
            </a:r>
          </a:p>
          <a:p>
            <a:pPr marL="804862" lvl="1" indent="-228600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1900" dirty="0" smtClean="0"/>
              <a:t>Codified a consistent career progression trajectory where             none had previously existed</a:t>
            </a:r>
          </a:p>
          <a:p>
            <a:pPr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200" dirty="0" smtClean="0"/>
              <a:t>Enlisted:  Continuing to shape Enlisted transformation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1900" dirty="0" smtClean="0"/>
              <a:t>Increasing UAS, DCGS manning (~2500); parallels rising mission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1900" dirty="0" smtClean="0"/>
              <a:t>Streamlined specialties from 36 to 14..better 21</a:t>
            </a:r>
            <a:r>
              <a:rPr lang="en-US" sz="1900" baseline="30000" dirty="0" smtClean="0"/>
              <a:t>st</a:t>
            </a:r>
            <a:r>
              <a:rPr lang="en-US" sz="1900" dirty="0" smtClean="0"/>
              <a:t> Century posture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1900" dirty="0" smtClean="0"/>
              <a:t>Stood Up new Targeting, ISR Ops, Analysis/Fusion courses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1900" dirty="0" smtClean="0"/>
              <a:t>New “Intel Master Skills Course” for Senior NCOs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AF ISR Transformation:</a:t>
            </a:r>
            <a:br>
              <a:rPr lang="en-US" smtClean="0"/>
            </a:br>
            <a:r>
              <a:rPr lang="en-US" smtClean="0"/>
              <a:t>Personnel</a:t>
            </a:r>
          </a:p>
        </p:txBody>
      </p:sp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406400" y="5551488"/>
            <a:ext cx="8339138" cy="844550"/>
          </a:xfrm>
          <a:prstGeom prst="rect">
            <a:avLst/>
          </a:prstGeom>
          <a:gradFill flip="none" rotWithShape="1">
            <a:gsLst>
              <a:gs pos="0">
                <a:srgbClr val="0A0D38"/>
              </a:gs>
              <a:gs pos="50000">
                <a:srgbClr val="151C79"/>
              </a:gs>
              <a:gs pos="100000">
                <a:srgbClr val="0A0D38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 career paths to match 21st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Century Demands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22534" name="Slide Number Placeholder 3"/>
          <p:cNvSpPr txBox="1">
            <a:spLocks/>
          </p:cNvSpPr>
          <p:nvPr/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BBD5D29-355A-4653-BBDF-F8239F3FA9AA}" type="slidenum">
              <a:rPr lang="en-US" sz="1000"/>
              <a:pPr algn="r"/>
              <a:t>13</a:t>
            </a:fld>
            <a:endParaRPr lang="en-US" sz="10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257300"/>
            <a:ext cx="9144000" cy="516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4040188" y="984250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6" name="TextBox 68"/>
          <p:cNvSpPr txBox="1">
            <a:spLocks noChangeArrowheads="1"/>
          </p:cNvSpPr>
          <p:nvPr/>
        </p:nvSpPr>
        <p:spPr bwMode="auto">
          <a:xfrm>
            <a:off x="5476875" y="1016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1"/>
          </a:p>
        </p:txBody>
      </p:sp>
      <p:sp>
        <p:nvSpPr>
          <p:cNvPr id="23557" name="TextBox 68"/>
          <p:cNvSpPr txBox="1">
            <a:spLocks noChangeArrowheads="1"/>
          </p:cNvSpPr>
          <p:nvPr/>
        </p:nvSpPr>
        <p:spPr bwMode="auto">
          <a:xfrm>
            <a:off x="5334000" y="876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1"/>
          </a:p>
        </p:txBody>
      </p:sp>
      <p:sp>
        <p:nvSpPr>
          <p:cNvPr id="23558" name="Title 4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AF ISR Transformation:</a:t>
            </a:r>
            <a:br>
              <a:rPr lang="en-US" smtClean="0"/>
            </a:br>
            <a:r>
              <a:rPr lang="en-US" smtClean="0"/>
              <a:t>Capabilities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368300" y="1263650"/>
            <a:ext cx="89122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>
              <a:lnSpc>
                <a:spcPct val="90000"/>
              </a:lnSpc>
              <a:spcBef>
                <a:spcPts val="6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b="1" kern="0" dirty="0">
                <a:latin typeface="+mj-lt"/>
              </a:rPr>
              <a:t>AF ISR Strategy: </a:t>
            </a:r>
            <a:r>
              <a:rPr lang="en-US" sz="2000" b="1" dirty="0">
                <a:latin typeface="+mj-lt"/>
              </a:rPr>
              <a:t>defines AF ISR guidance, approach, goals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b="1" kern="0" dirty="0">
                <a:latin typeface="+mj-lt"/>
              </a:rPr>
              <a:t>AF ISR Flight Plan: identifies options for executing the strategy</a:t>
            </a:r>
          </a:p>
          <a:p>
            <a:pPr marL="285750" lvl="1" indent="-285750" algn="l">
              <a:lnSpc>
                <a:spcPct val="90000"/>
              </a:lnSpc>
              <a:spcBef>
                <a:spcPts val="6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b="1" dirty="0"/>
              <a:t>AF UAS Flight Plan specifying AF UAS ways, means, ends 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b="1" dirty="0">
                <a:latin typeface="+mj-lt"/>
              </a:rPr>
              <a:t>Theater ISR CONOP: provides a joint ISR methodology</a:t>
            </a:r>
            <a:endParaRPr lang="en-US" sz="2000" b="1" kern="0" dirty="0">
              <a:latin typeface="+mj-lt"/>
            </a:endParaRP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b="1" kern="0" dirty="0">
                <a:latin typeface="+mj-lt"/>
              </a:rPr>
              <a:t>ISR center of excellence established at Nellis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b="1" kern="0" dirty="0">
                <a:latin typeface="+mj-lt"/>
              </a:rPr>
              <a:t>Established AF HUMINT for service-specific requirements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b="1" kern="0" dirty="0">
                <a:latin typeface="+mj-lt"/>
              </a:rPr>
              <a:t>Increased ISR capabilities in accelerated time frame</a:t>
            </a:r>
          </a:p>
          <a:p>
            <a:pPr marL="742950" lvl="1" indent="-285750" algn="l">
              <a:lnSpc>
                <a:spcPct val="90000"/>
              </a:lnSpc>
              <a:spcBef>
                <a:spcPts val="6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b="1" kern="0" dirty="0">
                <a:latin typeface="+mj-lt"/>
              </a:rPr>
              <a:t>From 5 x medium-altitude UAS CAPs in 04 to </a:t>
            </a:r>
            <a:r>
              <a:rPr lang="en-US" sz="2000" b="1" kern="0" dirty="0" smtClean="0">
                <a:latin typeface="+mj-lt"/>
              </a:rPr>
              <a:t>38 </a:t>
            </a:r>
            <a:r>
              <a:rPr lang="en-US" sz="2000" b="1" kern="0" dirty="0">
                <a:latin typeface="+mj-lt"/>
              </a:rPr>
              <a:t>today…</a:t>
            </a:r>
          </a:p>
          <a:p>
            <a:pPr marL="742950" lvl="1" indent="-285750" algn="l">
              <a:lnSpc>
                <a:spcPct val="90000"/>
              </a:lnSpc>
              <a:spcBef>
                <a:spcPts val="6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b="1" kern="0" dirty="0">
                <a:latin typeface="+mj-lt"/>
              </a:rPr>
              <a:t>Transitioning to all MQ-9 force; </a:t>
            </a:r>
            <a:r>
              <a:rPr lang="en-US" sz="2000" b="1" dirty="0"/>
              <a:t>22/44X more cost-effective than MQ-1B/C</a:t>
            </a:r>
            <a:r>
              <a:rPr lang="en-US" sz="2000" dirty="0"/>
              <a:t>: </a:t>
            </a:r>
            <a:r>
              <a:rPr lang="en-US" sz="2000" b="1" kern="0" dirty="0">
                <a:latin typeface="+mj-lt"/>
              </a:rPr>
              <a:t>WAAS development…10 times today’s images per platform starting in FY10 going to 65+</a:t>
            </a:r>
          </a:p>
          <a:p>
            <a:pPr marL="742950" lvl="1" indent="-285750" algn="l">
              <a:lnSpc>
                <a:spcPct val="90000"/>
              </a:lnSpc>
              <a:spcBef>
                <a:spcPts val="6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b="1" dirty="0"/>
              <a:t>Project Liberty: MC-12W with FMV &amp; SIGINT </a:t>
            </a:r>
          </a:p>
          <a:p>
            <a:pPr marL="1200150" lvl="2" indent="-285750" algn="l">
              <a:lnSpc>
                <a:spcPct val="90000"/>
              </a:lnSpc>
              <a:spcBef>
                <a:spcPts val="6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b="1" dirty="0"/>
              <a:t>Less than 7 months from contract to delivery</a:t>
            </a:r>
          </a:p>
          <a:p>
            <a:pPr marL="285750" indent="-285750" algn="l">
              <a:lnSpc>
                <a:spcPct val="90000"/>
              </a:lnSpc>
              <a:spcBef>
                <a:spcPct val="50000"/>
              </a:spcBef>
              <a:buClr>
                <a:srgbClr val="151C77"/>
              </a:buClr>
              <a:buSzPct val="80000"/>
              <a:defRPr/>
            </a:pPr>
            <a:endParaRPr lang="en-US" sz="2000" b="1" kern="0" dirty="0">
              <a:latin typeface="+mj-lt"/>
            </a:endParaRPr>
          </a:p>
        </p:txBody>
      </p:sp>
      <p:sp>
        <p:nvSpPr>
          <p:cNvPr id="23561" name="Slide Number Placeholder 3"/>
          <p:cNvSpPr txBox="1">
            <a:spLocks/>
          </p:cNvSpPr>
          <p:nvPr/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778556D-CAC6-469B-9B6C-6C460FD056E6}" type="slidenum">
              <a:rPr lang="en-US" sz="1000"/>
              <a:pPr algn="r"/>
              <a:t>14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93700" y="5653088"/>
            <a:ext cx="8339138" cy="844550"/>
          </a:xfrm>
          <a:prstGeom prst="rect">
            <a:avLst/>
          </a:prstGeom>
          <a:gradFill flip="none" rotWithShape="1">
            <a:gsLst>
              <a:gs pos="0">
                <a:srgbClr val="0A0D38"/>
              </a:gs>
              <a:gs pos="50000">
                <a:srgbClr val="151C79"/>
              </a:gs>
              <a:gs pos="100000">
                <a:srgbClr val="0A0D38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Unified planning to integrate ISR capability development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1257300"/>
            <a:ext cx="9144000" cy="516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 ISR Strategy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400" smtClean="0"/>
              <a:t>Lead Turning the Fight</a:t>
            </a:r>
          </a:p>
        </p:txBody>
      </p:sp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613" y="1377950"/>
            <a:ext cx="1951037" cy="2563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01638" y="1352550"/>
            <a:ext cx="6157912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b="1" kern="0" dirty="0">
                <a:latin typeface="+mn-lt"/>
              </a:rPr>
              <a:t>Introduce future security environment	</a:t>
            </a:r>
          </a:p>
          <a:p>
            <a:pPr marL="688975" lvl="1" indent="-282575" algn="l"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800" b="1" kern="0" dirty="0">
                <a:latin typeface="+mn-lt"/>
              </a:rPr>
              <a:t>The next 20 years will not look like the last </a:t>
            </a:r>
          </a:p>
          <a:p>
            <a:pPr marL="688975" lvl="1" indent="-282575" algn="l"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800" b="1" kern="0" dirty="0">
                <a:latin typeface="+mn-lt"/>
              </a:rPr>
              <a:t>Constant friction of disruptive technologies</a:t>
            </a:r>
          </a:p>
          <a:p>
            <a:pPr marL="688975" lvl="1" indent="-282575" algn="l"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800" b="1" kern="0" dirty="0">
                <a:latin typeface="+mn-lt"/>
              </a:rPr>
              <a:t>Need for anticipatory vice reactive ISR</a:t>
            </a:r>
          </a:p>
          <a:p>
            <a:pPr marL="285750" indent="-285750" algn="l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b="1" kern="0" dirty="0">
                <a:latin typeface="+mn-lt"/>
              </a:rPr>
              <a:t>Strategy seeks organization to integrate the ISR enterprise as a cross-domain function</a:t>
            </a:r>
          </a:p>
          <a:p>
            <a:pPr marL="688975" lvl="1" indent="-282575" algn="l"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800" b="1" kern="0" dirty="0">
                <a:latin typeface="+mn-lt"/>
              </a:rPr>
              <a:t>AF ISR previously consisted of separate elements in separate commands operating in separate domains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60363" y="4398963"/>
            <a:ext cx="8374062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82575" algn="l"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b="1" kern="0" dirty="0">
                <a:latin typeface="+mn-lt"/>
              </a:rPr>
              <a:t>Shifts human location from platforms to global architectures</a:t>
            </a:r>
          </a:p>
          <a:p>
            <a:pPr marL="688975" lvl="1" indent="-282575" algn="l"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800" b="1" kern="0" dirty="0">
                <a:latin typeface="+mn-lt"/>
              </a:rPr>
              <a:t>Access ISR operations and analysis via reachback</a:t>
            </a:r>
          </a:p>
        </p:txBody>
      </p:sp>
      <p:sp>
        <p:nvSpPr>
          <p:cNvPr id="245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652AB01-3F5A-4D45-AAE1-2D93C9EF5BE6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15</a:t>
            </a:fld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9400" y="5462588"/>
            <a:ext cx="8636000" cy="844550"/>
          </a:xfrm>
          <a:prstGeom prst="rect">
            <a:avLst/>
          </a:prstGeom>
          <a:gradFill flip="none" rotWithShape="1">
            <a:gsLst>
              <a:gs pos="0">
                <a:srgbClr val="0A0D38"/>
              </a:gs>
              <a:gs pos="50000">
                <a:srgbClr val="151C79"/>
              </a:gs>
              <a:gs pos="100000">
                <a:srgbClr val="0A0D38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an ISR enterprise where the source is transparent, </a:t>
            </a:r>
          </a:p>
          <a:p>
            <a:pPr>
              <a:defRPr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is predictive, and distribution is immediate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8FA526-C276-4F9D-B451-970C8CE2191A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16</a:t>
            </a:fld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28" name="Diagram 27"/>
          <p:cNvGraphicFramePr/>
          <p:nvPr/>
        </p:nvGraphicFramePr>
        <p:xfrm>
          <a:off x="3400148" y="1360722"/>
          <a:ext cx="4607510" cy="2828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604" name="Picture 25" descr="IFR_Chart_BG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1276351"/>
            <a:ext cx="9144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Oval 35"/>
          <p:cNvSpPr>
            <a:spLocks noChangeArrowheads="1"/>
          </p:cNvSpPr>
          <p:nvPr/>
        </p:nvSpPr>
        <p:spPr bwMode="auto">
          <a:xfrm>
            <a:off x="7920038" y="1335553"/>
            <a:ext cx="754062" cy="725487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2700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rapezoid 34"/>
          <p:cNvSpPr/>
          <p:nvPr/>
        </p:nvSpPr>
        <p:spPr bwMode="auto">
          <a:xfrm rot="4247042">
            <a:off x="4199731" y="337345"/>
            <a:ext cx="2822575" cy="5573712"/>
          </a:xfrm>
          <a:prstGeom prst="trapezoid">
            <a:avLst>
              <a:gd name="adj" fmla="val 41001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Cloud 29"/>
          <p:cNvSpPr/>
          <p:nvPr/>
        </p:nvSpPr>
        <p:spPr bwMode="auto">
          <a:xfrm>
            <a:off x="0" y="3295650"/>
            <a:ext cx="4087813" cy="247173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Cloud 28"/>
          <p:cNvSpPr/>
          <p:nvPr/>
        </p:nvSpPr>
        <p:spPr bwMode="auto">
          <a:xfrm>
            <a:off x="201613" y="1404938"/>
            <a:ext cx="3886200" cy="2259012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463" y="231775"/>
            <a:ext cx="8739187" cy="1143000"/>
          </a:xfrm>
        </p:spPr>
        <p:txBody>
          <a:bodyPr/>
          <a:lstStyle/>
          <a:p>
            <a:pPr eaLnBrk="1" hangingPunct="1"/>
            <a:r>
              <a:rPr lang="en-US" smtClean="0"/>
              <a:t>AF ISR Flight Plan</a:t>
            </a:r>
            <a:br>
              <a:rPr lang="en-US" smtClean="0"/>
            </a:br>
            <a:r>
              <a:rPr lang="en-US" sz="2800" smtClean="0"/>
              <a:t>Resourcing the Strategy</a:t>
            </a:r>
            <a:r>
              <a:rPr lang="en-US" smtClean="0"/>
              <a:t/>
            </a:r>
            <a:br>
              <a:rPr lang="en-US" smtClean="0"/>
            </a:br>
            <a:endParaRPr lang="en-US" sz="3200" smtClean="0">
              <a:solidFill>
                <a:srgbClr val="00008C"/>
              </a:solidFill>
            </a:endParaRPr>
          </a:p>
        </p:txBody>
      </p:sp>
      <p:pic>
        <p:nvPicPr>
          <p:cNvPr id="25614" name="Picture 9" descr="A House Divided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5200" y="4297363"/>
            <a:ext cx="1089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11" descr="Nat Def Stra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0575" y="1866900"/>
            <a:ext cx="116681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0" descr="AF Strategy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84338" y="1763713"/>
            <a:ext cx="950912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12" descr="AFDD2-9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38338" y="2927350"/>
            <a:ext cx="887412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8" descr="A2 Transformational Initiatives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16138" y="3997325"/>
            <a:ext cx="715962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13" descr="Defense Intelligence Strategy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31900" y="3314700"/>
            <a:ext cx="8651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14" descr="DNI Vision 2015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3075" y="3221038"/>
            <a:ext cx="8429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15" descr="ISR Strategy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60638" y="1781175"/>
            <a:ext cx="90646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Picture 16" descr="ISR CONOPs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95588" y="2982913"/>
            <a:ext cx="84296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880350" y="1308100"/>
            <a:ext cx="846138" cy="806450"/>
            <a:chOff x="7261412" y="1775012"/>
            <a:chExt cx="847165" cy="806823"/>
          </a:xfrm>
        </p:grpSpPr>
        <p:sp>
          <p:nvSpPr>
            <p:cNvPr id="18" name="Donut 17"/>
            <p:cNvSpPr/>
            <p:nvPr/>
          </p:nvSpPr>
          <p:spPr bwMode="auto">
            <a:xfrm>
              <a:off x="7261412" y="1775012"/>
              <a:ext cx="847165" cy="806823"/>
            </a:xfrm>
            <a:prstGeom prst="donut">
              <a:avLst>
                <a:gd name="adj" fmla="val 11633"/>
              </a:avLst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Donut 19"/>
            <p:cNvSpPr/>
            <p:nvPr/>
          </p:nvSpPr>
          <p:spPr bwMode="auto">
            <a:xfrm>
              <a:off x="7431481" y="1937012"/>
              <a:ext cx="507027" cy="482823"/>
            </a:xfrm>
            <a:prstGeom prst="donut">
              <a:avLst>
                <a:gd name="adj" fmla="val 19966"/>
              </a:avLst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641" name="Oval 21"/>
            <p:cNvSpPr>
              <a:spLocks noChangeArrowheads="1"/>
            </p:cNvSpPr>
            <p:nvPr/>
          </p:nvSpPr>
          <p:spPr bwMode="auto">
            <a:xfrm>
              <a:off x="7604312" y="2091017"/>
              <a:ext cx="161364" cy="174812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 rot="20342944">
            <a:off x="3063356" y="2835852"/>
            <a:ext cx="488972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ISR Flight Plan</a:t>
            </a:r>
          </a:p>
        </p:txBody>
      </p:sp>
      <p:sp>
        <p:nvSpPr>
          <p:cNvPr id="25625" name="Right Brace 40"/>
          <p:cNvSpPr>
            <a:spLocks/>
          </p:cNvSpPr>
          <p:nvPr/>
        </p:nvSpPr>
        <p:spPr bwMode="auto">
          <a:xfrm rot="3901701">
            <a:off x="6102350" y="650876"/>
            <a:ext cx="390525" cy="4991100"/>
          </a:xfrm>
          <a:prstGeom prst="rightBrace">
            <a:avLst>
              <a:gd name="adj1" fmla="val 8343"/>
              <a:gd name="adj2" fmla="val 49995"/>
            </a:avLst>
          </a:prstGeom>
          <a:noFill/>
          <a:ln w="57150" algn="ctr">
            <a:solidFill>
              <a:srgbClr val="191966"/>
            </a:solidFill>
            <a:round/>
            <a:headEnd/>
            <a:tailEnd/>
          </a:ln>
        </p:spPr>
        <p:txBody>
          <a:bodyPr rot="10800000" vert="eaVert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26" name="Rectangle 41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-424690">
            <a:off x="5894388" y="3070225"/>
            <a:ext cx="1176337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794125" y="1795463"/>
            <a:ext cx="877888" cy="1092200"/>
            <a:chOff x="7583298" y="4669654"/>
            <a:chExt cx="1356516" cy="1848038"/>
          </a:xfrm>
        </p:grpSpPr>
        <p:pic>
          <p:nvPicPr>
            <p:cNvPr id="25636" name="Picture 16" descr="ISR CONOPs.jpg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583298" y="4669654"/>
              <a:ext cx="1356516" cy="1848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37" name="Rectangle 2"/>
            <p:cNvSpPr txBox="1">
              <a:spLocks noChangeArrowheads="1"/>
            </p:cNvSpPr>
            <p:nvPr/>
          </p:nvSpPr>
          <p:spPr bwMode="auto">
            <a:xfrm>
              <a:off x="7632358" y="4723376"/>
              <a:ext cx="1253490" cy="7467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90000"/>
                </a:lnSpc>
              </a:pPr>
              <a:r>
                <a:rPr lang="en-US" sz="500" b="1" i="1">
                  <a:solidFill>
                    <a:srgbClr val="151C77"/>
                  </a:solidFill>
                </a:rPr>
                <a:t>Air Force ISR </a:t>
              </a:r>
              <a:br>
                <a:rPr lang="en-US" sz="500" b="1" i="1">
                  <a:solidFill>
                    <a:srgbClr val="151C77"/>
                  </a:solidFill>
                </a:rPr>
              </a:br>
              <a:r>
                <a:rPr lang="en-US" sz="500" b="1" i="1">
                  <a:solidFill>
                    <a:srgbClr val="151C77"/>
                  </a:solidFill>
                </a:rPr>
                <a:t>FLIGHT PLAN</a:t>
              </a:r>
            </a:p>
            <a:p>
              <a:pPr algn="l">
                <a:lnSpc>
                  <a:spcPct val="90000"/>
                </a:lnSpc>
              </a:pPr>
              <a:r>
                <a:rPr lang="en-US" sz="500" b="1" i="1">
                  <a:solidFill>
                    <a:srgbClr val="151C77"/>
                  </a:solidFill>
                </a:rPr>
                <a:t>         </a:t>
              </a:r>
            </a:p>
            <a:p>
              <a:pPr algn="l">
                <a:lnSpc>
                  <a:spcPct val="90000"/>
                </a:lnSpc>
              </a:pPr>
              <a:r>
                <a:rPr lang="en-US" sz="500" b="1" i="1">
                  <a:solidFill>
                    <a:srgbClr val="151C77"/>
                  </a:solidFill>
                </a:rPr>
                <a:t>           </a:t>
              </a:r>
              <a:r>
                <a:rPr lang="en-US" sz="200" b="1" i="1">
                  <a:solidFill>
                    <a:srgbClr val="00006A"/>
                  </a:solidFill>
                </a:rPr>
                <a:t>Lead Turning the Future </a:t>
              </a:r>
              <a:r>
                <a:rPr lang="en-US" sz="100" b="1" i="1">
                  <a:solidFill>
                    <a:srgbClr val="00006A"/>
                  </a:solidFill>
                </a:rPr>
                <a:t/>
              </a:r>
              <a:br>
                <a:rPr lang="en-US" sz="100" b="1" i="1">
                  <a:solidFill>
                    <a:srgbClr val="00006A"/>
                  </a:solidFill>
                </a:rPr>
              </a:br>
              <a:r>
                <a:rPr lang="en-US" sz="100" b="1" i="1">
                  <a:solidFill>
                    <a:srgbClr val="00006A"/>
                  </a:solidFill>
                </a:rPr>
                <a:t>			</a:t>
              </a:r>
              <a:endParaRPr lang="en-US" sz="100" b="1" i="1">
                <a:solidFill>
                  <a:srgbClr val="151C77"/>
                </a:solidFill>
              </a:endParaRPr>
            </a:p>
          </p:txBody>
        </p:sp>
        <p:pic>
          <p:nvPicPr>
            <p:cNvPr id="25638" name="Picture 13" descr="A2logo3D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750206" y="5295517"/>
              <a:ext cx="1000822" cy="1080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28" name="Picture 39"/>
          <p:cNvPicPr>
            <a:picLocks noChangeAspect="1" noChangeArrowheads="1"/>
          </p:cNvPicPr>
          <p:nvPr/>
        </p:nvPicPr>
        <p:blipFill>
          <a:blip r:embed="rId20" cstate="print"/>
          <a:srcRect l="15187" t="15092" r="14819" b="16229"/>
          <a:stretch>
            <a:fillRect/>
          </a:stretch>
        </p:blipFill>
        <p:spPr bwMode="auto">
          <a:xfrm>
            <a:off x="4737100" y="1782763"/>
            <a:ext cx="11763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6477000" y="1374775"/>
            <a:ext cx="1854200" cy="1130300"/>
            <a:chOff x="4288" y="1160"/>
            <a:chExt cx="1168" cy="712"/>
          </a:xfrm>
        </p:grpSpPr>
        <p:sp>
          <p:nvSpPr>
            <p:cNvPr id="25632" name="AutoShape 45"/>
            <p:cNvSpPr>
              <a:spLocks noChangeArrowheads="1"/>
            </p:cNvSpPr>
            <p:nvPr/>
          </p:nvSpPr>
          <p:spPr bwMode="auto">
            <a:xfrm rot="3955239">
              <a:off x="5036" y="1268"/>
              <a:ext cx="528" cy="312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33" name="Pentagon 33"/>
            <p:cNvSpPr>
              <a:spLocks noChangeArrowheads="1"/>
            </p:cNvSpPr>
            <p:nvPr/>
          </p:nvSpPr>
          <p:spPr bwMode="auto">
            <a:xfrm rot="-1255153">
              <a:off x="4288" y="1397"/>
              <a:ext cx="928" cy="179"/>
            </a:xfrm>
            <a:prstGeom prst="homePlate">
              <a:avLst>
                <a:gd name="adj" fmla="val 49971"/>
              </a:avLst>
            </a:prstGeom>
            <a:solidFill>
              <a:srgbClr val="3333FF"/>
            </a:solidFill>
            <a:ln w="12700" algn="ctr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rgbClr val="FFFFFF"/>
                  </a:solidFill>
                </a:rPr>
                <a:t>ORGANIZATION</a:t>
              </a:r>
            </a:p>
          </p:txBody>
        </p:sp>
        <p:sp>
          <p:nvSpPr>
            <p:cNvPr id="25634" name="Pentagon 35"/>
            <p:cNvSpPr>
              <a:spLocks noChangeArrowheads="1"/>
            </p:cNvSpPr>
            <p:nvPr/>
          </p:nvSpPr>
          <p:spPr bwMode="auto">
            <a:xfrm rot="-1333090">
              <a:off x="4352" y="1552"/>
              <a:ext cx="928" cy="178"/>
            </a:xfrm>
            <a:prstGeom prst="homePlate">
              <a:avLst>
                <a:gd name="adj" fmla="val 49987"/>
              </a:avLst>
            </a:prstGeom>
            <a:solidFill>
              <a:srgbClr val="262699"/>
            </a:solidFill>
            <a:ln w="12700" algn="ctr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rgbClr val="FFFFFF"/>
                  </a:solidFill>
                </a:rPr>
                <a:t>PERSONNEL</a:t>
              </a:r>
            </a:p>
          </p:txBody>
        </p:sp>
        <p:sp>
          <p:nvSpPr>
            <p:cNvPr id="25635" name="Pentagon 36"/>
            <p:cNvSpPr>
              <a:spLocks noChangeArrowheads="1"/>
            </p:cNvSpPr>
            <p:nvPr/>
          </p:nvSpPr>
          <p:spPr bwMode="auto">
            <a:xfrm rot="-1366476">
              <a:off x="4416" y="1693"/>
              <a:ext cx="928" cy="179"/>
            </a:xfrm>
            <a:prstGeom prst="homePlate">
              <a:avLst>
                <a:gd name="adj" fmla="val 49995"/>
              </a:avLst>
            </a:prstGeom>
            <a:solidFill>
              <a:srgbClr val="191966"/>
            </a:solidFill>
            <a:ln w="12700" algn="ctr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rgbClr val="FFFFFF"/>
                  </a:solidFill>
                </a:rPr>
                <a:t>MATERIEL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529138" y="4078288"/>
            <a:ext cx="4614862" cy="1477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US" sz="1800" b="1" dirty="0">
                <a:latin typeface="Arial" charset="0"/>
              </a:rPr>
              <a:t>  Database inventory of ISR capabilities; present, planned, and future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1800" b="1" dirty="0">
                <a:latin typeface="Arial" charset="0"/>
              </a:rPr>
              <a:t>  Ongoing identification of shortfalls 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1800" b="1" dirty="0">
                <a:latin typeface="Arial" charset="0"/>
              </a:rPr>
              <a:t>  Direct access to COCOMs &amp; MAJCOMs  to input requirements</a:t>
            </a: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215900" y="5627688"/>
            <a:ext cx="8636000" cy="844550"/>
          </a:xfrm>
          <a:prstGeom prst="rect">
            <a:avLst/>
          </a:prstGeom>
          <a:gradFill flip="none" rotWithShape="1">
            <a:gsLst>
              <a:gs pos="0">
                <a:srgbClr val="0A0D38"/>
              </a:gs>
              <a:gs pos="50000">
                <a:srgbClr val="151C79"/>
              </a:gs>
              <a:gs pos="100000">
                <a:srgbClr val="0A0D38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Steering document and “</a:t>
            </a:r>
            <a:r>
              <a:rPr lang="en-US" sz="2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</a:t>
            </a: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-to-Task” process to drive </a:t>
            </a:r>
          </a:p>
          <a:p>
            <a:pPr>
              <a:defRPr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 capabilities from strategy to requirements to funding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1258888"/>
            <a:ext cx="9144000" cy="516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1276350" y="282575"/>
            <a:ext cx="7626350" cy="592138"/>
          </a:xfrm>
        </p:spPr>
        <p:txBody>
          <a:bodyPr/>
          <a:lstStyle/>
          <a:p>
            <a:r>
              <a:rPr lang="en-US" dirty="0" smtClean="0"/>
              <a:t>AF RPA Flight Plan:</a:t>
            </a:r>
            <a:br>
              <a:rPr lang="en-US" dirty="0" smtClean="0"/>
            </a:br>
            <a:r>
              <a:rPr lang="en-US" sz="2400" dirty="0" smtClean="0"/>
              <a:t>Vision  for an remotely piloted future</a:t>
            </a:r>
            <a:endParaRPr lang="en-US" sz="3200" dirty="0" smtClean="0"/>
          </a:p>
        </p:txBody>
      </p:sp>
      <p:sp>
        <p:nvSpPr>
          <p:cNvPr id="26628" name="Rectangle 3"/>
          <p:cNvSpPr txBox="1">
            <a:spLocks noChangeArrowheads="1"/>
          </p:cNvSpPr>
          <p:nvPr/>
        </p:nvSpPr>
        <p:spPr bwMode="auto">
          <a:xfrm>
            <a:off x="385763" y="1427163"/>
            <a:ext cx="638016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None/>
            </a:pPr>
            <a:r>
              <a:rPr lang="en-US" sz="2400" b="1" dirty="0">
                <a:solidFill>
                  <a:srgbClr val="000000"/>
                </a:solidFill>
              </a:rPr>
              <a:t>An Air Force with…</a:t>
            </a:r>
          </a:p>
          <a:p>
            <a:pPr marL="285750" indent="-285750" algn="l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2000" b="1" dirty="0" smtClean="0">
                <a:solidFill>
                  <a:srgbClr val="000000"/>
                </a:solidFill>
              </a:rPr>
              <a:t>Remotely piloted aircraft </a:t>
            </a:r>
            <a:r>
              <a:rPr lang="en-US" sz="2000" b="1" dirty="0">
                <a:solidFill>
                  <a:srgbClr val="000000"/>
                </a:solidFill>
              </a:rPr>
              <a:t>that are fully integrated across the full range of military operations</a:t>
            </a:r>
          </a:p>
          <a:p>
            <a:pPr marL="285750" indent="-285750" algn="l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2000" b="1" dirty="0" smtClean="0">
                <a:solidFill>
                  <a:srgbClr val="000000"/>
                </a:solidFill>
              </a:rPr>
              <a:t>RPA that </a:t>
            </a:r>
            <a:r>
              <a:rPr lang="en-US" sz="2000" b="1" dirty="0">
                <a:solidFill>
                  <a:srgbClr val="000000"/>
                </a:solidFill>
              </a:rPr>
              <a:t>use automated control and modular “plug-and-play” payloads to maximize combat capability, flexibility and efficiency</a:t>
            </a:r>
          </a:p>
          <a:p>
            <a:pPr marL="285750" indent="-285750" algn="l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2000" b="1" dirty="0">
                <a:solidFill>
                  <a:srgbClr val="000000"/>
                </a:solidFill>
              </a:rPr>
              <a:t>Joint </a:t>
            </a:r>
            <a:r>
              <a:rPr lang="en-US" sz="2000" b="1" dirty="0" smtClean="0">
                <a:solidFill>
                  <a:srgbClr val="000000"/>
                </a:solidFill>
              </a:rPr>
              <a:t>RPA solutions </a:t>
            </a:r>
            <a:r>
              <a:rPr lang="en-US" sz="2000" b="1" dirty="0">
                <a:solidFill>
                  <a:srgbClr val="000000"/>
                </a:solidFill>
              </a:rPr>
              <a:t>and teaming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324E0F2-4BD4-4540-B161-CF98B1EED2EC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17</a:t>
            </a:fld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 cstate="print"/>
          <a:srcRect l="26785" t="16815" r="25000" b="4910"/>
          <a:stretch>
            <a:fillRect/>
          </a:stretch>
        </p:blipFill>
        <p:spPr bwMode="auto">
          <a:xfrm>
            <a:off x="6744701" y="1419225"/>
            <a:ext cx="1958975" cy="2544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32" name="Rectangle 3"/>
          <p:cNvSpPr txBox="1">
            <a:spLocks noChangeArrowheads="1"/>
          </p:cNvSpPr>
          <p:nvPr/>
        </p:nvSpPr>
        <p:spPr bwMode="auto">
          <a:xfrm>
            <a:off x="379413" y="4252913"/>
            <a:ext cx="74580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2000" b="1">
                <a:solidFill>
                  <a:srgbClr val="000000"/>
                </a:solidFill>
              </a:rPr>
              <a:t>An informed industry and academia – knowing where we are going and what technologies to invest in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41300" y="5233988"/>
            <a:ext cx="8636000" cy="844550"/>
          </a:xfrm>
          <a:prstGeom prst="rect">
            <a:avLst/>
          </a:prstGeom>
          <a:gradFill flip="none" rotWithShape="1">
            <a:gsLst>
              <a:gs pos="0">
                <a:srgbClr val="0A0D38"/>
              </a:gs>
              <a:gs pos="50000">
                <a:srgbClr val="151C79"/>
              </a:gs>
              <a:gs pos="100000">
                <a:srgbClr val="0A0D38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Capabilities-based Air Force RPA vision thru 2047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1343025"/>
            <a:ext cx="9144000" cy="551497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vert="vert270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148" name="Group 100"/>
          <p:cNvGraphicFramePr>
            <a:graphicFrameLocks noGrp="1"/>
          </p:cNvGraphicFramePr>
          <p:nvPr/>
        </p:nvGraphicFramePr>
        <p:xfrm>
          <a:off x="0" y="1322948"/>
          <a:ext cx="9144000" cy="53608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4125"/>
                <a:gridCol w="1895475"/>
                <a:gridCol w="2352675"/>
                <a:gridCol w="2371725"/>
              </a:tblGrid>
              <a:tr h="42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Core Functions (Ways)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Capabilities (Means)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5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Nuclear Deterrence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74320" anchor="ctr" horzOverflow="overflow"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Ballistic Missile Defense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5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Air Superiority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74320" anchor="ctr" horzOverflow="overflow"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Electronic Warfare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Suppression of Enemy Air Defenses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Air-to-Air Superiority</a:t>
                      </a:r>
                      <a:endParaRPr lang="en-US" sz="1050" dirty="0"/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D6"/>
                    </a:solidFill>
                  </a:tcPr>
                </a:tc>
              </a:tr>
              <a:tr h="15644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Space Superiority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74320" anchor="ctr" horzOverflow="overflow"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Space Force Enhancement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0000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Space Support </a:t>
                      </a:r>
                      <a:b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(including launch support)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Space Force Application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21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Space Control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15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Cyberspace Superiority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74320" anchor="ctr" horzOverflow="overflow"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Network Warfare Operations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Network Operations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Forensic Analysis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215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Influence Operations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Space Control (Negation)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Command and Control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74320" anchor="ctr" horzOverflow="overflow"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Connectivity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Information Integration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Theater Planning &amp; Execution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D6"/>
                    </a:solidFill>
                  </a:tcPr>
                </a:tc>
              </a:tr>
              <a:tr h="22215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Global Integrated ISR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74320" anchor="ctr" horzOverflow="overflow"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Collection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Plan &amp; Direct ISR Activities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CC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Analysis and Production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D6"/>
                    </a:solidFill>
                  </a:tcPr>
                </a:tc>
              </a:tr>
              <a:tr h="2221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Process and Exploitation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Dissemination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D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1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Global Precision Attack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74320" anchor="ctr" horzOverflow="overflow"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Close Controlled Strike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Long Range Strike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Intra-theater Strike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D6"/>
                    </a:solidFill>
                  </a:tcPr>
                </a:tc>
              </a:tr>
              <a:tr h="18114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Special Operations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74320" anchor="ctr" horzOverflow="overflow"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Specialized ISR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Aviation FID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Battlefield Air Operations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CCD6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Specialized Aerospace Fires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Information Operations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Specialized Air Mobility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80000"/>
                      </a:srgbClr>
                    </a:solidFill>
                  </a:tcPr>
                </a:tc>
              </a:tr>
              <a:tr h="21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Rapid Global Mobility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74320" anchor="ctr" horzOverflow="overflow"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Airlift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Air Refueling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Aeromedical Evacuation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D6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Combat Search and Rescue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74320" anchor="ctr" horzOverflow="overflow"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Humanitarian </a:t>
                      </a:r>
                      <a:b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Assistance Ops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CS</a:t>
                      </a: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AR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2">
                            <a:alpha val="80000"/>
                          </a:schemeClr>
                        </a:gs>
                        <a:gs pos="71000">
                          <a:srgbClr val="E7E7E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Civil S</a:t>
                      </a: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AR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45000">
                          <a:schemeClr val="accent2">
                            <a:alpha val="80000"/>
                          </a:schemeClr>
                        </a:gs>
                        <a:gs pos="62000">
                          <a:srgbClr val="E7E7EC"/>
                        </a:gs>
                      </a:gsLst>
                      <a:lin ang="0" scaled="1"/>
                    </a:gra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Disaster Response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80000"/>
                      </a:srgbClr>
                    </a:solidFill>
                  </a:tcPr>
                </a:tc>
              </a:tr>
              <a:tr h="22538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Agile Combat Support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74320" anchor="ctr" horzOverflow="overflow"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Employing the Force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Positioning the Force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Recovering the Force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CCD6"/>
                    </a:solidFill>
                  </a:tcPr>
                </a:tc>
              </a:tr>
              <a:tr h="2253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Sustaining the Force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Preparing the Battlespace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Readying the Force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38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Building Partnerships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74320" anchor="ctr" horzOverflow="overflow"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Strengthen Relationships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Assess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CC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05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D6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Train, Advise, Assist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Obtain Support for US Interests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700" name="Title 1"/>
          <p:cNvSpPr txBox="1">
            <a:spLocks/>
          </p:cNvSpPr>
          <p:nvPr/>
        </p:nvSpPr>
        <p:spPr bwMode="auto">
          <a:xfrm>
            <a:off x="1806575" y="57150"/>
            <a:ext cx="7143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3400" b="1" i="1" dirty="0" smtClean="0">
                <a:solidFill>
                  <a:srgbClr val="151777"/>
                </a:solidFill>
              </a:rPr>
              <a:t>RPA Growth </a:t>
            </a:r>
            <a:r>
              <a:rPr lang="en-US" sz="3400" b="1" i="1" dirty="0">
                <a:solidFill>
                  <a:srgbClr val="151777"/>
                </a:solidFill>
              </a:rPr>
              <a:t>in AF Core Functions/Capabilities</a:t>
            </a: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01000" y="6475413"/>
            <a:ext cx="1143000" cy="304800"/>
          </a:xfrm>
          <a:noFill/>
        </p:spPr>
        <p:txBody>
          <a:bodyPr/>
          <a:lstStyle/>
          <a:p>
            <a:fld id="{E00BFCD4-E445-4175-9C19-4C668DA5AD37}" type="slidenum">
              <a:rPr lang="en-US" smtClean="0">
                <a:solidFill>
                  <a:srgbClr val="969696"/>
                </a:solidFill>
              </a:rPr>
              <a:pPr/>
              <a:t>18</a:t>
            </a:fld>
            <a:endParaRPr lang="en-US" dirty="0" smtClean="0">
              <a:solidFill>
                <a:srgbClr val="80808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654925" y="1131888"/>
            <a:ext cx="1466850" cy="800100"/>
            <a:chOff x="1638300" y="85594"/>
            <a:chExt cx="1581150" cy="1057275"/>
          </a:xfrm>
        </p:grpSpPr>
        <p:sp>
          <p:nvSpPr>
            <p:cNvPr id="10" name="Rectangle 9"/>
            <p:cNvSpPr/>
            <p:nvPr/>
          </p:nvSpPr>
          <p:spPr bwMode="auto">
            <a:xfrm>
              <a:off x="1638300" y="85594"/>
              <a:ext cx="1581150" cy="10572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Legend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686214" y="494658"/>
              <a:ext cx="1485323" cy="209777"/>
            </a:xfrm>
            <a:prstGeom prst="rect">
              <a:avLst/>
            </a:prstGeom>
            <a:solidFill>
              <a:schemeClr val="accent6">
                <a:lumMod val="75000"/>
                <a:alpha val="80000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800" b="1" i="1" dirty="0">
                  <a:solidFill>
                    <a:srgbClr val="FFFFFF"/>
                  </a:solidFill>
                </a:rPr>
                <a:t>Currently Supporting</a:t>
              </a:r>
            </a:p>
          </p:txBody>
        </p:sp>
        <p:sp>
          <p:nvSpPr>
            <p:cNvPr id="29705" name="Rectangle 7"/>
            <p:cNvSpPr>
              <a:spLocks noChangeArrowheads="1"/>
            </p:cNvSpPr>
            <p:nvPr/>
          </p:nvSpPr>
          <p:spPr bwMode="auto">
            <a:xfrm>
              <a:off x="1686214" y="700540"/>
              <a:ext cx="1485323" cy="209777"/>
            </a:xfrm>
            <a:prstGeom prst="rect">
              <a:avLst/>
            </a:prstGeom>
            <a:solidFill>
              <a:srgbClr val="800000">
                <a:alpha val="79999"/>
              </a:srgbClr>
            </a:solidFill>
            <a:ln w="127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r>
                <a:rPr lang="en-US" sz="800" b="1" i="1">
                  <a:solidFill>
                    <a:srgbClr val="FFFFFF"/>
                  </a:solidFill>
                </a:rPr>
                <a:t>Near-term shortfalls</a:t>
              </a:r>
            </a:p>
          </p:txBody>
        </p:sp>
        <p:sp>
          <p:nvSpPr>
            <p:cNvPr id="29706" name="Rectangle 8"/>
            <p:cNvSpPr>
              <a:spLocks noChangeArrowheads="1"/>
            </p:cNvSpPr>
            <p:nvPr/>
          </p:nvSpPr>
          <p:spPr bwMode="auto">
            <a:xfrm>
              <a:off x="1685925" y="904875"/>
              <a:ext cx="1485900" cy="209550"/>
            </a:xfrm>
            <a:prstGeom prst="rect">
              <a:avLst/>
            </a:prstGeom>
            <a:solidFill>
              <a:srgbClr val="CCCCD6"/>
            </a:solidFill>
            <a:ln w="127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r>
                <a:rPr lang="en-US" sz="800" b="1" i="1">
                  <a:solidFill>
                    <a:srgbClr val="000000"/>
                  </a:solidFill>
                </a:rPr>
                <a:t>Long-term potential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1272746"/>
            <a:ext cx="9144000" cy="5534454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23" name="Rectangle 89"/>
          <p:cNvSpPr>
            <a:spLocks noChangeArrowheads="1"/>
          </p:cNvSpPr>
          <p:nvPr/>
        </p:nvSpPr>
        <p:spPr bwMode="auto">
          <a:xfrm>
            <a:off x="4171950" y="3059113"/>
            <a:ext cx="2038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/>
            <a:r>
              <a:rPr lang="en-US" sz="1000">
                <a:solidFill>
                  <a:srgbClr val="000000"/>
                </a:solidFill>
              </a:rPr>
              <a:t>Close-in ISR, Lethal, SIGINT/DF</a:t>
            </a:r>
          </a:p>
        </p:txBody>
      </p:sp>
      <p:cxnSp>
        <p:nvCxnSpPr>
          <p:cNvPr id="30724" name="Straight Arrow Connector 52"/>
          <p:cNvCxnSpPr>
            <a:cxnSpLocks noChangeShapeType="1"/>
          </p:cNvCxnSpPr>
          <p:nvPr/>
        </p:nvCxnSpPr>
        <p:spPr bwMode="auto">
          <a:xfrm flipV="1">
            <a:off x="3730625" y="2681288"/>
            <a:ext cx="4914900" cy="14287"/>
          </a:xfrm>
          <a:prstGeom prst="straightConnector1">
            <a:avLst/>
          </a:prstGeom>
          <a:noFill/>
          <a:ln w="50800" algn="ctr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30725" name="Straight Arrow Connector 52"/>
          <p:cNvCxnSpPr>
            <a:cxnSpLocks noChangeShapeType="1"/>
          </p:cNvCxnSpPr>
          <p:nvPr/>
        </p:nvCxnSpPr>
        <p:spPr bwMode="auto">
          <a:xfrm flipV="1">
            <a:off x="3730625" y="2328863"/>
            <a:ext cx="4914900" cy="14287"/>
          </a:xfrm>
          <a:prstGeom prst="straightConnector1">
            <a:avLst/>
          </a:prstGeom>
          <a:noFill/>
          <a:ln w="50800" algn="ctr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83" name="Rectangle 82"/>
          <p:cNvSpPr/>
          <p:nvPr/>
        </p:nvSpPr>
        <p:spPr bwMode="auto">
          <a:xfrm>
            <a:off x="4311650" y="4476750"/>
            <a:ext cx="1066800" cy="194786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noFill/>
            <a:round/>
            <a:headEnd/>
            <a:tailEnd/>
          </a:ln>
        </p:spPr>
        <p:txBody>
          <a:bodyPr vert="vert270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132138" y="1376363"/>
            <a:ext cx="595312" cy="374967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noFill/>
            <a:round/>
            <a:headEnd/>
            <a:tailEnd/>
          </a:ln>
        </p:spPr>
        <p:txBody>
          <a:bodyPr vert="vert270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28" name="TextBox 81"/>
          <p:cNvSpPr txBox="1">
            <a:spLocks noChangeArrowheads="1"/>
          </p:cNvSpPr>
          <p:nvPr/>
        </p:nvSpPr>
        <p:spPr bwMode="auto">
          <a:xfrm>
            <a:off x="3197225" y="1381125"/>
            <a:ext cx="454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EA </a:t>
            </a:r>
          </a:p>
          <a:p>
            <a:r>
              <a:rPr lang="en-US" sz="1000">
                <a:solidFill>
                  <a:srgbClr val="000000"/>
                </a:solidFill>
              </a:rPr>
              <a:t>GAP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1957388" y="1381125"/>
            <a:ext cx="669925" cy="50292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noFill/>
            <a:round/>
            <a:headEnd/>
            <a:tailEnd/>
          </a:ln>
        </p:spPr>
        <p:txBody>
          <a:bodyPr vert="vert270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4867275" y="3357563"/>
            <a:ext cx="1123950" cy="109696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noFill/>
            <a:round/>
            <a:headEnd/>
            <a:tailEnd/>
          </a:ln>
        </p:spPr>
        <p:txBody>
          <a:bodyPr vert="vert270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31" name="Rectangle 4"/>
          <p:cNvSpPr>
            <a:spLocks noChangeArrowheads="1"/>
          </p:cNvSpPr>
          <p:nvPr/>
        </p:nvSpPr>
        <p:spPr bwMode="auto">
          <a:xfrm>
            <a:off x="98425" y="2563813"/>
            <a:ext cx="663575" cy="3079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00"/>
                </a:solidFill>
              </a:rPr>
              <a:t>Small</a:t>
            </a:r>
          </a:p>
        </p:txBody>
      </p:sp>
      <p:sp>
        <p:nvSpPr>
          <p:cNvPr id="318476" name="Rectangle 5"/>
          <p:cNvSpPr>
            <a:spLocks noChangeArrowheads="1"/>
          </p:cNvSpPr>
          <p:nvPr/>
        </p:nvSpPr>
        <p:spPr bwMode="auto">
          <a:xfrm>
            <a:off x="98425" y="3513138"/>
            <a:ext cx="1303338" cy="52387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000000"/>
                </a:solidFill>
                <a:latin typeface="Arial" pitchFamily="34" charset="0"/>
              </a:rPr>
              <a:t>Medium</a:t>
            </a:r>
          </a:p>
          <a:p>
            <a:pPr>
              <a:defRPr/>
            </a:pPr>
            <a:r>
              <a:rPr lang="en-US" b="1" i="1" dirty="0">
                <a:solidFill>
                  <a:srgbClr val="000000"/>
                </a:solidFill>
                <a:latin typeface="Arial" pitchFamily="34" charset="0"/>
              </a:rPr>
              <a:t>“fighter size”</a:t>
            </a:r>
          </a:p>
        </p:txBody>
      </p:sp>
      <p:sp>
        <p:nvSpPr>
          <p:cNvPr id="318477" name="Rectangle 6"/>
          <p:cNvSpPr>
            <a:spLocks noChangeArrowheads="1"/>
          </p:cNvSpPr>
          <p:nvPr/>
        </p:nvSpPr>
        <p:spPr bwMode="auto">
          <a:xfrm>
            <a:off x="103188" y="4933950"/>
            <a:ext cx="1289050" cy="523875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000000"/>
                </a:solidFill>
                <a:latin typeface="Arial" pitchFamily="34" charset="0"/>
              </a:rPr>
              <a:t>Large</a:t>
            </a:r>
          </a:p>
          <a:p>
            <a:pPr>
              <a:defRPr/>
            </a:pPr>
            <a:r>
              <a:rPr lang="en-US" b="1" i="1" dirty="0">
                <a:solidFill>
                  <a:srgbClr val="000000"/>
                </a:solidFill>
                <a:latin typeface="Arial" pitchFamily="34" charset="0"/>
              </a:rPr>
              <a:t>“tanker size”</a:t>
            </a:r>
          </a:p>
        </p:txBody>
      </p:sp>
      <p:sp>
        <p:nvSpPr>
          <p:cNvPr id="318478" name="Rectangle 7"/>
          <p:cNvSpPr>
            <a:spLocks noChangeArrowheads="1"/>
          </p:cNvSpPr>
          <p:nvPr/>
        </p:nvSpPr>
        <p:spPr bwMode="auto">
          <a:xfrm>
            <a:off x="107950" y="5770563"/>
            <a:ext cx="1319213" cy="307975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000000"/>
                </a:solidFill>
                <a:latin typeface="Arial" pitchFamily="34" charset="0"/>
              </a:rPr>
              <a:t>Special UAS</a:t>
            </a:r>
          </a:p>
        </p:txBody>
      </p:sp>
      <p:sp>
        <p:nvSpPr>
          <p:cNvPr id="30735" name="TextBox 9"/>
          <p:cNvSpPr txBox="1">
            <a:spLocks noChangeArrowheads="1"/>
          </p:cNvSpPr>
          <p:nvPr/>
        </p:nvSpPr>
        <p:spPr bwMode="auto">
          <a:xfrm>
            <a:off x="1994370" y="6525311"/>
            <a:ext cx="7075488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FY09   				           			FY47</a:t>
            </a:r>
          </a:p>
        </p:txBody>
      </p:sp>
      <p:sp>
        <p:nvSpPr>
          <p:cNvPr id="30736" name="TextBox 77"/>
          <p:cNvSpPr txBox="1">
            <a:spLocks noChangeArrowheads="1"/>
          </p:cNvSpPr>
          <p:nvPr/>
        </p:nvSpPr>
        <p:spPr bwMode="auto">
          <a:xfrm>
            <a:off x="5157788" y="3328988"/>
            <a:ext cx="582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Fighter</a:t>
            </a:r>
          </a:p>
          <a:p>
            <a:r>
              <a:rPr lang="en-US" sz="1000">
                <a:solidFill>
                  <a:srgbClr val="000000"/>
                </a:solidFill>
              </a:rPr>
              <a:t>Recap</a:t>
            </a:r>
          </a:p>
        </p:txBody>
      </p:sp>
      <p:sp>
        <p:nvSpPr>
          <p:cNvPr id="30737" name="TextBox 79"/>
          <p:cNvSpPr txBox="1">
            <a:spLocks noChangeArrowheads="1"/>
          </p:cNvSpPr>
          <p:nvPr/>
        </p:nvSpPr>
        <p:spPr bwMode="auto">
          <a:xfrm>
            <a:off x="1900238" y="1376363"/>
            <a:ext cx="7524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Current</a:t>
            </a:r>
          </a:p>
          <a:p>
            <a:r>
              <a:rPr lang="en-US" sz="1000">
                <a:solidFill>
                  <a:srgbClr val="000000"/>
                </a:solidFill>
              </a:rPr>
              <a:t>Capability</a:t>
            </a:r>
          </a:p>
          <a:p>
            <a:r>
              <a:rPr lang="en-US" sz="1000">
                <a:solidFill>
                  <a:srgbClr val="000000"/>
                </a:solidFill>
              </a:rPr>
              <a:t>Shortfalls</a:t>
            </a:r>
          </a:p>
        </p:txBody>
      </p:sp>
      <p:cxnSp>
        <p:nvCxnSpPr>
          <p:cNvPr id="318482" name="Straight Arrow Connector 35"/>
          <p:cNvCxnSpPr>
            <a:cxnSpLocks noChangeShapeType="1"/>
          </p:cNvCxnSpPr>
          <p:nvPr/>
        </p:nvCxnSpPr>
        <p:spPr bwMode="auto">
          <a:xfrm>
            <a:off x="6742113" y="4956175"/>
            <a:ext cx="1849437" cy="11113"/>
          </a:xfrm>
          <a:prstGeom prst="straightConnector1">
            <a:avLst/>
          </a:prstGeom>
          <a:noFill/>
          <a:ln w="50800" algn="ctr">
            <a:solidFill>
              <a:schemeClr val="tx2">
                <a:lumMod val="75000"/>
              </a:schemeClr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1895203" y="4957537"/>
            <a:ext cx="4884420" cy="5669"/>
          </a:xfrm>
          <a:prstGeom prst="straightConnector1">
            <a:avLst/>
          </a:prstGeom>
          <a:ln w="50800" cap="sq" cmpd="sng">
            <a:solidFill>
              <a:schemeClr val="tx2">
                <a:lumMod val="75000"/>
              </a:schemeClr>
            </a:solidFill>
            <a:prstDash val="lgDash"/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 extrusionH="76200" prstMaterial="matte">
            <a:extrusionClr>
              <a:schemeClr val="bg1">
                <a:lumMod val="75000"/>
              </a:schemeClr>
            </a:extrusionClr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8484" name="TextBox 36"/>
          <p:cNvSpPr txBox="1">
            <a:spLocks noChangeArrowheads="1"/>
          </p:cNvSpPr>
          <p:nvPr/>
        </p:nvSpPr>
        <p:spPr bwMode="auto">
          <a:xfrm>
            <a:off x="1433513" y="4938713"/>
            <a:ext cx="7461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</a:rPr>
              <a:t>RQ-4 Blk 30</a:t>
            </a:r>
          </a:p>
        </p:txBody>
      </p:sp>
      <p:sp>
        <p:nvSpPr>
          <p:cNvPr id="318485" name="TextBox 36"/>
          <p:cNvSpPr txBox="1">
            <a:spLocks noChangeArrowheads="1"/>
          </p:cNvSpPr>
          <p:nvPr/>
        </p:nvSpPr>
        <p:spPr bwMode="auto">
          <a:xfrm>
            <a:off x="2638425" y="4843463"/>
            <a:ext cx="7461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</a:rPr>
              <a:t>RQ-4 Blk 40</a:t>
            </a:r>
          </a:p>
        </p:txBody>
      </p:sp>
      <p:sp>
        <p:nvSpPr>
          <p:cNvPr id="30742" name="TextBox 63"/>
          <p:cNvSpPr txBox="1">
            <a:spLocks noChangeArrowheads="1"/>
          </p:cNvSpPr>
          <p:nvPr/>
        </p:nvSpPr>
        <p:spPr bwMode="auto">
          <a:xfrm>
            <a:off x="1519238" y="5119688"/>
            <a:ext cx="5508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+ASIP</a:t>
            </a:r>
          </a:p>
        </p:txBody>
      </p:sp>
      <p:sp>
        <p:nvSpPr>
          <p:cNvPr id="318487" name="TextBox 36"/>
          <p:cNvSpPr txBox="1">
            <a:spLocks noChangeArrowheads="1"/>
          </p:cNvSpPr>
          <p:nvPr/>
        </p:nvSpPr>
        <p:spPr bwMode="auto">
          <a:xfrm>
            <a:off x="1433513" y="4724400"/>
            <a:ext cx="89058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</a:rPr>
              <a:t>RQ-4 Blk 10/20</a:t>
            </a:r>
          </a:p>
        </p:txBody>
      </p:sp>
      <p:sp>
        <p:nvSpPr>
          <p:cNvPr id="30744" name="TextBox 65"/>
          <p:cNvSpPr txBox="1">
            <a:spLocks noChangeArrowheads="1"/>
          </p:cNvSpPr>
          <p:nvPr/>
        </p:nvSpPr>
        <p:spPr bwMode="auto">
          <a:xfrm>
            <a:off x="1481138" y="4514850"/>
            <a:ext cx="831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EO/IR/SAR</a:t>
            </a:r>
          </a:p>
        </p:txBody>
      </p:sp>
      <p:sp>
        <p:nvSpPr>
          <p:cNvPr id="30745" name="TextBox 66"/>
          <p:cNvSpPr txBox="1">
            <a:spLocks noChangeArrowheads="1"/>
          </p:cNvSpPr>
          <p:nvPr/>
        </p:nvSpPr>
        <p:spPr bwMode="auto">
          <a:xfrm>
            <a:off x="2681288" y="4648200"/>
            <a:ext cx="7127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MP-RTIP</a:t>
            </a:r>
          </a:p>
        </p:txBody>
      </p:sp>
      <p:sp>
        <p:nvSpPr>
          <p:cNvPr id="30746" name="TextBox 145"/>
          <p:cNvSpPr txBox="1">
            <a:spLocks noChangeAspect="1" noChangeArrowheads="1"/>
          </p:cNvSpPr>
          <p:nvPr/>
        </p:nvSpPr>
        <p:spPr bwMode="auto">
          <a:xfrm>
            <a:off x="6350000" y="4049713"/>
            <a:ext cx="1851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Counterair, Missile Defense</a:t>
            </a:r>
          </a:p>
        </p:txBody>
      </p:sp>
      <p:sp>
        <p:nvSpPr>
          <p:cNvPr id="318491" name="TextBox 38"/>
          <p:cNvSpPr txBox="1">
            <a:spLocks noChangeArrowheads="1"/>
          </p:cNvSpPr>
          <p:nvPr/>
        </p:nvSpPr>
        <p:spPr bwMode="auto">
          <a:xfrm>
            <a:off x="4781550" y="4251325"/>
            <a:ext cx="5254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</a:rPr>
              <a:t>MQ-Ma</a:t>
            </a:r>
          </a:p>
        </p:txBody>
      </p:sp>
      <p:cxnSp>
        <p:nvCxnSpPr>
          <p:cNvPr id="318492" name="Straight Arrow Connector 34"/>
          <p:cNvCxnSpPr>
            <a:cxnSpLocks noChangeAspect="1" noChangeShapeType="1"/>
            <a:stCxn id="318491" idx="3"/>
          </p:cNvCxnSpPr>
          <p:nvPr/>
        </p:nvCxnSpPr>
        <p:spPr bwMode="auto">
          <a:xfrm flipV="1">
            <a:off x="5307013" y="4352925"/>
            <a:ext cx="3287712" cy="4763"/>
          </a:xfrm>
          <a:prstGeom prst="straightConnector1">
            <a:avLst/>
          </a:prstGeom>
          <a:noFill/>
          <a:ln w="50800" algn="ctr">
            <a:solidFill>
              <a:schemeClr val="tx2">
                <a:lumMod val="75000"/>
              </a:schemeClr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318493" name="TextBox 38"/>
          <p:cNvSpPr txBox="1">
            <a:spLocks noChangeArrowheads="1"/>
          </p:cNvSpPr>
          <p:nvPr/>
        </p:nvSpPr>
        <p:spPr bwMode="auto">
          <a:xfrm>
            <a:off x="6958013" y="4246563"/>
            <a:ext cx="51911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</a:rPr>
              <a:t>MQ-Mc</a:t>
            </a:r>
          </a:p>
        </p:txBody>
      </p:sp>
      <p:sp>
        <p:nvSpPr>
          <p:cNvPr id="30750" name="TextBox 145"/>
          <p:cNvSpPr txBox="1">
            <a:spLocks noChangeAspect="1" noChangeArrowheads="1"/>
          </p:cNvSpPr>
          <p:nvPr/>
        </p:nvSpPr>
        <p:spPr bwMode="auto">
          <a:xfrm>
            <a:off x="5302250" y="4060825"/>
            <a:ext cx="13065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SEAD/AAR-T</a:t>
            </a:r>
          </a:p>
        </p:txBody>
      </p:sp>
      <p:cxnSp>
        <p:nvCxnSpPr>
          <p:cNvPr id="318495" name="Straight Arrow Connector 39"/>
          <p:cNvCxnSpPr>
            <a:cxnSpLocks noChangeShapeType="1"/>
            <a:stCxn id="318496" idx="3"/>
          </p:cNvCxnSpPr>
          <p:nvPr/>
        </p:nvCxnSpPr>
        <p:spPr bwMode="auto">
          <a:xfrm>
            <a:off x="4668838" y="6108700"/>
            <a:ext cx="3929062" cy="28575"/>
          </a:xfrm>
          <a:prstGeom prst="straightConnector1">
            <a:avLst/>
          </a:prstGeom>
          <a:noFill/>
          <a:ln w="50800" algn="ctr">
            <a:solidFill>
              <a:schemeClr val="accent6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318496" name="TextBox 38"/>
          <p:cNvSpPr txBox="1">
            <a:spLocks noChangeArrowheads="1"/>
          </p:cNvSpPr>
          <p:nvPr/>
        </p:nvSpPr>
        <p:spPr bwMode="auto">
          <a:xfrm>
            <a:off x="3738563" y="6000750"/>
            <a:ext cx="93027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</a:rPr>
              <a:t>Low Observable</a:t>
            </a:r>
          </a:p>
        </p:txBody>
      </p:sp>
      <p:sp>
        <p:nvSpPr>
          <p:cNvPr id="30753" name="TextBox 145"/>
          <p:cNvSpPr txBox="1">
            <a:spLocks noChangeArrowheads="1"/>
          </p:cNvSpPr>
          <p:nvPr/>
        </p:nvSpPr>
        <p:spPr bwMode="auto">
          <a:xfrm>
            <a:off x="3824288" y="5811838"/>
            <a:ext cx="7747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ISR/EA</a:t>
            </a:r>
          </a:p>
        </p:txBody>
      </p:sp>
      <p:sp>
        <p:nvSpPr>
          <p:cNvPr id="30754" name="TextBox 83"/>
          <p:cNvSpPr txBox="1">
            <a:spLocks noChangeArrowheads="1"/>
          </p:cNvSpPr>
          <p:nvPr/>
        </p:nvSpPr>
        <p:spPr bwMode="auto">
          <a:xfrm>
            <a:off x="4386263" y="4410075"/>
            <a:ext cx="9286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Large Aircraft</a:t>
            </a:r>
          </a:p>
          <a:p>
            <a:r>
              <a:rPr lang="en-US" sz="1000">
                <a:solidFill>
                  <a:srgbClr val="000000"/>
                </a:solidFill>
              </a:rPr>
              <a:t>Recap</a:t>
            </a:r>
          </a:p>
        </p:txBody>
      </p:sp>
      <p:cxnSp>
        <p:nvCxnSpPr>
          <p:cNvPr id="89" name="Straight Arrow Connector 88"/>
          <p:cNvCxnSpPr/>
          <p:nvPr/>
        </p:nvCxnSpPr>
        <p:spPr bwMode="auto">
          <a:xfrm flipV="1">
            <a:off x="1964872" y="3012938"/>
            <a:ext cx="845003" cy="8174"/>
          </a:xfrm>
          <a:prstGeom prst="straightConnector1">
            <a:avLst/>
          </a:prstGeom>
          <a:ln w="50800" cap="sq" cmpd="sng">
            <a:solidFill>
              <a:schemeClr val="accent2"/>
            </a:solidFill>
            <a:prstDash val="lgDash"/>
            <a:headEnd type="none" w="med" len="med"/>
            <a:tailEnd type="diamond" w="med" len="med"/>
          </a:ln>
          <a:scene3d>
            <a:camera prst="orthographicFront"/>
            <a:lightRig rig="threePt" dir="t"/>
          </a:scene3d>
          <a:sp3d extrusionH="76200" prstMaterial="matte">
            <a:extrusionClr>
              <a:schemeClr val="bg1">
                <a:lumMod val="75000"/>
              </a:schemeClr>
            </a:extrusionClr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56" name="TextBox 37"/>
          <p:cNvSpPr txBox="1">
            <a:spLocks noChangeArrowheads="1"/>
          </p:cNvSpPr>
          <p:nvPr/>
        </p:nvSpPr>
        <p:spPr bwMode="auto">
          <a:xfrm>
            <a:off x="1433513" y="2906713"/>
            <a:ext cx="71437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Scan Eagle</a:t>
            </a:r>
          </a:p>
        </p:txBody>
      </p:sp>
      <p:sp>
        <p:nvSpPr>
          <p:cNvPr id="30757" name="TextBox 38"/>
          <p:cNvSpPr txBox="1">
            <a:spLocks noChangeArrowheads="1"/>
          </p:cNvSpPr>
          <p:nvPr/>
        </p:nvSpPr>
        <p:spPr bwMode="auto">
          <a:xfrm>
            <a:off x="3135313" y="2590800"/>
            <a:ext cx="13049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NextGen – Multi-Mission</a:t>
            </a:r>
          </a:p>
        </p:txBody>
      </p:sp>
      <p:cxnSp>
        <p:nvCxnSpPr>
          <p:cNvPr id="30758" name="Straight Arrow Connector 49"/>
          <p:cNvCxnSpPr>
            <a:cxnSpLocks noChangeShapeType="1"/>
          </p:cNvCxnSpPr>
          <p:nvPr/>
        </p:nvCxnSpPr>
        <p:spPr bwMode="auto">
          <a:xfrm flipV="1">
            <a:off x="3941763" y="3009900"/>
            <a:ext cx="2135187" cy="6350"/>
          </a:xfrm>
          <a:prstGeom prst="straightConnector1">
            <a:avLst/>
          </a:prstGeom>
          <a:noFill/>
          <a:ln w="50800" algn="ctr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30759" name="TextBox 38"/>
          <p:cNvSpPr txBox="1">
            <a:spLocks noChangeArrowheads="1"/>
          </p:cNvSpPr>
          <p:nvPr/>
        </p:nvSpPr>
        <p:spPr bwMode="auto">
          <a:xfrm>
            <a:off x="3135313" y="2238375"/>
            <a:ext cx="12414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Family of Transformers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1433513" y="3427413"/>
            <a:ext cx="7162800" cy="430212"/>
            <a:chOff x="1433513" y="3500438"/>
            <a:chExt cx="7162800" cy="430212"/>
          </a:xfrm>
        </p:grpSpPr>
        <p:cxnSp>
          <p:nvCxnSpPr>
            <p:cNvPr id="318539" name="Straight Arrow Connector 52"/>
            <p:cNvCxnSpPr>
              <a:cxnSpLocks noChangeShapeType="1"/>
            </p:cNvCxnSpPr>
            <p:nvPr/>
          </p:nvCxnSpPr>
          <p:spPr bwMode="auto">
            <a:xfrm>
              <a:off x="6724650" y="3811588"/>
              <a:ext cx="1871663" cy="12700"/>
            </a:xfrm>
            <a:prstGeom prst="straightConnector1">
              <a:avLst/>
            </a:prstGeom>
            <a:noFill/>
            <a:ln w="50800" algn="ctr">
              <a:solidFill>
                <a:schemeClr val="accent3">
                  <a:lumMod val="75000"/>
                </a:schemeClr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V="1">
              <a:off x="1964872" y="3814354"/>
              <a:ext cx="4814751" cy="11749"/>
            </a:xfrm>
            <a:prstGeom prst="straightConnector1">
              <a:avLst/>
            </a:prstGeom>
            <a:ln w="50800" cap="sq" cmpd="sng">
              <a:solidFill>
                <a:schemeClr val="accent3">
                  <a:lumMod val="75000"/>
                </a:schemeClr>
              </a:solidFill>
              <a:prstDash val="lgDash"/>
              <a:headEnd type="none" w="med" len="med"/>
              <a:tailEnd type="triangle" w="med" len="med"/>
            </a:ln>
            <a:scene3d>
              <a:camera prst="orthographicFront"/>
              <a:lightRig rig="threePt" dir="t"/>
            </a:scene3d>
            <a:sp3d extrusionH="76200" prstMaterial="matte">
              <a:extrusionClr>
                <a:schemeClr val="bg1">
                  <a:lumMod val="75000"/>
                </a:schemeClr>
              </a:extrusionClr>
            </a:sp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8541" name="TextBox 39"/>
            <p:cNvSpPr txBox="1">
              <a:spLocks noChangeArrowheads="1"/>
            </p:cNvSpPr>
            <p:nvPr/>
          </p:nvSpPr>
          <p:spPr bwMode="auto">
            <a:xfrm>
              <a:off x="1503363" y="3714750"/>
              <a:ext cx="441325" cy="215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 dirty="0">
                  <a:solidFill>
                    <a:srgbClr val="000000"/>
                  </a:solidFill>
                  <a:latin typeface="Arial" pitchFamily="34" charset="0"/>
                </a:rPr>
                <a:t>MQ-9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 flipV="1">
              <a:off x="1964872" y="3592286"/>
              <a:ext cx="2371997" cy="11747"/>
            </a:xfrm>
            <a:prstGeom prst="straightConnector1">
              <a:avLst/>
            </a:prstGeom>
            <a:ln w="50800" cap="sq" cmpd="sng">
              <a:solidFill>
                <a:schemeClr val="accent3">
                  <a:lumMod val="75000"/>
                </a:schemeClr>
              </a:solidFill>
              <a:prstDash val="lgDash"/>
              <a:headEnd type="none" w="med" len="med"/>
              <a:tailEnd type="diamond" w="med" len="med"/>
            </a:ln>
            <a:scene3d>
              <a:camera prst="orthographicFront"/>
              <a:lightRig rig="threePt" dir="t"/>
            </a:scene3d>
            <a:sp3d extrusionH="76200" prstMaterial="matte">
              <a:extrusionClr>
                <a:schemeClr val="bg1">
                  <a:lumMod val="75000"/>
                </a:schemeClr>
              </a:extrusionClr>
            </a:sp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8543" name="TextBox 37"/>
            <p:cNvSpPr txBox="1">
              <a:spLocks noChangeArrowheads="1"/>
            </p:cNvSpPr>
            <p:nvPr/>
          </p:nvSpPr>
          <p:spPr bwMode="auto">
            <a:xfrm>
              <a:off x="1433513" y="3500438"/>
              <a:ext cx="509587" cy="215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 dirty="0">
                  <a:solidFill>
                    <a:srgbClr val="000000"/>
                  </a:solidFill>
                  <a:latin typeface="Arial" pitchFamily="34" charset="0"/>
                </a:rPr>
                <a:t>MQ-1B</a:t>
              </a:r>
            </a:p>
          </p:txBody>
        </p:sp>
      </p:grpSp>
      <p:sp>
        <p:nvSpPr>
          <p:cNvPr id="30761" name="TextBox 38"/>
          <p:cNvSpPr txBox="1">
            <a:spLocks noChangeArrowheads="1"/>
          </p:cNvSpPr>
          <p:nvPr/>
        </p:nvSpPr>
        <p:spPr bwMode="auto">
          <a:xfrm>
            <a:off x="3135313" y="2909888"/>
            <a:ext cx="819150" cy="21431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Tier II STUAS</a:t>
            </a:r>
          </a:p>
        </p:txBody>
      </p:sp>
      <p:cxnSp>
        <p:nvCxnSpPr>
          <p:cNvPr id="318506" name="Straight Arrow Connector 39"/>
          <p:cNvCxnSpPr>
            <a:cxnSpLocks noChangeShapeType="1"/>
          </p:cNvCxnSpPr>
          <p:nvPr/>
        </p:nvCxnSpPr>
        <p:spPr bwMode="auto">
          <a:xfrm>
            <a:off x="3919538" y="5753100"/>
            <a:ext cx="4667250" cy="4763"/>
          </a:xfrm>
          <a:prstGeom prst="straightConnector1">
            <a:avLst/>
          </a:prstGeom>
          <a:noFill/>
          <a:ln w="50800" algn="ctr">
            <a:solidFill>
              <a:schemeClr val="accent6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103" name="Straight Arrow Connector 102"/>
          <p:cNvCxnSpPr/>
          <p:nvPr/>
        </p:nvCxnSpPr>
        <p:spPr bwMode="auto">
          <a:xfrm rot="10800000" flipV="1">
            <a:off x="2357438" y="5749925"/>
            <a:ext cx="447675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3">
                <a:lumMod val="85000"/>
              </a:schemeClr>
            </a:solidFill>
            <a:prstDash val="sysDot"/>
            <a:round/>
            <a:headEnd type="triangle" w="med" len="med"/>
            <a:tailEnd type="triangle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V="1">
            <a:off x="1964872" y="2122257"/>
            <a:ext cx="845003" cy="8174"/>
          </a:xfrm>
          <a:prstGeom prst="straightConnector1">
            <a:avLst/>
          </a:prstGeom>
          <a:ln w="50800" cap="sq" cmpd="sng">
            <a:solidFill>
              <a:schemeClr val="accent1"/>
            </a:solidFill>
            <a:prstDash val="lgDash"/>
            <a:headEnd type="none" w="med" len="med"/>
            <a:tailEnd type="diamond" w="med" len="med"/>
          </a:ln>
          <a:scene3d>
            <a:camera prst="orthographicFront"/>
            <a:lightRig rig="threePt" dir="t"/>
          </a:scene3d>
          <a:sp3d extrusionH="76200" prstMaterial="matte">
            <a:extrusionClr>
              <a:schemeClr val="bg1">
                <a:lumMod val="75000"/>
              </a:schemeClr>
            </a:extrusionClr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 bwMode="auto">
          <a:xfrm>
            <a:off x="1916338" y="2611885"/>
            <a:ext cx="893537" cy="961"/>
          </a:xfrm>
          <a:prstGeom prst="straightConnector1">
            <a:avLst/>
          </a:prstGeom>
          <a:ln w="50800" cap="sq" cmpd="sng">
            <a:solidFill>
              <a:schemeClr val="accent2"/>
            </a:solidFill>
            <a:prstDash val="lgDash"/>
            <a:headEnd type="none" w="med" len="med"/>
            <a:tailEnd type="diamond" w="med" len="med"/>
          </a:ln>
          <a:scene3d>
            <a:camera prst="orthographicFront"/>
            <a:lightRig rig="threePt" dir="t"/>
          </a:scene3d>
          <a:sp3d extrusionH="76200" prstMaterial="matte">
            <a:extrusionClr>
              <a:schemeClr val="bg1">
                <a:lumMod val="75000"/>
              </a:schemeClr>
            </a:extrusionClr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66" name="TextBox 37"/>
          <p:cNvSpPr txBox="1">
            <a:spLocks noChangeArrowheads="1"/>
          </p:cNvSpPr>
          <p:nvPr/>
        </p:nvSpPr>
        <p:spPr bwMode="auto">
          <a:xfrm>
            <a:off x="1462088" y="2017713"/>
            <a:ext cx="60325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WASP III</a:t>
            </a:r>
          </a:p>
        </p:txBody>
      </p:sp>
      <p:sp>
        <p:nvSpPr>
          <p:cNvPr id="30767" name="TextBox 37"/>
          <p:cNvSpPr txBox="1">
            <a:spLocks noChangeArrowheads="1"/>
          </p:cNvSpPr>
          <p:nvPr/>
        </p:nvSpPr>
        <p:spPr bwMode="auto">
          <a:xfrm>
            <a:off x="1433513" y="2505075"/>
            <a:ext cx="482600" cy="2143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Raven</a:t>
            </a:r>
          </a:p>
        </p:txBody>
      </p:sp>
      <p:sp>
        <p:nvSpPr>
          <p:cNvPr id="30768" name="TextBox 119"/>
          <p:cNvSpPr txBox="1">
            <a:spLocks noChangeArrowheads="1"/>
          </p:cNvSpPr>
          <p:nvPr/>
        </p:nvSpPr>
        <p:spPr bwMode="auto">
          <a:xfrm>
            <a:off x="4313238" y="2116138"/>
            <a:ext cx="44688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Personal ISR, Lethal, SIGINT, Cyber/EW, Counter UAS, Auto-sentry</a:t>
            </a:r>
          </a:p>
        </p:txBody>
      </p:sp>
      <p:sp>
        <p:nvSpPr>
          <p:cNvPr id="30769" name="Rectangle 8"/>
          <p:cNvSpPr>
            <a:spLocks noChangeArrowheads="1"/>
          </p:cNvSpPr>
          <p:nvPr/>
        </p:nvSpPr>
        <p:spPr bwMode="auto">
          <a:xfrm>
            <a:off x="95250" y="1785938"/>
            <a:ext cx="1390650" cy="3063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0000"/>
                </a:solidFill>
              </a:rPr>
              <a:t>NANO/MICRO</a:t>
            </a:r>
          </a:p>
        </p:txBody>
      </p:sp>
      <p:sp>
        <p:nvSpPr>
          <p:cNvPr id="30770" name="TextBox 37"/>
          <p:cNvSpPr txBox="1">
            <a:spLocks noChangeArrowheads="1"/>
          </p:cNvSpPr>
          <p:nvPr/>
        </p:nvSpPr>
        <p:spPr bwMode="auto">
          <a:xfrm>
            <a:off x="3298825" y="1749425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Nano</a:t>
            </a:r>
          </a:p>
        </p:txBody>
      </p:sp>
      <p:sp>
        <p:nvSpPr>
          <p:cNvPr id="318515" name="TextBox 38"/>
          <p:cNvSpPr txBox="1">
            <a:spLocks noChangeArrowheads="1"/>
          </p:cNvSpPr>
          <p:nvPr/>
        </p:nvSpPr>
        <p:spPr bwMode="auto">
          <a:xfrm>
            <a:off x="4494213" y="5124450"/>
            <a:ext cx="56197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</a:rPr>
              <a:t>MQ-La</a:t>
            </a:r>
          </a:p>
        </p:txBody>
      </p:sp>
      <p:cxnSp>
        <p:nvCxnSpPr>
          <p:cNvPr id="318516" name="Straight Arrow Connector 56"/>
          <p:cNvCxnSpPr>
            <a:cxnSpLocks noChangeShapeType="1"/>
            <a:stCxn id="318515" idx="3"/>
          </p:cNvCxnSpPr>
          <p:nvPr/>
        </p:nvCxnSpPr>
        <p:spPr bwMode="auto">
          <a:xfrm>
            <a:off x="5056188" y="5232400"/>
            <a:ext cx="3535362" cy="4763"/>
          </a:xfrm>
          <a:prstGeom prst="straightConnector1">
            <a:avLst/>
          </a:prstGeom>
          <a:noFill/>
          <a:ln w="50800" algn="ctr">
            <a:solidFill>
              <a:schemeClr val="tx2">
                <a:lumMod val="75000"/>
              </a:schemeClr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318517" name="TextBox 38"/>
          <p:cNvSpPr txBox="1">
            <a:spLocks noChangeArrowheads="1"/>
          </p:cNvSpPr>
          <p:nvPr/>
        </p:nvSpPr>
        <p:spPr bwMode="auto">
          <a:xfrm>
            <a:off x="5062538" y="5122863"/>
            <a:ext cx="56197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</a:rPr>
              <a:t>MQ-Lb</a:t>
            </a:r>
          </a:p>
        </p:txBody>
      </p:sp>
      <p:sp>
        <p:nvSpPr>
          <p:cNvPr id="318518" name="TextBox 38"/>
          <p:cNvSpPr txBox="1">
            <a:spLocks noChangeArrowheads="1"/>
          </p:cNvSpPr>
          <p:nvPr/>
        </p:nvSpPr>
        <p:spPr bwMode="auto">
          <a:xfrm>
            <a:off x="5634038" y="5122863"/>
            <a:ext cx="56197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</a:rPr>
              <a:t>MQ-Lc</a:t>
            </a:r>
          </a:p>
        </p:txBody>
      </p:sp>
      <p:sp>
        <p:nvSpPr>
          <p:cNvPr id="30775" name="TextBox 145"/>
          <p:cNvSpPr txBox="1">
            <a:spLocks noChangeArrowheads="1"/>
          </p:cNvSpPr>
          <p:nvPr/>
        </p:nvSpPr>
        <p:spPr bwMode="auto">
          <a:xfrm>
            <a:off x="5538788" y="4946650"/>
            <a:ext cx="774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NGLRS</a:t>
            </a:r>
          </a:p>
        </p:txBody>
      </p:sp>
      <p:sp>
        <p:nvSpPr>
          <p:cNvPr id="30776" name="TextBox 145"/>
          <p:cNvSpPr txBox="1">
            <a:spLocks noChangeArrowheads="1"/>
          </p:cNvSpPr>
          <p:nvPr/>
        </p:nvSpPr>
        <p:spPr bwMode="auto">
          <a:xfrm>
            <a:off x="4352925" y="4933950"/>
            <a:ext cx="8556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RJ/E-X</a:t>
            </a:r>
          </a:p>
        </p:txBody>
      </p:sp>
      <p:sp>
        <p:nvSpPr>
          <p:cNvPr id="30777" name="TextBox 145"/>
          <p:cNvSpPr txBox="1">
            <a:spLocks noChangeArrowheads="1"/>
          </p:cNvSpPr>
          <p:nvPr/>
        </p:nvSpPr>
        <p:spPr bwMode="auto">
          <a:xfrm>
            <a:off x="4940300" y="4946650"/>
            <a:ext cx="774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C/KC-X</a:t>
            </a:r>
          </a:p>
        </p:txBody>
      </p:sp>
      <p:cxnSp>
        <p:nvCxnSpPr>
          <p:cNvPr id="318522" name="Straight Arrow Connector 39"/>
          <p:cNvCxnSpPr>
            <a:cxnSpLocks noChangeAspect="1" noChangeShapeType="1"/>
            <a:stCxn id="318523" idx="3"/>
          </p:cNvCxnSpPr>
          <p:nvPr/>
        </p:nvCxnSpPr>
        <p:spPr bwMode="auto">
          <a:xfrm flipV="1">
            <a:off x="6708775" y="6302375"/>
            <a:ext cx="1897063" cy="3175"/>
          </a:xfrm>
          <a:prstGeom prst="straightConnector1">
            <a:avLst/>
          </a:prstGeom>
          <a:noFill/>
          <a:ln w="50800" algn="ctr">
            <a:solidFill>
              <a:schemeClr val="accent6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318523" name="TextBox 38"/>
          <p:cNvSpPr txBox="1">
            <a:spLocks noChangeArrowheads="1"/>
          </p:cNvSpPr>
          <p:nvPr/>
        </p:nvSpPr>
        <p:spPr bwMode="auto">
          <a:xfrm>
            <a:off x="5876925" y="6199188"/>
            <a:ext cx="83185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</a:rPr>
              <a:t>Hypersonic</a:t>
            </a:r>
          </a:p>
        </p:txBody>
      </p: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3273425" y="5399088"/>
            <a:ext cx="1779588" cy="215900"/>
            <a:chOff x="3356986" y="6096434"/>
            <a:chExt cx="1779587" cy="216581"/>
          </a:xfrm>
        </p:grpSpPr>
        <p:cxnSp>
          <p:nvCxnSpPr>
            <p:cNvPr id="318537" name="Straight Arrow Connector 49"/>
            <p:cNvCxnSpPr>
              <a:cxnSpLocks noChangeShapeType="1"/>
            </p:cNvCxnSpPr>
            <p:nvPr/>
          </p:nvCxnSpPr>
          <p:spPr bwMode="auto">
            <a:xfrm>
              <a:off x="4163436" y="6203131"/>
              <a:ext cx="973137" cy="1593"/>
            </a:xfrm>
            <a:prstGeom prst="straightConnector1">
              <a:avLst/>
            </a:prstGeom>
            <a:noFill/>
            <a:ln w="50800" algn="ctr">
              <a:solidFill>
                <a:schemeClr val="accent6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318538" name="TextBox 38"/>
            <p:cNvSpPr txBox="1">
              <a:spLocks noChangeArrowheads="1"/>
            </p:cNvSpPr>
            <p:nvPr/>
          </p:nvSpPr>
          <p:spPr bwMode="auto">
            <a:xfrm>
              <a:off x="3356986" y="6096434"/>
              <a:ext cx="1193799" cy="216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 dirty="0">
                  <a:solidFill>
                    <a:srgbClr val="000000"/>
                  </a:solidFill>
                  <a:latin typeface="Arial" pitchFamily="34" charset="0"/>
                </a:rPr>
                <a:t>Interoperable UAS C2</a:t>
              </a:r>
            </a:p>
          </p:txBody>
        </p:sp>
      </p:grpSp>
      <p:sp>
        <p:nvSpPr>
          <p:cNvPr id="80" name="Right Arrow 79"/>
          <p:cNvSpPr/>
          <p:nvPr/>
        </p:nvSpPr>
        <p:spPr bwMode="auto">
          <a:xfrm flipV="1">
            <a:off x="2715095" y="6576111"/>
            <a:ext cx="5707063" cy="207962"/>
          </a:xfrm>
          <a:prstGeom prst="rightArrow">
            <a:avLst/>
          </a:prstGeom>
          <a:solidFill>
            <a:schemeClr val="tx1"/>
          </a:solidFill>
          <a:ln w="12700" algn="ctr">
            <a:noFill/>
            <a:round/>
            <a:headEnd/>
            <a:tailEnd/>
          </a:ln>
        </p:spPr>
        <p:txBody>
          <a:bodyPr vert="vert270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82" name="TextBox 81"/>
          <p:cNvSpPr txBox="1">
            <a:spLocks noChangeArrowheads="1"/>
          </p:cNvSpPr>
          <p:nvPr/>
        </p:nvSpPr>
        <p:spPr bwMode="auto">
          <a:xfrm>
            <a:off x="442913" y="1344613"/>
            <a:ext cx="661987" cy="306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Today</a:t>
            </a:r>
          </a:p>
        </p:txBody>
      </p:sp>
      <p:cxnSp>
        <p:nvCxnSpPr>
          <p:cNvPr id="30783" name="Straight Arrow Connector 49"/>
          <p:cNvCxnSpPr>
            <a:cxnSpLocks noChangeShapeType="1"/>
          </p:cNvCxnSpPr>
          <p:nvPr/>
        </p:nvCxnSpPr>
        <p:spPr bwMode="auto">
          <a:xfrm>
            <a:off x="4197350" y="3284538"/>
            <a:ext cx="1984375" cy="11112"/>
          </a:xfrm>
          <a:prstGeom prst="straightConnector1">
            <a:avLst/>
          </a:prstGeom>
          <a:noFill/>
          <a:ln w="50800" algn="ctr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30784" name="TextBox 38"/>
          <p:cNvSpPr txBox="1">
            <a:spLocks noChangeArrowheads="1"/>
          </p:cNvSpPr>
          <p:nvPr/>
        </p:nvSpPr>
        <p:spPr bwMode="auto">
          <a:xfrm>
            <a:off x="3135313" y="3182938"/>
            <a:ext cx="110807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Air-Launched SUAS</a:t>
            </a:r>
          </a:p>
        </p:txBody>
      </p:sp>
      <p:sp>
        <p:nvSpPr>
          <p:cNvPr id="30786" name="TextBox 119"/>
          <p:cNvSpPr txBox="1">
            <a:spLocks noChangeArrowheads="1"/>
          </p:cNvSpPr>
          <p:nvPr/>
        </p:nvSpPr>
        <p:spPr bwMode="auto">
          <a:xfrm>
            <a:off x="3684588" y="1639888"/>
            <a:ext cx="4945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Indoor recon, indoor lethal/non-lethal, indoor comm, cyber attack, Swarming</a:t>
            </a:r>
          </a:p>
        </p:txBody>
      </p:sp>
      <p:cxnSp>
        <p:nvCxnSpPr>
          <p:cNvPr id="30787" name="Straight Arrow Connector 52"/>
          <p:cNvCxnSpPr>
            <a:cxnSpLocks noChangeShapeType="1"/>
          </p:cNvCxnSpPr>
          <p:nvPr/>
        </p:nvCxnSpPr>
        <p:spPr bwMode="auto">
          <a:xfrm flipV="1">
            <a:off x="3730625" y="1852613"/>
            <a:ext cx="4914900" cy="14287"/>
          </a:xfrm>
          <a:prstGeom prst="straightConnector1">
            <a:avLst/>
          </a:prstGeom>
          <a:noFill/>
          <a:ln w="50800" algn="ctr">
            <a:solidFill>
              <a:schemeClr val="accent1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30788" name="Rectangle 85"/>
          <p:cNvSpPr>
            <a:spLocks noChangeArrowheads="1"/>
          </p:cNvSpPr>
          <p:nvPr/>
        </p:nvSpPr>
        <p:spPr bwMode="auto">
          <a:xfrm>
            <a:off x="4371975" y="2524125"/>
            <a:ext cx="4410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ISR, Comm Relay, Lethal/Non-lethal, Cyber/EW, SEAD, SIGINT, Low Altitude Pseudo-Sats</a:t>
            </a:r>
          </a:p>
        </p:txBody>
      </p:sp>
      <p:sp>
        <p:nvSpPr>
          <p:cNvPr id="30789" name="Rectangle 86"/>
          <p:cNvSpPr>
            <a:spLocks noChangeArrowheads="1"/>
          </p:cNvSpPr>
          <p:nvPr/>
        </p:nvSpPr>
        <p:spPr bwMode="auto">
          <a:xfrm>
            <a:off x="3886200" y="2798763"/>
            <a:ext cx="22383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ISR, Comm Relay, Lethal, SIGINT</a:t>
            </a:r>
          </a:p>
        </p:txBody>
      </p:sp>
      <p:sp>
        <p:nvSpPr>
          <p:cNvPr id="318534" name="TextBox 38"/>
          <p:cNvSpPr txBox="1">
            <a:spLocks noChangeArrowheads="1"/>
          </p:cNvSpPr>
          <p:nvPr/>
        </p:nvSpPr>
        <p:spPr bwMode="auto">
          <a:xfrm>
            <a:off x="5703888" y="4246563"/>
            <a:ext cx="5254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</a:rPr>
              <a:t>MQ-Mb</a:t>
            </a:r>
          </a:p>
        </p:txBody>
      </p:sp>
      <p:sp>
        <p:nvSpPr>
          <p:cNvPr id="30791" name="TextBox 145"/>
          <p:cNvSpPr txBox="1">
            <a:spLocks noChangeAspect="1" noChangeArrowheads="1"/>
          </p:cNvSpPr>
          <p:nvPr/>
        </p:nvSpPr>
        <p:spPr bwMode="auto">
          <a:xfrm>
            <a:off x="4457700" y="4059238"/>
            <a:ext cx="11557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EA/ISR/CAS</a:t>
            </a:r>
          </a:p>
        </p:txBody>
      </p:sp>
      <p:sp>
        <p:nvSpPr>
          <p:cNvPr id="318536" name="TextBox 38"/>
          <p:cNvSpPr txBox="1">
            <a:spLocks noChangeArrowheads="1"/>
          </p:cNvSpPr>
          <p:nvPr/>
        </p:nvSpPr>
        <p:spPr bwMode="auto">
          <a:xfrm>
            <a:off x="2811463" y="5645150"/>
            <a:ext cx="15589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</a:rPr>
              <a:t>High Altitude Long Endurance</a:t>
            </a:r>
          </a:p>
        </p:txBody>
      </p:sp>
      <p:sp>
        <p:nvSpPr>
          <p:cNvPr id="30793" name="Title 1"/>
          <p:cNvSpPr txBox="1">
            <a:spLocks/>
          </p:cNvSpPr>
          <p:nvPr/>
        </p:nvSpPr>
        <p:spPr bwMode="auto">
          <a:xfrm>
            <a:off x="1701800" y="7938"/>
            <a:ext cx="71437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600" b="1" i="1" dirty="0">
                <a:solidFill>
                  <a:srgbClr val="151C77"/>
                </a:solidFill>
              </a:rPr>
              <a:t>AF </a:t>
            </a:r>
            <a:r>
              <a:rPr lang="en-US" sz="3600" b="1" i="1" dirty="0" smtClean="0">
                <a:solidFill>
                  <a:srgbClr val="151C77"/>
                </a:solidFill>
              </a:rPr>
              <a:t>RPA Flight </a:t>
            </a:r>
            <a:r>
              <a:rPr lang="en-US" sz="3600" b="1" i="1" dirty="0">
                <a:solidFill>
                  <a:srgbClr val="151C77"/>
                </a:solidFill>
              </a:rPr>
              <a:t>Plan:</a:t>
            </a:r>
            <a:br>
              <a:rPr lang="en-US" sz="3600" b="1" i="1" dirty="0">
                <a:solidFill>
                  <a:srgbClr val="151C77"/>
                </a:solidFill>
              </a:rPr>
            </a:br>
            <a:r>
              <a:rPr lang="en-US" sz="2800" b="1" i="1" dirty="0" smtClean="0">
                <a:solidFill>
                  <a:srgbClr val="151C77"/>
                </a:solidFill>
              </a:rPr>
              <a:t>Function Areas </a:t>
            </a:r>
            <a:endParaRPr lang="en-US" sz="2400" b="1" i="1" dirty="0">
              <a:solidFill>
                <a:srgbClr val="151C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258888"/>
            <a:ext cx="9143999" cy="516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450850" y="1430325"/>
            <a:ext cx="4498975" cy="4743450"/>
          </a:xfrm>
        </p:spPr>
        <p:txBody>
          <a:bodyPr/>
          <a:lstStyle/>
          <a:p>
            <a:r>
              <a:rPr lang="en-US" sz="2400" dirty="0" smtClean="0"/>
              <a:t>Info in War Revolution</a:t>
            </a:r>
          </a:p>
          <a:p>
            <a:r>
              <a:rPr lang="en-US" sz="2400" dirty="0" smtClean="0"/>
              <a:t>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Challenges</a:t>
            </a:r>
          </a:p>
          <a:p>
            <a:r>
              <a:rPr lang="en-US" sz="2400" dirty="0" smtClean="0"/>
              <a:t>Threats</a:t>
            </a:r>
          </a:p>
          <a:p>
            <a:r>
              <a:rPr lang="en-US" sz="2400" dirty="0" smtClean="0"/>
              <a:t>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 Challenges</a:t>
            </a:r>
          </a:p>
          <a:p>
            <a:r>
              <a:rPr lang="en-US" sz="2400" dirty="0" smtClean="0"/>
              <a:t>Tenets of AF ISR Transformation</a:t>
            </a:r>
          </a:p>
          <a:p>
            <a:r>
              <a:rPr lang="en-US" sz="2400" dirty="0" smtClean="0"/>
              <a:t>AF ISR Transformation</a:t>
            </a:r>
          </a:p>
          <a:p>
            <a:r>
              <a:rPr lang="en-US" sz="2400" dirty="0" smtClean="0"/>
              <a:t>Emerging challenges</a:t>
            </a:r>
          </a:p>
          <a:p>
            <a:r>
              <a:rPr lang="en-US" sz="2400" dirty="0" smtClean="0"/>
              <a:t>Domains &amp; Environments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694238" y="1393825"/>
            <a:ext cx="3998912" cy="4745038"/>
            <a:chOff x="4399177" y="1283397"/>
            <a:chExt cx="4368024" cy="5120028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471566" y="1283397"/>
              <a:ext cx="4295078" cy="1827793"/>
              <a:chOff x="2160" y="1715"/>
              <a:chExt cx="3312" cy="1349"/>
            </a:xfrm>
          </p:grpSpPr>
          <p:pic>
            <p:nvPicPr>
              <p:cNvPr id="12" name="Picture 9" descr="C4ISR_summit_graphic_earth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2160" y="1715"/>
                <a:ext cx="3312" cy="13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</p:pic>
          <p:pic>
            <p:nvPicPr>
              <p:cNvPr id="10253" name="Picture 10" descr="C4ISR_summit_graphic_earth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2168" y="2696"/>
                <a:ext cx="616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12" descr="DGSGraphicofGIG"/>
            <p:cNvPicPr>
              <a:picLocks noChangeAspect="1" noChangeArrowheads="1"/>
            </p:cNvPicPr>
            <p:nvPr/>
          </p:nvPicPr>
          <p:blipFill>
            <a:blip r:embed="rId5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4472006" y="4553432"/>
              <a:ext cx="4295195" cy="18499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10249" name="Picture 16" descr="airstrike_flash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54086" y="3075364"/>
              <a:ext cx="1746580" cy="148195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250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99177" y="3093976"/>
              <a:ext cx="2251709" cy="1474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0251" name="Picture 7" descr="P92900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43201" y="3048000"/>
              <a:ext cx="1490830" cy="1577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  <a:noFill/>
        </p:spPr>
        <p:txBody>
          <a:bodyPr/>
          <a:lstStyle/>
          <a:p>
            <a:fld id="{719C1B03-2EE2-466B-9C3B-2AD77D189E59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2</a:t>
            </a:fld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377825" y="1274763"/>
            <a:ext cx="8766175" cy="516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" name="Freeform 87"/>
          <p:cNvSpPr/>
          <p:nvPr/>
        </p:nvSpPr>
        <p:spPr bwMode="auto">
          <a:xfrm>
            <a:off x="-14288" y="1044575"/>
            <a:ext cx="9158288" cy="900113"/>
          </a:xfrm>
          <a:custGeom>
            <a:avLst/>
            <a:gdLst>
              <a:gd name="connsiteX0" fmla="*/ 0 w 9187543"/>
              <a:gd name="connsiteY0" fmla="*/ 116114 h 899886"/>
              <a:gd name="connsiteX1" fmla="*/ 29028 w 9187543"/>
              <a:gd name="connsiteY1" fmla="*/ 899886 h 899886"/>
              <a:gd name="connsiteX2" fmla="*/ 9187543 w 9187543"/>
              <a:gd name="connsiteY2" fmla="*/ 580571 h 899886"/>
              <a:gd name="connsiteX3" fmla="*/ 9187543 w 9187543"/>
              <a:gd name="connsiteY3" fmla="*/ 304800 h 899886"/>
              <a:gd name="connsiteX4" fmla="*/ 29028 w 9187543"/>
              <a:gd name="connsiteY4" fmla="*/ 0 h 899886"/>
              <a:gd name="connsiteX5" fmla="*/ 29028 w 9187543"/>
              <a:gd name="connsiteY5" fmla="*/ 304800 h 899886"/>
              <a:gd name="connsiteX6" fmla="*/ 0 w 9187543"/>
              <a:gd name="connsiteY6" fmla="*/ 319314 h 899886"/>
              <a:gd name="connsiteX7" fmla="*/ 0 w 9187543"/>
              <a:gd name="connsiteY7" fmla="*/ 275771 h 899886"/>
              <a:gd name="connsiteX8" fmla="*/ 0 w 9187543"/>
              <a:gd name="connsiteY8" fmla="*/ 464457 h 899886"/>
              <a:gd name="connsiteX9" fmla="*/ 43543 w 9187543"/>
              <a:gd name="connsiteY9" fmla="*/ 464457 h 899886"/>
              <a:gd name="connsiteX10" fmla="*/ 43543 w 9187543"/>
              <a:gd name="connsiteY10" fmla="*/ 464457 h 89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87543" h="899886">
                <a:moveTo>
                  <a:pt x="0" y="116114"/>
                </a:moveTo>
                <a:lnTo>
                  <a:pt x="29028" y="899886"/>
                </a:lnTo>
                <a:lnTo>
                  <a:pt x="9187543" y="580571"/>
                </a:lnTo>
                <a:lnTo>
                  <a:pt x="9187543" y="304800"/>
                </a:lnTo>
                <a:lnTo>
                  <a:pt x="29028" y="0"/>
                </a:lnTo>
                <a:lnTo>
                  <a:pt x="29028" y="304800"/>
                </a:lnTo>
                <a:lnTo>
                  <a:pt x="0" y="319314"/>
                </a:lnTo>
                <a:lnTo>
                  <a:pt x="0" y="275771"/>
                </a:lnTo>
                <a:lnTo>
                  <a:pt x="0" y="464457"/>
                </a:lnTo>
                <a:lnTo>
                  <a:pt x="43543" y="464457"/>
                </a:lnTo>
                <a:lnTo>
                  <a:pt x="43543" y="464457"/>
                </a:lnTo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rgbClr val="C0C0C0">
                  <a:shade val="67500"/>
                  <a:satMod val="115000"/>
                </a:srgbClr>
              </a:gs>
              <a:gs pos="100000">
                <a:srgbClr val="C0C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8" name="AutoShape 2"/>
          <p:cNvSpPr>
            <a:spLocks noChangeArrowheads="1"/>
          </p:cNvSpPr>
          <p:nvPr/>
        </p:nvSpPr>
        <p:spPr bwMode="auto">
          <a:xfrm rot="16200000">
            <a:off x="3566319" y="845344"/>
            <a:ext cx="2011362" cy="9144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819 w 21600"/>
              <a:gd name="T13" fmla="*/ 6819 h 21600"/>
              <a:gd name="T14" fmla="*/ 14781 w 21600"/>
              <a:gd name="T15" fmla="*/ 1478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038" y="21600"/>
                </a:lnTo>
                <a:lnTo>
                  <a:pt x="11562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rgbClr val="C0C0C0">
                  <a:shade val="67500"/>
                  <a:satMod val="115000"/>
                </a:srgbClr>
              </a:gs>
              <a:gs pos="100000">
                <a:srgbClr val="C0C0C0">
                  <a:shade val="100000"/>
                  <a:satMod val="115000"/>
                </a:srgbClr>
              </a:gs>
            </a:gsLst>
            <a:lin ang="1350000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078" name="AutoShape 2"/>
          <p:cNvSpPr>
            <a:spLocks noChangeArrowheads="1"/>
          </p:cNvSpPr>
          <p:nvPr/>
        </p:nvSpPr>
        <p:spPr bwMode="auto">
          <a:xfrm rot="-5400000">
            <a:off x="3070225" y="-274637"/>
            <a:ext cx="3003550" cy="9144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819 w 21600"/>
              <a:gd name="T13" fmla="*/ 6819 h 21600"/>
              <a:gd name="T14" fmla="*/ 14781 w 21600"/>
              <a:gd name="T15" fmla="*/ 1478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038" y="21600"/>
                </a:lnTo>
                <a:lnTo>
                  <a:pt x="1156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24625"/>
            <a:ext cx="1219200" cy="304800"/>
          </a:xfrm>
        </p:spPr>
        <p:txBody>
          <a:bodyPr/>
          <a:lstStyle/>
          <a:p>
            <a:pPr algn="l">
              <a:defRPr/>
            </a:pPr>
            <a:fld id="{441F261C-C5D1-4BBF-829E-B5CA4FE48A0D}" type="slidenum">
              <a:rPr lang="en-US" smtClean="0">
                <a:latin typeface="Arial" pitchFamily="34" charset="0"/>
              </a:rPr>
              <a:pPr algn="l">
                <a:defRPr/>
              </a:pPr>
              <a:t>20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7171" name="AutoShape 2"/>
          <p:cNvSpPr>
            <a:spLocks noChangeArrowheads="1"/>
          </p:cNvSpPr>
          <p:nvPr/>
        </p:nvSpPr>
        <p:spPr bwMode="auto">
          <a:xfrm rot="16200000">
            <a:off x="3091245" y="-1978025"/>
            <a:ext cx="3003550" cy="9144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819 w 21600"/>
              <a:gd name="T13" fmla="*/ 6819 h 21600"/>
              <a:gd name="T14" fmla="*/ 14781 w 21600"/>
              <a:gd name="T15" fmla="*/ 1478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038" y="21600"/>
                </a:lnTo>
                <a:lnTo>
                  <a:pt x="11562" y="216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rgbClr val="C0C0C0">
                  <a:shade val="30000"/>
                  <a:satMod val="115000"/>
                </a:srgbClr>
              </a:gs>
              <a:gs pos="50000">
                <a:srgbClr val="C0C0C0">
                  <a:shade val="67500"/>
                  <a:satMod val="115000"/>
                </a:srgbClr>
              </a:gs>
              <a:gs pos="100000">
                <a:srgbClr val="C0C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9223" name="Text Box 11"/>
          <p:cNvSpPr txBox="1">
            <a:spLocks noChangeAspect="1" noChangeArrowheads="1"/>
          </p:cNvSpPr>
          <p:nvPr/>
        </p:nvSpPr>
        <p:spPr bwMode="auto">
          <a:xfrm>
            <a:off x="3175" y="1169988"/>
            <a:ext cx="1970088" cy="7175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3038" indent="-173038">
              <a:defRPr/>
            </a:pPr>
            <a:r>
              <a:rPr lang="en-US" sz="1600" b="1" u="sng" dirty="0"/>
              <a:t>Nano</a:t>
            </a:r>
          </a:p>
          <a:p>
            <a:pPr>
              <a:defRPr/>
            </a:pPr>
            <a:r>
              <a:rPr lang="en-US" sz="1200" b="1" kern="0" dirty="0"/>
              <a:t>Navigate / communicate inside buildings</a:t>
            </a:r>
            <a:endParaRPr lang="en-US" sz="600" b="1" dirty="0"/>
          </a:p>
        </p:txBody>
      </p:sp>
      <p:sp>
        <p:nvSpPr>
          <p:cNvPr id="9227" name="Text Box 23"/>
          <p:cNvSpPr txBox="1">
            <a:spLocks noChangeAspect="1" noChangeArrowheads="1"/>
          </p:cNvSpPr>
          <p:nvPr/>
        </p:nvSpPr>
        <p:spPr bwMode="auto">
          <a:xfrm>
            <a:off x="12700" y="2173288"/>
            <a:ext cx="2078038" cy="8604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3038" indent="-173038">
              <a:defRPr/>
            </a:pPr>
            <a:r>
              <a:rPr lang="en-US" sz="1600" b="1" u="sng" dirty="0"/>
              <a:t>Micro</a:t>
            </a:r>
          </a:p>
          <a:p>
            <a:pPr>
              <a:defRPr/>
            </a:pPr>
            <a:r>
              <a:rPr lang="en-US" sz="1200" b="1" kern="0" dirty="0"/>
              <a:t>Close-in reconnaissance &amp; situational awareness</a:t>
            </a:r>
          </a:p>
        </p:txBody>
      </p:sp>
      <p:sp>
        <p:nvSpPr>
          <p:cNvPr id="9229" name="Text Box 28"/>
          <p:cNvSpPr txBox="1">
            <a:spLocks noChangeArrowheads="1"/>
          </p:cNvSpPr>
          <p:nvPr/>
        </p:nvSpPr>
        <p:spPr bwMode="auto">
          <a:xfrm>
            <a:off x="0" y="3106738"/>
            <a:ext cx="23622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3038" indent="-173038">
              <a:defRPr/>
            </a:pPr>
            <a:r>
              <a:rPr lang="en-US" sz="1600" b="1" u="sng" dirty="0"/>
              <a:t>Man-portable</a:t>
            </a:r>
          </a:p>
          <a:p>
            <a:pPr marL="173038" indent="-173038">
              <a:defRPr/>
            </a:pPr>
            <a:r>
              <a:rPr lang="en-US" sz="1200" b="1" dirty="0"/>
              <a:t>-</a:t>
            </a:r>
            <a:r>
              <a:rPr lang="en-US" sz="1200" dirty="0"/>
              <a:t> </a:t>
            </a:r>
            <a:r>
              <a:rPr lang="en-US" sz="1200" b="1" dirty="0"/>
              <a:t>ISR</a:t>
            </a:r>
          </a:p>
          <a:p>
            <a:pPr marL="173038" indent="-173038">
              <a:defRPr/>
            </a:pPr>
            <a:r>
              <a:rPr lang="en-US" sz="1200" b="1" dirty="0"/>
              <a:t>- Time-Sensitive</a:t>
            </a:r>
          </a:p>
          <a:p>
            <a:pPr marL="173038" indent="-173038">
              <a:defRPr/>
            </a:pPr>
            <a:r>
              <a:rPr lang="en-US" sz="1200" b="1" dirty="0"/>
              <a:t>- Lethal</a:t>
            </a:r>
          </a:p>
        </p:txBody>
      </p:sp>
      <p:sp>
        <p:nvSpPr>
          <p:cNvPr id="1039" name="Text Box 31"/>
          <p:cNvSpPr txBox="1">
            <a:spLocks noChangeAspect="1" noChangeArrowheads="1"/>
          </p:cNvSpPr>
          <p:nvPr/>
        </p:nvSpPr>
        <p:spPr bwMode="auto">
          <a:xfrm>
            <a:off x="6091238" y="3225800"/>
            <a:ext cx="2835275" cy="14208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3038" indent="-173038">
              <a:defRPr/>
            </a:pPr>
            <a:r>
              <a:rPr lang="en-US" sz="1600" b="1" u="sng" dirty="0"/>
              <a:t>Family of Expendables</a:t>
            </a:r>
          </a:p>
          <a:p>
            <a:pPr marL="173038" indent="-173038">
              <a:defRPr/>
            </a:pPr>
            <a:r>
              <a:rPr lang="en-US" sz="1200" b="1" dirty="0"/>
              <a:t>- Close-In ISR</a:t>
            </a:r>
          </a:p>
          <a:p>
            <a:pPr marL="173038" indent="-173038">
              <a:defRPr/>
            </a:pPr>
            <a:r>
              <a:rPr lang="en-US" sz="1200" b="1" dirty="0"/>
              <a:t>- Expendable Jammers</a:t>
            </a:r>
          </a:p>
          <a:p>
            <a:pPr marL="173038" indent="-173038">
              <a:defRPr/>
            </a:pPr>
            <a:r>
              <a:rPr lang="en-US" sz="1200" b="1" dirty="0"/>
              <a:t>- Lethal</a:t>
            </a:r>
          </a:p>
          <a:p>
            <a:pPr marL="173038" indent="-173038">
              <a:defRPr/>
            </a:pPr>
            <a:r>
              <a:rPr lang="en-US" sz="1200" b="1" dirty="0"/>
              <a:t>- Counter Air</a:t>
            </a:r>
          </a:p>
          <a:p>
            <a:pPr marL="173038" indent="-173038">
              <a:defRPr/>
            </a:pPr>
            <a:r>
              <a:rPr lang="en-US" sz="1200" b="1" dirty="0"/>
              <a:t>- Precision Clandestine Resupply</a:t>
            </a:r>
          </a:p>
          <a:p>
            <a:pPr marL="173038" indent="-173038">
              <a:defRPr/>
            </a:pPr>
            <a:r>
              <a:rPr lang="en-US" sz="1200" b="1" dirty="0"/>
              <a:t>- Cyber attack</a:t>
            </a:r>
            <a:endParaRPr lang="en-US" sz="1000" b="1" dirty="0"/>
          </a:p>
        </p:txBody>
      </p:sp>
      <p:sp>
        <p:nvSpPr>
          <p:cNvPr id="1040" name="Text Box 35"/>
          <p:cNvSpPr txBox="1">
            <a:spLocks noChangeArrowheads="1"/>
          </p:cNvSpPr>
          <p:nvPr/>
        </p:nvSpPr>
        <p:spPr bwMode="auto">
          <a:xfrm>
            <a:off x="4821238" y="1893888"/>
            <a:ext cx="2120900" cy="112553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3038" indent="-173038">
              <a:defRPr/>
            </a:pPr>
            <a:r>
              <a:rPr lang="en-US" sz="1000" b="1" u="sng" dirty="0"/>
              <a:t>“SUAS Family of Transformers”</a:t>
            </a:r>
          </a:p>
          <a:p>
            <a:pPr>
              <a:defRPr/>
            </a:pPr>
            <a:r>
              <a:rPr lang="en-US" sz="1000" b="1" dirty="0"/>
              <a:t>- Personal ISR</a:t>
            </a:r>
            <a:br>
              <a:rPr lang="en-US" sz="1000" b="1" dirty="0"/>
            </a:br>
            <a:r>
              <a:rPr lang="en-US" sz="1000" b="1" dirty="0"/>
              <a:t>- Lethal</a:t>
            </a:r>
            <a:br>
              <a:rPr lang="en-US" sz="1000" b="1" dirty="0"/>
            </a:br>
            <a:r>
              <a:rPr lang="en-US" sz="1000" b="1" dirty="0"/>
              <a:t>- SIGINT</a:t>
            </a:r>
            <a:br>
              <a:rPr lang="en-US" sz="1000" b="1" dirty="0"/>
            </a:br>
            <a:r>
              <a:rPr lang="en-US" sz="1000" b="1" dirty="0"/>
              <a:t>- Cyber/EW</a:t>
            </a:r>
            <a:br>
              <a:rPr lang="en-US" sz="1000" b="1" dirty="0"/>
            </a:br>
            <a:r>
              <a:rPr lang="en-US" sz="1000" b="1" dirty="0"/>
              <a:t>- Counter-UAV</a:t>
            </a:r>
            <a:br>
              <a:rPr lang="en-US" sz="1000" b="1" dirty="0"/>
            </a:br>
            <a:r>
              <a:rPr lang="en-US" sz="1000" b="1" dirty="0"/>
              <a:t>- AutoSentries</a:t>
            </a:r>
          </a:p>
          <a:p>
            <a:pPr marL="173038" indent="-173038">
              <a:defRPr/>
            </a:pPr>
            <a:endParaRPr lang="en-US" sz="1000" b="1" dirty="0"/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0" y="5248275"/>
            <a:ext cx="23622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3038" indent="-173038">
              <a:defRPr/>
            </a:pPr>
            <a:r>
              <a:rPr lang="en-US" sz="1600" b="1" u="sng" dirty="0"/>
              <a:t>Multi-Mission</a:t>
            </a:r>
          </a:p>
          <a:p>
            <a:pPr marL="173038" indent="-173038">
              <a:defRPr/>
            </a:pPr>
            <a:r>
              <a:rPr lang="en-US" sz="1200" b="1" dirty="0"/>
              <a:t>-</a:t>
            </a:r>
            <a:r>
              <a:rPr lang="en-US" sz="1200" dirty="0"/>
              <a:t> </a:t>
            </a:r>
            <a:r>
              <a:rPr lang="en-US" sz="1200" b="1" dirty="0"/>
              <a:t>ISR</a:t>
            </a:r>
          </a:p>
          <a:p>
            <a:pPr marL="173038" indent="-173038">
              <a:defRPr/>
            </a:pPr>
            <a:r>
              <a:rPr lang="en-US" sz="1200" b="1" dirty="0"/>
              <a:t>- Force protection</a:t>
            </a:r>
          </a:p>
          <a:p>
            <a:pPr marL="173038" indent="-173038">
              <a:defRPr/>
            </a:pPr>
            <a:r>
              <a:rPr lang="en-US" sz="1200" b="1" dirty="0"/>
              <a:t>- FID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0" y="4267200"/>
            <a:ext cx="23622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3038" indent="-173038">
              <a:defRPr/>
            </a:pPr>
            <a:r>
              <a:rPr lang="en-US" sz="1600" b="1" u="sng" dirty="0"/>
              <a:t>Air-Launched</a:t>
            </a:r>
          </a:p>
          <a:p>
            <a:pPr marL="173038" indent="-173038">
              <a:defRPr/>
            </a:pPr>
            <a:r>
              <a:rPr lang="en-US" sz="1200" b="1" dirty="0"/>
              <a:t>-</a:t>
            </a:r>
            <a:r>
              <a:rPr lang="en-US" sz="1200" dirty="0"/>
              <a:t> </a:t>
            </a:r>
            <a:r>
              <a:rPr lang="en-US" sz="1200" b="1" dirty="0"/>
              <a:t>Close-in ISR</a:t>
            </a:r>
          </a:p>
          <a:p>
            <a:pPr marL="173038" indent="-173038">
              <a:defRPr/>
            </a:pPr>
            <a:r>
              <a:rPr lang="en-US" sz="1200" b="1" dirty="0"/>
              <a:t>- Lethal</a:t>
            </a:r>
          </a:p>
          <a:p>
            <a:pPr marL="173038" indent="-173038">
              <a:defRPr/>
            </a:pPr>
            <a:r>
              <a:rPr lang="en-US" sz="1200" b="1" dirty="0"/>
              <a:t>- SIGINT/DF</a:t>
            </a:r>
          </a:p>
        </p:txBody>
      </p:sp>
      <p:sp>
        <p:nvSpPr>
          <p:cNvPr id="3090" name="AutoShape 2"/>
          <p:cNvSpPr>
            <a:spLocks noChangeArrowheads="1"/>
          </p:cNvSpPr>
          <p:nvPr/>
        </p:nvSpPr>
        <p:spPr bwMode="auto">
          <a:xfrm rot="-5400000">
            <a:off x="4391819" y="3490119"/>
            <a:ext cx="1166813" cy="8286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819 w 21600"/>
              <a:gd name="T13" fmla="*/ 6819 h 21600"/>
              <a:gd name="T14" fmla="*/ 14781 w 21600"/>
              <a:gd name="T15" fmla="*/ 1478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038" y="21600"/>
                </a:lnTo>
                <a:lnTo>
                  <a:pt x="11562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350000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" name="TextBox 53"/>
          <p:cNvSpPr txBox="1">
            <a:spLocks noChangeArrowheads="1"/>
          </p:cNvSpPr>
          <p:nvPr/>
        </p:nvSpPr>
        <p:spPr bwMode="auto">
          <a:xfrm>
            <a:off x="3890963" y="3079750"/>
            <a:ext cx="1920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Irregular Warfare</a:t>
            </a:r>
          </a:p>
        </p:txBody>
      </p:sp>
      <p:sp>
        <p:nvSpPr>
          <p:cNvPr id="64" name="TextBox 56"/>
          <p:cNvSpPr txBox="1">
            <a:spLocks noChangeArrowheads="1"/>
          </p:cNvSpPr>
          <p:nvPr/>
        </p:nvSpPr>
        <p:spPr bwMode="auto">
          <a:xfrm>
            <a:off x="3817938" y="4371975"/>
            <a:ext cx="2274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Anti-Access Support</a:t>
            </a:r>
          </a:p>
        </p:txBody>
      </p:sp>
      <p:sp>
        <p:nvSpPr>
          <p:cNvPr id="65" name="TextBox 58"/>
          <p:cNvSpPr txBox="1">
            <a:spLocks noChangeArrowheads="1"/>
          </p:cNvSpPr>
          <p:nvPr/>
        </p:nvSpPr>
        <p:spPr bwMode="auto">
          <a:xfrm>
            <a:off x="3525838" y="3771900"/>
            <a:ext cx="2470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across all mission sets</a:t>
            </a:r>
          </a:p>
        </p:txBody>
      </p:sp>
      <p:sp>
        <p:nvSpPr>
          <p:cNvPr id="3094" name="Line 46"/>
          <p:cNvSpPr>
            <a:spLocks noChangeShapeType="1"/>
          </p:cNvSpPr>
          <p:nvPr/>
        </p:nvSpPr>
        <p:spPr bwMode="auto">
          <a:xfrm>
            <a:off x="3175" y="6532563"/>
            <a:ext cx="9140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6" name="Text Box 22"/>
          <p:cNvSpPr txBox="1">
            <a:spLocks noChangeAspect="1" noChangeArrowheads="1"/>
          </p:cNvSpPr>
          <p:nvPr/>
        </p:nvSpPr>
        <p:spPr bwMode="auto">
          <a:xfrm>
            <a:off x="3400425" y="5226050"/>
            <a:ext cx="1579563" cy="8286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3038" indent="-173038">
              <a:defRPr/>
            </a:pPr>
            <a:r>
              <a:rPr lang="en-US" sz="1200" b="1" u="sng" dirty="0"/>
              <a:t>Tier II Joint</a:t>
            </a:r>
          </a:p>
          <a:p>
            <a:pPr marL="173038" indent="-173038">
              <a:defRPr/>
            </a:pPr>
            <a:r>
              <a:rPr lang="en-US" sz="1000" b="1" dirty="0"/>
              <a:t>- ISR</a:t>
            </a:r>
          </a:p>
          <a:p>
            <a:pPr marL="173038" indent="-173038">
              <a:defRPr/>
            </a:pPr>
            <a:r>
              <a:rPr lang="en-US" sz="1000" b="1" dirty="0"/>
              <a:t>- Comm Relay</a:t>
            </a:r>
          </a:p>
          <a:p>
            <a:pPr marL="173038" indent="-173038">
              <a:defRPr/>
            </a:pPr>
            <a:r>
              <a:rPr lang="en-US" sz="1000" b="1" dirty="0"/>
              <a:t>- Lethal</a:t>
            </a:r>
          </a:p>
          <a:p>
            <a:pPr marL="173038" indent="-173038">
              <a:defRPr/>
            </a:pPr>
            <a:r>
              <a:rPr lang="en-US" sz="1000" b="1" dirty="0"/>
              <a:t>- SIGINT</a:t>
            </a:r>
          </a:p>
          <a:p>
            <a:pPr marL="173038" indent="-173038">
              <a:defRPr/>
            </a:pPr>
            <a:endParaRPr lang="en-US" sz="500" b="1" dirty="0"/>
          </a:p>
        </p:txBody>
      </p:sp>
      <p:sp>
        <p:nvSpPr>
          <p:cNvPr id="1057" name="Text Box 7"/>
          <p:cNvSpPr txBox="1">
            <a:spLocks noChangeArrowheads="1"/>
          </p:cNvSpPr>
          <p:nvPr/>
        </p:nvSpPr>
        <p:spPr bwMode="auto">
          <a:xfrm>
            <a:off x="6915150" y="1100138"/>
            <a:ext cx="1793875" cy="9318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3038" indent="-173038">
              <a:defRPr/>
            </a:pPr>
            <a:r>
              <a:rPr lang="en-US" sz="1000" b="1" u="sng" dirty="0"/>
              <a:t>Bio-Mechanicals</a:t>
            </a:r>
          </a:p>
          <a:p>
            <a:pPr>
              <a:defRPr/>
            </a:pPr>
            <a:r>
              <a:rPr lang="en-US" sz="1000" b="1" dirty="0"/>
              <a:t>- Indoor Reconnaissance</a:t>
            </a:r>
            <a:br>
              <a:rPr lang="en-US" sz="1000" b="1" dirty="0"/>
            </a:br>
            <a:r>
              <a:rPr lang="en-US" sz="1000" b="1" dirty="0"/>
              <a:t>- Indoor Lethal</a:t>
            </a:r>
            <a:br>
              <a:rPr lang="en-US" sz="1000" b="1" dirty="0"/>
            </a:br>
            <a:r>
              <a:rPr lang="en-US" sz="1000" b="1" dirty="0"/>
              <a:t>- Indoor Comm</a:t>
            </a:r>
          </a:p>
          <a:p>
            <a:pPr>
              <a:defRPr/>
            </a:pPr>
            <a:r>
              <a:rPr lang="en-US" sz="1000" b="1" dirty="0"/>
              <a:t>- Cyber attack</a:t>
            </a:r>
          </a:p>
        </p:txBody>
      </p:sp>
      <p:sp>
        <p:nvSpPr>
          <p:cNvPr id="1060" name="Text Box 14"/>
          <p:cNvSpPr txBox="1">
            <a:spLocks noChangeArrowheads="1"/>
          </p:cNvSpPr>
          <p:nvPr/>
        </p:nvSpPr>
        <p:spPr bwMode="auto">
          <a:xfrm>
            <a:off x="5445125" y="4740275"/>
            <a:ext cx="3057525" cy="145256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3038" indent="-173038">
              <a:defRPr/>
            </a:pPr>
            <a:r>
              <a:rPr lang="en-US" sz="1600" b="1" u="sng" dirty="0"/>
              <a:t>Next Gen Multi-Mission</a:t>
            </a:r>
          </a:p>
          <a:p>
            <a:pPr marL="173038" indent="-173038">
              <a:defRPr/>
            </a:pPr>
            <a:r>
              <a:rPr lang="en-US" sz="1200" b="1" dirty="0"/>
              <a:t>- ISR</a:t>
            </a:r>
          </a:p>
          <a:p>
            <a:pPr marL="173038" indent="-173038">
              <a:defRPr/>
            </a:pPr>
            <a:r>
              <a:rPr lang="en-US" sz="1200" b="1" dirty="0"/>
              <a:t>- Communications Relay</a:t>
            </a:r>
          </a:p>
          <a:p>
            <a:pPr marL="173038" indent="-173038">
              <a:defRPr/>
            </a:pPr>
            <a:r>
              <a:rPr lang="en-US" sz="1200" b="1" dirty="0"/>
              <a:t>- Lethal / Non-lethal</a:t>
            </a:r>
          </a:p>
          <a:p>
            <a:pPr marL="173038" indent="-173038">
              <a:defRPr/>
            </a:pPr>
            <a:r>
              <a:rPr lang="en-US" sz="1200" b="1" dirty="0"/>
              <a:t>- Electronic/Cyber Attack/SEAD</a:t>
            </a:r>
          </a:p>
          <a:p>
            <a:pPr marL="173038" indent="-173038">
              <a:defRPr/>
            </a:pPr>
            <a:r>
              <a:rPr lang="en-US" sz="1200" b="1" dirty="0"/>
              <a:t>- SIGINT/Low Altitude Pseudo-Sats</a:t>
            </a:r>
          </a:p>
          <a:p>
            <a:pPr marL="173038" indent="-173038">
              <a:buFontTx/>
              <a:buChar char="-"/>
              <a:defRPr/>
            </a:pPr>
            <a:r>
              <a:rPr lang="en-US" sz="1200" b="1" dirty="0"/>
              <a:t>= New Mission areas</a:t>
            </a:r>
          </a:p>
        </p:txBody>
      </p:sp>
      <p:sp>
        <p:nvSpPr>
          <p:cNvPr id="3098" name="Right Arrow 22"/>
          <p:cNvSpPr>
            <a:spLocks noChangeArrowheads="1"/>
          </p:cNvSpPr>
          <p:nvPr/>
        </p:nvSpPr>
        <p:spPr bwMode="auto">
          <a:xfrm>
            <a:off x="765175" y="6040438"/>
            <a:ext cx="7478713" cy="434975"/>
          </a:xfrm>
          <a:prstGeom prst="rightArrow">
            <a:avLst>
              <a:gd name="adj1" fmla="val 50000"/>
              <a:gd name="adj2" fmla="val 49988"/>
            </a:avLst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en-US" sz="1600" b="1">
                <a:solidFill>
                  <a:schemeClr val="bg1"/>
                </a:solidFill>
              </a:rPr>
              <a:t>Now							Future</a:t>
            </a:r>
          </a:p>
        </p:txBody>
      </p:sp>
      <p:pic>
        <p:nvPicPr>
          <p:cNvPr id="3099" name="Picture 72" descr="Robert%20Wood%203%20cm%20wingspan%20micro%20aerial%20vehicle"/>
          <p:cNvPicPr>
            <a:picLocks noChangeAspect="1" noChangeArrowheads="1"/>
          </p:cNvPicPr>
          <p:nvPr/>
        </p:nvPicPr>
        <p:blipFill>
          <a:blip r:embed="rId4" cstate="screen">
            <a:lum bright="12000"/>
          </a:blip>
          <a:srcRect/>
          <a:stretch>
            <a:fillRect/>
          </a:stretch>
        </p:blipFill>
        <p:spPr bwMode="auto">
          <a:xfrm>
            <a:off x="3084513" y="1120775"/>
            <a:ext cx="1216025" cy="9302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100" name="TextBox 33"/>
          <p:cNvSpPr txBox="1">
            <a:spLocks noChangeArrowheads="1"/>
          </p:cNvSpPr>
          <p:nvPr/>
        </p:nvSpPr>
        <p:spPr bwMode="auto">
          <a:xfrm>
            <a:off x="4314825" y="1255713"/>
            <a:ext cx="612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Nano</a:t>
            </a:r>
          </a:p>
        </p:txBody>
      </p:sp>
      <p:pic>
        <p:nvPicPr>
          <p:cNvPr id="3101" name="Picture 27" descr="DSC0522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06600" y="2105025"/>
            <a:ext cx="1287463" cy="105886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2108200" y="3379788"/>
          <a:ext cx="1069975" cy="514350"/>
        </p:xfrm>
        <a:graphic>
          <a:graphicData uri="http://schemas.openxmlformats.org/presentationml/2006/ole">
            <p:oleObj spid="_x0000_s2050" name="Image" r:id="rId6" imgW="1356133" imgH="649060" progId="">
              <p:embed/>
            </p:oleObj>
          </a:graphicData>
        </a:graphic>
      </p:graphicFrame>
      <p:sp>
        <p:nvSpPr>
          <p:cNvPr id="3102" name="TextBox 34"/>
          <p:cNvSpPr txBox="1">
            <a:spLocks noChangeArrowheads="1"/>
          </p:cNvSpPr>
          <p:nvPr/>
        </p:nvSpPr>
        <p:spPr bwMode="auto">
          <a:xfrm>
            <a:off x="2974975" y="3527425"/>
            <a:ext cx="873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Raven B</a:t>
            </a:r>
          </a:p>
        </p:txBody>
      </p:sp>
      <p:sp>
        <p:nvSpPr>
          <p:cNvPr id="3103" name="TextBox 38"/>
          <p:cNvSpPr txBox="1">
            <a:spLocks noChangeArrowheads="1"/>
          </p:cNvSpPr>
          <p:nvPr/>
        </p:nvSpPr>
        <p:spPr bwMode="auto">
          <a:xfrm>
            <a:off x="3324225" y="2452688"/>
            <a:ext cx="835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Wasp III</a:t>
            </a:r>
          </a:p>
        </p:txBody>
      </p:sp>
      <p:pic>
        <p:nvPicPr>
          <p:cNvPr id="30" name="Picture 19" descr="AnubisClip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023843" y="3944995"/>
            <a:ext cx="1196371" cy="62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7C80">
                <a:alpha val="60000"/>
              </a:srgbClr>
            </a:glow>
          </a:effectLst>
        </p:spPr>
      </p:pic>
      <p:sp>
        <p:nvSpPr>
          <p:cNvPr id="3105" name="TextBox 32"/>
          <p:cNvSpPr txBox="1">
            <a:spLocks noChangeArrowheads="1"/>
          </p:cNvSpPr>
          <p:nvPr/>
        </p:nvSpPr>
        <p:spPr bwMode="auto">
          <a:xfrm>
            <a:off x="2973388" y="3971925"/>
            <a:ext cx="1690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Switchblade SUAS</a:t>
            </a:r>
          </a:p>
          <a:p>
            <a:r>
              <a:rPr lang="en-US" sz="600"/>
              <a:t>Technical Demonstration</a:t>
            </a:r>
          </a:p>
        </p:txBody>
      </p:sp>
      <p:pic>
        <p:nvPicPr>
          <p:cNvPr id="3106" name="Picture 17" descr="Voyeur-Comp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076575" y="4291013"/>
            <a:ext cx="9382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7" name="Picture 7" descr="AIR_UAV_ScanEagle_Underside_l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6D83BF"/>
              </a:clrFrom>
              <a:clrTo>
                <a:srgbClr val="6D83BF">
                  <a:alpha val="0"/>
                </a:srgbClr>
              </a:clrTo>
            </a:clrChange>
            <a:lum bright="30000" contrast="54000"/>
          </a:blip>
          <a:srcRect/>
          <a:stretch>
            <a:fillRect/>
          </a:stretch>
        </p:blipFill>
        <p:spPr bwMode="auto">
          <a:xfrm>
            <a:off x="1884363" y="5187950"/>
            <a:ext cx="13208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54" descr="GTA Hunter Killer UAS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486275" y="5260975"/>
            <a:ext cx="922338" cy="552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09" name="TextBox 36"/>
          <p:cNvSpPr txBox="1">
            <a:spLocks noChangeArrowheads="1"/>
          </p:cNvSpPr>
          <p:nvPr/>
        </p:nvSpPr>
        <p:spPr bwMode="auto">
          <a:xfrm>
            <a:off x="2351088" y="5370513"/>
            <a:ext cx="1101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Scan Eagle</a:t>
            </a:r>
          </a:p>
        </p:txBody>
      </p:sp>
      <p:sp>
        <p:nvSpPr>
          <p:cNvPr id="3110" name="TextBox 37"/>
          <p:cNvSpPr txBox="1">
            <a:spLocks noChangeArrowheads="1"/>
          </p:cNvSpPr>
          <p:nvPr/>
        </p:nvSpPr>
        <p:spPr bwMode="auto">
          <a:xfrm>
            <a:off x="2284413" y="4870450"/>
            <a:ext cx="690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Finder</a:t>
            </a:r>
            <a:br>
              <a:rPr lang="en-US"/>
            </a:br>
            <a:r>
              <a:rPr lang="en-US"/>
              <a:t>SUAS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762125" y="4610100"/>
          <a:ext cx="1225550" cy="419100"/>
        </p:xfrm>
        <a:graphic>
          <a:graphicData uri="http://schemas.openxmlformats.org/presentationml/2006/ole">
            <p:oleObj spid="_x0000_s2051" r:id="rId11" imgW="3745682" imgH="1274067" progId="">
              <p:embed/>
            </p:oleObj>
          </a:graphicData>
        </a:graphic>
      </p:graphicFrame>
      <p:sp>
        <p:nvSpPr>
          <p:cNvPr id="3111" name="TextBox 32"/>
          <p:cNvSpPr txBox="1">
            <a:spLocks noChangeArrowheads="1"/>
          </p:cNvSpPr>
          <p:nvPr/>
        </p:nvSpPr>
        <p:spPr bwMode="auto">
          <a:xfrm>
            <a:off x="3543300" y="4691063"/>
            <a:ext cx="128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Voyeur SUAS</a:t>
            </a:r>
          </a:p>
          <a:p>
            <a:r>
              <a:rPr lang="en-US" sz="600"/>
              <a:t>Technical Demonstration</a:t>
            </a:r>
          </a:p>
        </p:txBody>
      </p:sp>
      <p:pic>
        <p:nvPicPr>
          <p:cNvPr id="3112" name="Picture 4" descr="3-Diff-Voyeurs-New-Backgrou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980113" y="2236788"/>
            <a:ext cx="8286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8080375" y="3532188"/>
            <a:ext cx="917575" cy="604837"/>
            <a:chOff x="8080375" y="3676650"/>
            <a:chExt cx="917575" cy="604838"/>
          </a:xfrm>
        </p:grpSpPr>
        <p:pic>
          <p:nvPicPr>
            <p:cNvPr id="3120" name="Picture 15" descr="FutureALUAS-Clip.png"/>
            <p:cNvPicPr>
              <a:picLocks noChangeAspect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8080375" y="3997325"/>
              <a:ext cx="669925" cy="2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8239125" y="3676650"/>
              <a:ext cx="7588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Artist </a:t>
              </a:r>
            </a:p>
            <a:p>
              <a:pPr>
                <a:defRPr/>
              </a:pPr>
              <a:r>
                <a:rPr lang="en-US" sz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Conception</a:t>
              </a:r>
            </a:p>
            <a:p>
              <a:pPr>
                <a:defRPr/>
              </a:pPr>
              <a:r>
                <a:rPr lang="en-US" sz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Future AL-SUAS</a:t>
              </a:r>
            </a:p>
          </p:txBody>
        </p:sp>
      </p:grp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6915150" y="1100138"/>
            <a:ext cx="1793875" cy="97631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3038" indent="-173038">
              <a:defRPr/>
            </a:pPr>
            <a:r>
              <a:rPr lang="en-US" sz="1000" b="1" u="sng" dirty="0">
                <a:latin typeface="Arial" pitchFamily="34" charset="0"/>
              </a:rPr>
              <a:t>Bio-Mechanicals</a:t>
            </a:r>
          </a:p>
          <a:p>
            <a:pPr>
              <a:defRPr/>
            </a:pPr>
            <a:r>
              <a:rPr lang="en-US" sz="1000" b="1" dirty="0">
                <a:latin typeface="Arial" pitchFamily="34" charset="0"/>
              </a:rPr>
              <a:t>- Indoor Reconnaissance</a:t>
            </a:r>
            <a:br>
              <a:rPr lang="en-US" sz="1000" b="1" dirty="0">
                <a:latin typeface="Arial" pitchFamily="34" charset="0"/>
              </a:rPr>
            </a:br>
            <a:r>
              <a:rPr lang="en-US" sz="1000" b="1" dirty="0">
                <a:latin typeface="Arial" pitchFamily="34" charset="0"/>
              </a:rPr>
              <a:t>- Indoor Lethal/Non-lethal</a:t>
            </a:r>
            <a:br>
              <a:rPr lang="en-US" sz="1000" b="1" dirty="0">
                <a:latin typeface="Arial" pitchFamily="34" charset="0"/>
              </a:rPr>
            </a:br>
            <a:r>
              <a:rPr lang="en-US" sz="1000" b="1" dirty="0">
                <a:latin typeface="Arial" pitchFamily="34" charset="0"/>
              </a:rPr>
              <a:t>- Indoor Comm</a:t>
            </a:r>
          </a:p>
          <a:p>
            <a:pPr>
              <a:defRPr/>
            </a:pPr>
            <a:r>
              <a:rPr lang="en-US" sz="1000" b="1" dirty="0">
                <a:latin typeface="Arial" pitchFamily="34" charset="0"/>
              </a:rPr>
              <a:t>- Cyber attack</a:t>
            </a:r>
          </a:p>
          <a:p>
            <a:pPr>
              <a:defRPr/>
            </a:pPr>
            <a:r>
              <a:rPr lang="en-US" sz="1000" b="1" dirty="0">
                <a:latin typeface="Arial" pitchFamily="34" charset="0"/>
              </a:rPr>
              <a:t>- Swarming</a:t>
            </a:r>
          </a:p>
        </p:txBody>
      </p:sp>
      <p:pic>
        <p:nvPicPr>
          <p:cNvPr id="3115" name="Picture 44" descr="Sphinx Moth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216900" y="1671638"/>
            <a:ext cx="3937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6005513" y="2767013"/>
            <a:ext cx="808037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Lite Machine’s</a:t>
            </a:r>
            <a:br>
              <a:rPr lang="en-US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en-US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Conceptual SUAS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43413" y="5595938"/>
            <a:ext cx="10493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GT Aero</a:t>
            </a:r>
            <a:br>
              <a:rPr lang="en-US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en-US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Conceptual Bandit SUAS</a:t>
            </a:r>
          </a:p>
        </p:txBody>
      </p:sp>
      <p:sp>
        <p:nvSpPr>
          <p:cNvPr id="3118" name="Slide Number Placeholder 3"/>
          <p:cNvSpPr txBox="1">
            <a:spLocks/>
          </p:cNvSpPr>
          <p:nvPr/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E30755-BABC-4E18-A6BB-F5816B18CF70}" type="slidenum">
              <a:rPr lang="en-US" sz="1000"/>
              <a:pPr algn="r"/>
              <a:t>20</a:t>
            </a:fld>
            <a:endParaRPr lang="en-US" sz="1000" dirty="0"/>
          </a:p>
        </p:txBody>
      </p:sp>
      <p:sp>
        <p:nvSpPr>
          <p:cNvPr id="3119" name="Title 1"/>
          <p:cNvSpPr txBox="1">
            <a:spLocks/>
          </p:cNvSpPr>
          <p:nvPr/>
        </p:nvSpPr>
        <p:spPr bwMode="auto">
          <a:xfrm>
            <a:off x="1701800" y="80963"/>
            <a:ext cx="71437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600" b="1" i="1" dirty="0">
                <a:solidFill>
                  <a:srgbClr val="151C77"/>
                </a:solidFill>
              </a:rPr>
              <a:t>AF </a:t>
            </a:r>
            <a:r>
              <a:rPr lang="en-US" sz="3600" b="1" i="1" dirty="0" smtClean="0">
                <a:solidFill>
                  <a:srgbClr val="151C77"/>
                </a:solidFill>
              </a:rPr>
              <a:t>RPA Flight </a:t>
            </a:r>
            <a:r>
              <a:rPr lang="en-US" sz="3600" b="1" i="1" dirty="0">
                <a:solidFill>
                  <a:srgbClr val="151C77"/>
                </a:solidFill>
              </a:rPr>
              <a:t>Plan:</a:t>
            </a:r>
            <a:br>
              <a:rPr lang="en-US" sz="3600" b="1" i="1" dirty="0">
                <a:solidFill>
                  <a:srgbClr val="151C77"/>
                </a:solidFill>
              </a:rPr>
            </a:br>
            <a:r>
              <a:rPr lang="en-US" sz="2800" b="1" i="1" dirty="0">
                <a:solidFill>
                  <a:srgbClr val="151C77"/>
                </a:solidFill>
              </a:rPr>
              <a:t>Small “Family of Systems”</a:t>
            </a:r>
            <a:endParaRPr lang="en-US" sz="2400" b="1" i="1" dirty="0">
              <a:solidFill>
                <a:srgbClr val="151C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2"/>
          <p:cNvSpPr>
            <a:spLocks noChangeArrowheads="1"/>
          </p:cNvSpPr>
          <p:nvPr/>
        </p:nvSpPr>
        <p:spPr bwMode="auto">
          <a:xfrm>
            <a:off x="0" y="1274763"/>
            <a:ext cx="9143999" cy="516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" name="Isosceles Triangle 79"/>
          <p:cNvSpPr>
            <a:spLocks/>
          </p:cNvSpPr>
          <p:nvPr/>
        </p:nvSpPr>
        <p:spPr bwMode="auto">
          <a:xfrm rot="5400000">
            <a:off x="2566311" y="-1051825"/>
            <a:ext cx="3801731" cy="8934354"/>
          </a:xfrm>
          <a:prstGeom prst="triangle">
            <a:avLst>
              <a:gd name="adj" fmla="val 48083"/>
            </a:avLst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5376863" y="3756025"/>
            <a:ext cx="2132012" cy="2351088"/>
            <a:chOff x="5559260" y="3573460"/>
            <a:chExt cx="2132177" cy="2351090"/>
          </a:xfrm>
        </p:grpSpPr>
        <p:sp>
          <p:nvSpPr>
            <p:cNvPr id="110" name="Rectangle 19"/>
            <p:cNvSpPr>
              <a:spLocks noChangeArrowheads="1"/>
            </p:cNvSpPr>
            <p:nvPr/>
          </p:nvSpPr>
          <p:spPr bwMode="auto">
            <a:xfrm>
              <a:off x="5559260" y="3573460"/>
              <a:ext cx="2132177" cy="23510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832" name="Line 12"/>
            <p:cNvSpPr>
              <a:spLocks noChangeShapeType="1"/>
            </p:cNvSpPr>
            <p:nvPr/>
          </p:nvSpPr>
          <p:spPr bwMode="auto">
            <a:xfrm flipH="1">
              <a:off x="5779410" y="3711694"/>
              <a:ext cx="1868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5729007" y="4761853"/>
              <a:ext cx="1384037" cy="160760"/>
              <a:chOff x="3792801" y="2469180"/>
              <a:chExt cx="1384037" cy="160760"/>
            </a:xfrm>
          </p:grpSpPr>
          <p:sp>
            <p:nvSpPr>
              <p:cNvPr id="31865" name="Rectangle 10"/>
              <p:cNvSpPr>
                <a:spLocks noChangeArrowheads="1"/>
              </p:cNvSpPr>
              <p:nvPr/>
            </p:nvSpPr>
            <p:spPr bwMode="auto">
              <a:xfrm>
                <a:off x="4207499" y="2469180"/>
                <a:ext cx="969339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Specialized ISR</a:t>
                </a:r>
              </a:p>
            </p:txBody>
          </p:sp>
          <p:sp>
            <p:nvSpPr>
              <p:cNvPr id="31866" name="Line 13"/>
              <p:cNvSpPr>
                <a:spLocks noChangeShapeType="1"/>
              </p:cNvSpPr>
              <p:nvPr/>
            </p:nvSpPr>
            <p:spPr bwMode="auto">
              <a:xfrm flipH="1">
                <a:off x="3792801" y="2547512"/>
                <a:ext cx="4106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5844346" y="4386450"/>
              <a:ext cx="932144" cy="160760"/>
              <a:chOff x="3806540" y="2001702"/>
              <a:chExt cx="932144" cy="160760"/>
            </a:xfrm>
          </p:grpSpPr>
          <p:sp>
            <p:nvSpPr>
              <p:cNvPr id="31863" name="Line 17"/>
              <p:cNvSpPr>
                <a:spLocks noChangeShapeType="1"/>
              </p:cNvSpPr>
              <p:nvPr/>
            </p:nvSpPr>
            <p:spPr bwMode="auto">
              <a:xfrm flipH="1">
                <a:off x="3806540" y="2077831"/>
                <a:ext cx="4106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4" name="Rectangle 6"/>
              <p:cNvSpPr>
                <a:spLocks noChangeArrowheads="1"/>
              </p:cNvSpPr>
              <p:nvPr/>
            </p:nvSpPr>
            <p:spPr bwMode="auto">
              <a:xfrm>
                <a:off x="4055665" y="2001702"/>
                <a:ext cx="683019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Collection</a:t>
                </a:r>
              </a:p>
            </p:txBody>
          </p:sp>
        </p:grp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5818843" y="4575830"/>
              <a:ext cx="1191013" cy="160760"/>
              <a:chOff x="3733412" y="1870407"/>
              <a:chExt cx="1191013" cy="160760"/>
            </a:xfrm>
          </p:grpSpPr>
          <p:sp>
            <p:nvSpPr>
              <p:cNvPr id="31861" name="Line 16"/>
              <p:cNvSpPr>
                <a:spLocks noChangeShapeType="1"/>
              </p:cNvSpPr>
              <p:nvPr/>
            </p:nvSpPr>
            <p:spPr bwMode="auto">
              <a:xfrm flipH="1">
                <a:off x="3733412" y="1952938"/>
                <a:ext cx="4106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2" name="Rectangle 7"/>
              <p:cNvSpPr>
                <a:spLocks noChangeArrowheads="1"/>
              </p:cNvSpPr>
              <p:nvPr/>
            </p:nvSpPr>
            <p:spPr bwMode="auto">
              <a:xfrm>
                <a:off x="4029333" y="1870407"/>
                <a:ext cx="895092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Dissemination</a:t>
                </a:r>
              </a:p>
            </p:txBody>
          </p:sp>
        </p:grpSp>
        <p:grpSp>
          <p:nvGrpSpPr>
            <p:cNvPr id="6" name="Group 48"/>
            <p:cNvGrpSpPr>
              <a:grpSpLocks/>
            </p:cNvGrpSpPr>
            <p:nvPr/>
          </p:nvGrpSpPr>
          <p:grpSpPr bwMode="auto">
            <a:xfrm>
              <a:off x="5629814" y="3823927"/>
              <a:ext cx="987086" cy="160760"/>
              <a:chOff x="3736484" y="1859911"/>
              <a:chExt cx="987086" cy="160760"/>
            </a:xfrm>
          </p:grpSpPr>
          <p:sp>
            <p:nvSpPr>
              <p:cNvPr id="31859" name="Line 15"/>
              <p:cNvSpPr>
                <a:spLocks noChangeShapeType="1"/>
              </p:cNvSpPr>
              <p:nvPr/>
            </p:nvSpPr>
            <p:spPr bwMode="auto">
              <a:xfrm flipH="1">
                <a:off x="3736484" y="1937732"/>
                <a:ext cx="4106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0" name="Rectangle 8"/>
              <p:cNvSpPr>
                <a:spLocks noChangeArrowheads="1"/>
              </p:cNvSpPr>
              <p:nvPr/>
            </p:nvSpPr>
            <p:spPr bwMode="auto">
              <a:xfrm>
                <a:off x="4088722" y="1859911"/>
                <a:ext cx="634848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ISR</a:t>
                </a:r>
              </a:p>
            </p:txBody>
          </p:sp>
        </p:grpSp>
        <p:grpSp>
          <p:nvGrpSpPr>
            <p:cNvPr id="7" name="Group 51"/>
            <p:cNvGrpSpPr>
              <a:grpSpLocks/>
            </p:cNvGrpSpPr>
            <p:nvPr/>
          </p:nvGrpSpPr>
          <p:grpSpPr bwMode="auto">
            <a:xfrm>
              <a:off x="5650362" y="4196064"/>
              <a:ext cx="1265831" cy="160760"/>
              <a:chOff x="3739556" y="2062141"/>
              <a:chExt cx="1265831" cy="160760"/>
            </a:xfrm>
          </p:grpSpPr>
          <p:sp>
            <p:nvSpPr>
              <p:cNvPr id="31857" name="Line 14"/>
              <p:cNvSpPr>
                <a:spLocks noChangeShapeType="1"/>
              </p:cNvSpPr>
              <p:nvPr/>
            </p:nvSpPr>
            <p:spPr bwMode="auto">
              <a:xfrm flipH="1">
                <a:off x="3739556" y="2138426"/>
                <a:ext cx="4106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8" name="Rectangle 9"/>
              <p:cNvSpPr>
                <a:spLocks noChangeArrowheads="1"/>
              </p:cNvSpPr>
              <p:nvPr/>
            </p:nvSpPr>
            <p:spPr bwMode="auto">
              <a:xfrm>
                <a:off x="4148110" y="2062141"/>
                <a:ext cx="857277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Comm Relay</a:t>
                </a:r>
              </a:p>
            </p:txBody>
          </p:sp>
        </p:grpSp>
        <p:sp>
          <p:nvSpPr>
            <p:cNvPr id="31838" name="Rectangle 5"/>
            <p:cNvSpPr>
              <a:spLocks noChangeArrowheads="1"/>
            </p:cNvSpPr>
            <p:nvPr/>
          </p:nvSpPr>
          <p:spPr bwMode="auto">
            <a:xfrm>
              <a:off x="5948361" y="3637970"/>
              <a:ext cx="634848" cy="1607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EW</a:t>
              </a:r>
            </a:p>
          </p:txBody>
        </p:sp>
        <p:sp>
          <p:nvSpPr>
            <p:cNvPr id="31839" name="Line 13"/>
            <p:cNvSpPr>
              <a:spLocks noChangeShapeType="1"/>
            </p:cNvSpPr>
            <p:nvPr/>
          </p:nvSpPr>
          <p:spPr bwMode="auto">
            <a:xfrm flipH="1">
              <a:off x="5687732" y="4086101"/>
              <a:ext cx="4106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0" name="Rectangle 10"/>
            <p:cNvSpPr>
              <a:spLocks noChangeArrowheads="1"/>
            </p:cNvSpPr>
            <p:nvPr/>
          </p:nvSpPr>
          <p:spPr bwMode="auto">
            <a:xfrm>
              <a:off x="6023056" y="4007769"/>
              <a:ext cx="634848" cy="1607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CAS</a:t>
              </a:r>
            </a:p>
          </p:txBody>
        </p:sp>
        <p:grpSp>
          <p:nvGrpSpPr>
            <p:cNvPr id="8" name="Group 84"/>
            <p:cNvGrpSpPr>
              <a:grpSpLocks/>
            </p:cNvGrpSpPr>
            <p:nvPr/>
          </p:nvGrpSpPr>
          <p:grpSpPr bwMode="auto">
            <a:xfrm>
              <a:off x="5757582" y="4953962"/>
              <a:ext cx="1049547" cy="160760"/>
              <a:chOff x="3792801" y="2670814"/>
              <a:chExt cx="1049547" cy="160760"/>
            </a:xfrm>
          </p:grpSpPr>
          <p:sp>
            <p:nvSpPr>
              <p:cNvPr id="31855" name="Rectangle 10"/>
              <p:cNvSpPr>
                <a:spLocks noChangeArrowheads="1"/>
              </p:cNvSpPr>
              <p:nvPr/>
            </p:nvSpPr>
            <p:spPr bwMode="auto">
              <a:xfrm>
                <a:off x="4207500" y="2670814"/>
                <a:ext cx="634848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AAR-T</a:t>
                </a:r>
              </a:p>
            </p:txBody>
          </p:sp>
          <p:sp>
            <p:nvSpPr>
              <p:cNvPr id="31856" name="Line 13"/>
              <p:cNvSpPr>
                <a:spLocks noChangeShapeType="1"/>
              </p:cNvSpPr>
              <p:nvPr/>
            </p:nvSpPr>
            <p:spPr bwMode="auto">
              <a:xfrm flipH="1">
                <a:off x="3792801" y="2752321"/>
                <a:ext cx="4106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87"/>
            <p:cNvGrpSpPr>
              <a:grpSpLocks/>
            </p:cNvGrpSpPr>
            <p:nvPr/>
          </p:nvGrpSpPr>
          <p:grpSpPr bwMode="auto">
            <a:xfrm>
              <a:off x="5790923" y="5149245"/>
              <a:ext cx="1049547" cy="160760"/>
              <a:chOff x="3792801" y="2670814"/>
              <a:chExt cx="1049547" cy="160760"/>
            </a:xfrm>
          </p:grpSpPr>
          <p:sp>
            <p:nvSpPr>
              <p:cNvPr id="31853" name="Rectangle 10"/>
              <p:cNvSpPr>
                <a:spLocks noChangeArrowheads="1"/>
              </p:cNvSpPr>
              <p:nvPr/>
            </p:nvSpPr>
            <p:spPr bwMode="auto">
              <a:xfrm>
                <a:off x="4207500" y="2670814"/>
                <a:ext cx="634848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SEAD</a:t>
                </a:r>
              </a:p>
            </p:txBody>
          </p:sp>
          <p:sp>
            <p:nvSpPr>
              <p:cNvPr id="31854" name="Line 13"/>
              <p:cNvSpPr>
                <a:spLocks noChangeShapeType="1"/>
              </p:cNvSpPr>
              <p:nvPr/>
            </p:nvSpPr>
            <p:spPr bwMode="auto">
              <a:xfrm flipH="1">
                <a:off x="3792801" y="2752321"/>
                <a:ext cx="4106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5819499" y="5344528"/>
              <a:ext cx="1271869" cy="160760"/>
              <a:chOff x="5757580" y="5668412"/>
              <a:chExt cx="1271869" cy="160760"/>
            </a:xfrm>
          </p:grpSpPr>
          <p:sp>
            <p:nvSpPr>
              <p:cNvPr id="31851" name="Line 13"/>
              <p:cNvSpPr>
                <a:spLocks noChangeShapeType="1"/>
              </p:cNvSpPr>
              <p:nvPr/>
            </p:nvSpPr>
            <p:spPr bwMode="auto">
              <a:xfrm flipH="1">
                <a:off x="5757580" y="5749919"/>
                <a:ext cx="5543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2" name="Rectangle 10"/>
              <p:cNvSpPr>
                <a:spLocks noChangeArrowheads="1"/>
              </p:cNvSpPr>
              <p:nvPr/>
            </p:nvSpPr>
            <p:spPr bwMode="auto">
              <a:xfrm>
                <a:off x="6172280" y="5668412"/>
                <a:ext cx="857169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Air Interdiction</a:t>
                </a:r>
              </a:p>
            </p:txBody>
          </p:sp>
        </p:grpSp>
        <p:grpSp>
          <p:nvGrpSpPr>
            <p:cNvPr id="11" name="Group 103"/>
            <p:cNvGrpSpPr>
              <a:grpSpLocks/>
            </p:cNvGrpSpPr>
            <p:nvPr/>
          </p:nvGrpSpPr>
          <p:grpSpPr bwMode="auto">
            <a:xfrm>
              <a:off x="5819499" y="5539811"/>
              <a:ext cx="1824314" cy="160760"/>
              <a:chOff x="5819499" y="5473129"/>
              <a:chExt cx="1824314" cy="160760"/>
            </a:xfrm>
          </p:grpSpPr>
          <p:sp>
            <p:nvSpPr>
              <p:cNvPr id="31849" name="Line 13"/>
              <p:cNvSpPr>
                <a:spLocks noChangeShapeType="1"/>
              </p:cNvSpPr>
              <p:nvPr/>
            </p:nvSpPr>
            <p:spPr bwMode="auto">
              <a:xfrm flipH="1">
                <a:off x="5819499" y="5554636"/>
                <a:ext cx="5543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0" name="Rectangle 10"/>
              <p:cNvSpPr>
                <a:spLocks noChangeArrowheads="1"/>
              </p:cNvSpPr>
              <p:nvPr/>
            </p:nvSpPr>
            <p:spPr bwMode="auto">
              <a:xfrm>
                <a:off x="6234199" y="5473129"/>
                <a:ext cx="1409614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Aeromedical Evacuation</a:t>
                </a:r>
              </a:p>
            </p:txBody>
          </p:sp>
        </p:grpSp>
        <p:grpSp>
          <p:nvGrpSpPr>
            <p:cNvPr id="12" name="Group 104"/>
            <p:cNvGrpSpPr>
              <a:grpSpLocks/>
            </p:cNvGrpSpPr>
            <p:nvPr/>
          </p:nvGrpSpPr>
          <p:grpSpPr bwMode="auto">
            <a:xfrm>
              <a:off x="5848077" y="5735094"/>
              <a:ext cx="1633814" cy="160760"/>
              <a:chOff x="5819499" y="5630308"/>
              <a:chExt cx="1633814" cy="160760"/>
            </a:xfrm>
          </p:grpSpPr>
          <p:sp>
            <p:nvSpPr>
              <p:cNvPr id="31847" name="Line 13"/>
              <p:cNvSpPr>
                <a:spLocks noChangeShapeType="1"/>
              </p:cNvSpPr>
              <p:nvPr/>
            </p:nvSpPr>
            <p:spPr bwMode="auto">
              <a:xfrm flipH="1">
                <a:off x="5819499" y="5711815"/>
                <a:ext cx="5543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8" name="Rectangle 10"/>
              <p:cNvSpPr>
                <a:spLocks noChangeArrowheads="1"/>
              </p:cNvSpPr>
              <p:nvPr/>
            </p:nvSpPr>
            <p:spPr bwMode="auto">
              <a:xfrm>
                <a:off x="6234199" y="5630308"/>
                <a:ext cx="1219114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Personnel Recovery</a:t>
                </a:r>
              </a:p>
            </p:txBody>
          </p:sp>
        </p:grpSp>
        <p:sp>
          <p:nvSpPr>
            <p:cNvPr id="31846" name="Rectangle 4"/>
            <p:cNvSpPr>
              <a:spLocks noChangeArrowheads="1"/>
            </p:cNvSpPr>
            <p:nvPr/>
          </p:nvSpPr>
          <p:spPr bwMode="auto">
            <a:xfrm rot="-5400000">
              <a:off x="4620792" y="4644023"/>
              <a:ext cx="2258871" cy="23550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200">
                  <a:solidFill>
                    <a:srgbClr val="FFFFFF"/>
                  </a:solidFill>
                </a:rPr>
                <a:t>Modular Payloads</a:t>
              </a:r>
            </a:p>
          </p:txBody>
        </p:sp>
      </p:grpSp>
      <p:sp>
        <p:nvSpPr>
          <p:cNvPr id="31750" name="Text Box 14"/>
          <p:cNvSpPr txBox="1">
            <a:spLocks noChangeArrowheads="1"/>
          </p:cNvSpPr>
          <p:nvPr/>
        </p:nvSpPr>
        <p:spPr bwMode="auto">
          <a:xfrm>
            <a:off x="2200275" y="2486025"/>
            <a:ext cx="1104900" cy="1017588"/>
          </a:xfrm>
          <a:prstGeom prst="rect">
            <a:avLst/>
          </a:prstGeom>
          <a:solidFill>
            <a:srgbClr val="ABC7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3038" indent="-173038"/>
            <a:r>
              <a:rPr lang="en-US" sz="1200" b="1" u="sng"/>
              <a:t>MQ-Xa</a:t>
            </a:r>
          </a:p>
        </p:txBody>
      </p:sp>
      <p:sp>
        <p:nvSpPr>
          <p:cNvPr id="9626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0E2CF8-418C-4F11-97FE-F40487AC1A8B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>
                <a:defRPr/>
              </a:pPr>
              <a:t>21</a:t>
            </a:fld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385" name="Text Box 28"/>
          <p:cNvSpPr txBox="1">
            <a:spLocks noChangeArrowheads="1"/>
          </p:cNvSpPr>
          <p:nvPr/>
        </p:nvSpPr>
        <p:spPr bwMode="auto">
          <a:xfrm>
            <a:off x="11113" y="2338388"/>
            <a:ext cx="1849437" cy="1016000"/>
          </a:xfrm>
          <a:prstGeom prst="rect">
            <a:avLst/>
          </a:prstGeom>
          <a:gradFill flip="none" rotWithShape="1">
            <a:gsLst>
              <a:gs pos="40000">
                <a:srgbClr val="33CCFF"/>
              </a:gs>
              <a:gs pos="66000">
                <a:srgbClr val="ABC7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3038" indent="-173038">
              <a:defRPr/>
            </a:pPr>
            <a:r>
              <a:rPr lang="en-US" sz="1200" b="1" u="sng" dirty="0"/>
              <a:t>MQ-1</a:t>
            </a:r>
          </a:p>
          <a:p>
            <a:pPr>
              <a:defRPr/>
            </a:pPr>
            <a:r>
              <a:rPr lang="en-US" sz="900" b="1" dirty="0"/>
              <a:t>- Collection – SIGINT/FMV</a:t>
            </a:r>
          </a:p>
          <a:p>
            <a:pPr>
              <a:buFontTx/>
              <a:buChar char="-"/>
              <a:defRPr/>
            </a:pPr>
            <a:r>
              <a:rPr lang="en-US" sz="900" b="1" dirty="0"/>
              <a:t> CAS</a:t>
            </a: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12700" y="3398838"/>
            <a:ext cx="1849438" cy="1092200"/>
          </a:xfrm>
          <a:prstGeom prst="rect">
            <a:avLst/>
          </a:prstGeom>
          <a:gradFill>
            <a:gsLst>
              <a:gs pos="40000">
                <a:srgbClr val="33CCFF"/>
              </a:gs>
              <a:gs pos="66000">
                <a:srgbClr val="ABC7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3038" indent="-173038">
              <a:defRPr/>
            </a:pPr>
            <a:r>
              <a:rPr lang="en-US" sz="1200" b="1" u="sng" dirty="0"/>
              <a:t>MQ-9</a:t>
            </a:r>
          </a:p>
          <a:p>
            <a:pPr>
              <a:defRPr/>
            </a:pPr>
            <a:r>
              <a:rPr lang="en-US" sz="900" b="1" dirty="0"/>
              <a:t>- Collection – SIGINT/FMV</a:t>
            </a:r>
          </a:p>
          <a:p>
            <a:pPr>
              <a:buFontTx/>
              <a:buChar char="-"/>
              <a:defRPr/>
            </a:pPr>
            <a:r>
              <a:rPr lang="en-US" sz="900" b="1" dirty="0"/>
              <a:t> CAS</a:t>
            </a:r>
          </a:p>
        </p:txBody>
      </p:sp>
      <p:sp>
        <p:nvSpPr>
          <p:cNvPr id="15394" name="Text Box 14"/>
          <p:cNvSpPr txBox="1">
            <a:spLocks noChangeArrowheads="1"/>
          </p:cNvSpPr>
          <p:nvPr/>
        </p:nvSpPr>
        <p:spPr bwMode="auto">
          <a:xfrm>
            <a:off x="2200275" y="3551238"/>
            <a:ext cx="1963738" cy="1482725"/>
          </a:xfrm>
          <a:prstGeom prst="rect">
            <a:avLst/>
          </a:prstGeom>
          <a:solidFill>
            <a:srgbClr val="ABC7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3038" indent="-173038" algn="l">
              <a:defRPr/>
            </a:pPr>
            <a:r>
              <a:rPr lang="en-US" sz="1200" b="1" u="sng" dirty="0"/>
              <a:t>MQ-9</a:t>
            </a:r>
          </a:p>
          <a:p>
            <a:pPr algn="l">
              <a:buFontTx/>
              <a:buChar char="-"/>
              <a:defRPr/>
            </a:pPr>
            <a:r>
              <a:rPr lang="en-US" sz="900" b="1" dirty="0"/>
              <a:t> Collection</a:t>
            </a:r>
          </a:p>
          <a:p>
            <a:pPr marL="115888" lvl="1" algn="l">
              <a:buFontTx/>
              <a:buChar char="-"/>
              <a:defRPr/>
            </a:pPr>
            <a:r>
              <a:rPr lang="en-US" sz="900" b="1" dirty="0"/>
              <a:t> SIGINT/FMV</a:t>
            </a:r>
          </a:p>
          <a:p>
            <a:pPr marL="115888" lvl="1" algn="l">
              <a:buFontTx/>
              <a:buChar char="-"/>
              <a:defRPr/>
            </a:pPr>
            <a:r>
              <a:rPr lang="en-US" sz="900" b="1" dirty="0"/>
              <a:t> Wide Area Airborne ISR</a:t>
            </a:r>
          </a:p>
          <a:p>
            <a:pPr marL="115888" lvl="1" algn="l">
              <a:buFontTx/>
              <a:buChar char="-"/>
              <a:defRPr/>
            </a:pPr>
            <a:r>
              <a:rPr lang="en-US" sz="900" b="1" dirty="0"/>
              <a:t> SAR/GMTI</a:t>
            </a:r>
          </a:p>
          <a:p>
            <a:pPr algn="l">
              <a:buFontTx/>
              <a:buChar char="-"/>
              <a:defRPr/>
            </a:pPr>
            <a:r>
              <a:rPr lang="en-US" sz="900" b="1" dirty="0"/>
              <a:t> CAS</a:t>
            </a:r>
          </a:p>
        </p:txBody>
      </p:sp>
      <p:grpSp>
        <p:nvGrpSpPr>
          <p:cNvPr id="13" name="Group 95"/>
          <p:cNvGrpSpPr>
            <a:grpSpLocks/>
          </p:cNvGrpSpPr>
          <p:nvPr/>
        </p:nvGrpSpPr>
        <p:grpSpPr bwMode="auto">
          <a:xfrm>
            <a:off x="5032375" y="2703513"/>
            <a:ext cx="1141413" cy="1001712"/>
            <a:chOff x="5024215" y="2878327"/>
            <a:chExt cx="1141454" cy="1001342"/>
          </a:xfrm>
        </p:grpSpPr>
        <p:sp>
          <p:nvSpPr>
            <p:cNvPr id="31829" name="Text Box 35"/>
            <p:cNvSpPr txBox="1">
              <a:spLocks noChangeArrowheads="1"/>
            </p:cNvSpPr>
            <p:nvPr/>
          </p:nvSpPr>
          <p:spPr bwMode="auto">
            <a:xfrm>
              <a:off x="5024215" y="2878327"/>
              <a:ext cx="1141454" cy="1001342"/>
            </a:xfrm>
            <a:prstGeom prst="rect">
              <a:avLst/>
            </a:prstGeom>
            <a:solidFill>
              <a:srgbClr val="ABC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173038" indent="-173038"/>
              <a:r>
                <a:rPr lang="en-US" sz="1200" b="1" u="sng"/>
                <a:t>MQ-Xb</a:t>
              </a:r>
            </a:p>
          </p:txBody>
        </p:sp>
        <p:pic>
          <p:nvPicPr>
            <p:cNvPr id="31830" name="Picture 7" descr="X45UCAV_6"/>
            <p:cNvPicPr>
              <a:picLocks noChangeAspect="1" noChangeArrowheads="1"/>
            </p:cNvPicPr>
            <p:nvPr/>
          </p:nvPicPr>
          <p:blipFill>
            <a:blip r:embed="rId3" cstate="screen">
              <a:lum bright="6000"/>
            </a:blip>
            <a:srcRect/>
            <a:stretch>
              <a:fillRect/>
            </a:stretch>
          </p:blipFill>
          <p:spPr bwMode="auto">
            <a:xfrm>
              <a:off x="5080402" y="3124926"/>
              <a:ext cx="977900" cy="693738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31757" name="Picture 8" descr="MQ-1 Predato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4225" y="2708275"/>
            <a:ext cx="1062038" cy="608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8" name="Picture 10" descr="http://www.af.mil/shared/media/photodb/photos/060913-F-9876J-11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4225" y="3759200"/>
            <a:ext cx="10668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9" name="Picture 10" descr="http://www.af.mil/shared/media/photodb/photos/060913-F-9876J-11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63875" y="4278313"/>
            <a:ext cx="10668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60" name="Picture 7" descr="X45UCAV_6"/>
          <p:cNvPicPr>
            <a:picLocks noChangeAspect="1" noChangeArrowheads="1"/>
          </p:cNvPicPr>
          <p:nvPr/>
        </p:nvPicPr>
        <p:blipFill>
          <a:blip r:embed="rId3" cstate="screen">
            <a:lum bright="6000"/>
          </a:blip>
          <a:srcRect/>
          <a:stretch>
            <a:fillRect/>
          </a:stretch>
        </p:blipFill>
        <p:spPr bwMode="auto">
          <a:xfrm>
            <a:off x="2246313" y="2740025"/>
            <a:ext cx="977900" cy="693738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4" name="Group 107"/>
          <p:cNvGrpSpPr>
            <a:grpSpLocks/>
          </p:cNvGrpSpPr>
          <p:nvPr/>
        </p:nvGrpSpPr>
        <p:grpSpPr bwMode="auto">
          <a:xfrm>
            <a:off x="7543800" y="3613150"/>
            <a:ext cx="1155700" cy="1036638"/>
            <a:chOff x="6956425" y="1993900"/>
            <a:chExt cx="1155609" cy="1036683"/>
          </a:xfrm>
        </p:grpSpPr>
        <p:sp>
          <p:nvSpPr>
            <p:cNvPr id="31827" name="Text Box 35"/>
            <p:cNvSpPr txBox="1">
              <a:spLocks noChangeArrowheads="1"/>
            </p:cNvSpPr>
            <p:nvPr/>
          </p:nvSpPr>
          <p:spPr bwMode="auto">
            <a:xfrm>
              <a:off x="6956425" y="1993900"/>
              <a:ext cx="1155609" cy="1036683"/>
            </a:xfrm>
            <a:prstGeom prst="rect">
              <a:avLst/>
            </a:prstGeom>
            <a:solidFill>
              <a:srgbClr val="ABC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173038" indent="-173038"/>
              <a:r>
                <a:rPr lang="en-US" sz="1200" b="1" u="sng"/>
                <a:t>MQ-Xc</a:t>
              </a:r>
            </a:p>
          </p:txBody>
        </p:sp>
        <p:pic>
          <p:nvPicPr>
            <p:cNvPr id="31828" name="Picture 7" descr="X45UCAV_6"/>
            <p:cNvPicPr>
              <a:picLocks noChangeAspect="1" noChangeArrowheads="1"/>
            </p:cNvPicPr>
            <p:nvPr/>
          </p:nvPicPr>
          <p:blipFill>
            <a:blip r:embed="rId3" cstate="screen">
              <a:lum bright="6000"/>
            </a:blip>
            <a:srcRect/>
            <a:stretch>
              <a:fillRect/>
            </a:stretch>
          </p:blipFill>
          <p:spPr bwMode="auto">
            <a:xfrm>
              <a:off x="7008575" y="2260276"/>
              <a:ext cx="977900" cy="693737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31762" name="Right Arrow 18"/>
          <p:cNvSpPr>
            <a:spLocks noChangeArrowheads="1"/>
          </p:cNvSpPr>
          <p:nvPr/>
        </p:nvSpPr>
        <p:spPr bwMode="auto">
          <a:xfrm>
            <a:off x="765175" y="6040438"/>
            <a:ext cx="7478713" cy="434975"/>
          </a:xfrm>
          <a:prstGeom prst="rightArrow">
            <a:avLst>
              <a:gd name="adj1" fmla="val 50000"/>
              <a:gd name="adj2" fmla="val 49988"/>
            </a:avLst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en-US" sz="1600" b="1">
                <a:solidFill>
                  <a:schemeClr val="bg1"/>
                </a:solidFill>
              </a:rPr>
              <a:t>Now							Future</a:t>
            </a:r>
          </a:p>
        </p:txBody>
      </p:sp>
      <p:sp>
        <p:nvSpPr>
          <p:cNvPr id="36" name="Bent Arrow 35"/>
          <p:cNvSpPr/>
          <p:nvPr/>
        </p:nvSpPr>
        <p:spPr bwMode="auto">
          <a:xfrm rot="16200000" flipV="1">
            <a:off x="7405688" y="4806950"/>
            <a:ext cx="1031875" cy="77152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990099"/>
          </a:solidFill>
          <a:ln w="12700" algn="ctr">
            <a:noFill/>
            <a:round/>
            <a:headEnd/>
            <a:tailEnd/>
          </a:ln>
        </p:spPr>
        <p:txBody>
          <a:bodyPr vert="vert270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7" name="Bent Arrow 56"/>
          <p:cNvSpPr/>
          <p:nvPr/>
        </p:nvSpPr>
        <p:spPr bwMode="auto">
          <a:xfrm>
            <a:off x="2690813" y="1958975"/>
            <a:ext cx="627062" cy="530225"/>
          </a:xfrm>
          <a:prstGeom prst="bentArrow">
            <a:avLst>
              <a:gd name="adj1" fmla="val 25000"/>
              <a:gd name="adj2" fmla="val 21790"/>
              <a:gd name="adj3" fmla="val 25000"/>
              <a:gd name="adj4" fmla="val 43750"/>
            </a:avLst>
          </a:prstGeom>
          <a:solidFill>
            <a:srgbClr val="990099"/>
          </a:solidFill>
          <a:ln w="12700" algn="ctr">
            <a:noFill/>
            <a:round/>
            <a:headEnd/>
            <a:tailEnd/>
          </a:ln>
        </p:spPr>
        <p:txBody>
          <a:bodyPr vert="vert270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3351213" y="1397000"/>
            <a:ext cx="1574800" cy="1603375"/>
            <a:chOff x="3521455" y="1188712"/>
            <a:chExt cx="1574420" cy="1602113"/>
          </a:xfrm>
        </p:grpSpPr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3521455" y="1188712"/>
              <a:ext cx="1574420" cy="16021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804" name="Line 12"/>
            <p:cNvSpPr>
              <a:spLocks noChangeShapeType="1"/>
            </p:cNvSpPr>
            <p:nvPr/>
          </p:nvSpPr>
          <p:spPr bwMode="auto">
            <a:xfrm flipH="1">
              <a:off x="3741604" y="1326946"/>
              <a:ext cx="1868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52"/>
            <p:cNvGrpSpPr>
              <a:grpSpLocks/>
            </p:cNvGrpSpPr>
            <p:nvPr/>
          </p:nvGrpSpPr>
          <p:grpSpPr bwMode="auto">
            <a:xfrm>
              <a:off x="3691201" y="2377105"/>
              <a:ext cx="1384037" cy="160760"/>
              <a:chOff x="3792801" y="2469180"/>
              <a:chExt cx="1384037" cy="160760"/>
            </a:xfrm>
          </p:grpSpPr>
          <p:sp>
            <p:nvSpPr>
              <p:cNvPr id="31825" name="Rectangle 10"/>
              <p:cNvSpPr>
                <a:spLocks noChangeArrowheads="1"/>
              </p:cNvSpPr>
              <p:nvPr/>
            </p:nvSpPr>
            <p:spPr bwMode="auto">
              <a:xfrm>
                <a:off x="4207499" y="2469180"/>
                <a:ext cx="969339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Specialized ISR</a:t>
                </a:r>
              </a:p>
            </p:txBody>
          </p:sp>
          <p:sp>
            <p:nvSpPr>
              <p:cNvPr id="31826" name="Line 13"/>
              <p:cNvSpPr>
                <a:spLocks noChangeShapeType="1"/>
              </p:cNvSpPr>
              <p:nvPr/>
            </p:nvSpPr>
            <p:spPr bwMode="auto">
              <a:xfrm flipH="1">
                <a:off x="3792801" y="2547512"/>
                <a:ext cx="4106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3806540" y="2001702"/>
              <a:ext cx="932144" cy="160760"/>
              <a:chOff x="3806540" y="2001702"/>
              <a:chExt cx="932144" cy="160760"/>
            </a:xfrm>
          </p:grpSpPr>
          <p:sp>
            <p:nvSpPr>
              <p:cNvPr id="31823" name="Line 17"/>
              <p:cNvSpPr>
                <a:spLocks noChangeShapeType="1"/>
              </p:cNvSpPr>
              <p:nvPr/>
            </p:nvSpPr>
            <p:spPr bwMode="auto">
              <a:xfrm flipH="1">
                <a:off x="3806540" y="2077831"/>
                <a:ext cx="4106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4" name="Rectangle 6"/>
              <p:cNvSpPr>
                <a:spLocks noChangeArrowheads="1"/>
              </p:cNvSpPr>
              <p:nvPr/>
            </p:nvSpPr>
            <p:spPr bwMode="auto">
              <a:xfrm>
                <a:off x="4055665" y="2001702"/>
                <a:ext cx="683019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Collection</a:t>
                </a:r>
              </a:p>
            </p:txBody>
          </p:sp>
        </p:grpSp>
        <p:grpSp>
          <p:nvGrpSpPr>
            <p:cNvPr id="18" name="Group 50"/>
            <p:cNvGrpSpPr>
              <a:grpSpLocks/>
            </p:cNvGrpSpPr>
            <p:nvPr/>
          </p:nvGrpSpPr>
          <p:grpSpPr bwMode="auto">
            <a:xfrm>
              <a:off x="3781037" y="2191082"/>
              <a:ext cx="1191013" cy="160760"/>
              <a:chOff x="3733412" y="1870407"/>
              <a:chExt cx="1191013" cy="160760"/>
            </a:xfrm>
          </p:grpSpPr>
          <p:sp>
            <p:nvSpPr>
              <p:cNvPr id="31821" name="Line 16"/>
              <p:cNvSpPr>
                <a:spLocks noChangeShapeType="1"/>
              </p:cNvSpPr>
              <p:nvPr/>
            </p:nvSpPr>
            <p:spPr bwMode="auto">
              <a:xfrm flipH="1">
                <a:off x="3733412" y="1952938"/>
                <a:ext cx="4106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2" name="Rectangle 7"/>
              <p:cNvSpPr>
                <a:spLocks noChangeArrowheads="1"/>
              </p:cNvSpPr>
              <p:nvPr/>
            </p:nvSpPr>
            <p:spPr bwMode="auto">
              <a:xfrm>
                <a:off x="4029333" y="1870407"/>
                <a:ext cx="895092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Dissemination</a:t>
                </a:r>
              </a:p>
            </p:txBody>
          </p:sp>
        </p:grpSp>
        <p:grpSp>
          <p:nvGrpSpPr>
            <p:cNvPr id="19" name="Group 48"/>
            <p:cNvGrpSpPr>
              <a:grpSpLocks/>
            </p:cNvGrpSpPr>
            <p:nvPr/>
          </p:nvGrpSpPr>
          <p:grpSpPr bwMode="auto">
            <a:xfrm>
              <a:off x="3592008" y="1439179"/>
              <a:ext cx="987086" cy="160760"/>
              <a:chOff x="3736484" y="1859911"/>
              <a:chExt cx="987086" cy="160760"/>
            </a:xfrm>
          </p:grpSpPr>
          <p:sp>
            <p:nvSpPr>
              <p:cNvPr id="31819" name="Line 15"/>
              <p:cNvSpPr>
                <a:spLocks noChangeShapeType="1"/>
              </p:cNvSpPr>
              <p:nvPr/>
            </p:nvSpPr>
            <p:spPr bwMode="auto">
              <a:xfrm flipH="1">
                <a:off x="3736484" y="1937732"/>
                <a:ext cx="4106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0" name="Rectangle 8"/>
              <p:cNvSpPr>
                <a:spLocks noChangeArrowheads="1"/>
              </p:cNvSpPr>
              <p:nvPr/>
            </p:nvSpPr>
            <p:spPr bwMode="auto">
              <a:xfrm>
                <a:off x="4088722" y="1859911"/>
                <a:ext cx="634848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ISR</a:t>
                </a:r>
              </a:p>
            </p:txBody>
          </p:sp>
        </p:grpSp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3612556" y="1811316"/>
              <a:ext cx="1265831" cy="160760"/>
              <a:chOff x="3739556" y="2062141"/>
              <a:chExt cx="1265831" cy="160760"/>
            </a:xfrm>
          </p:grpSpPr>
          <p:sp>
            <p:nvSpPr>
              <p:cNvPr id="31817" name="Line 14"/>
              <p:cNvSpPr>
                <a:spLocks noChangeShapeType="1"/>
              </p:cNvSpPr>
              <p:nvPr/>
            </p:nvSpPr>
            <p:spPr bwMode="auto">
              <a:xfrm flipH="1">
                <a:off x="3739556" y="2138426"/>
                <a:ext cx="4106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8" name="Rectangle 9"/>
              <p:cNvSpPr>
                <a:spLocks noChangeArrowheads="1"/>
              </p:cNvSpPr>
              <p:nvPr/>
            </p:nvSpPr>
            <p:spPr bwMode="auto">
              <a:xfrm>
                <a:off x="4148110" y="2062141"/>
                <a:ext cx="857277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Comm Relay</a:t>
                </a:r>
              </a:p>
            </p:txBody>
          </p:sp>
        </p:grpSp>
        <p:sp>
          <p:nvSpPr>
            <p:cNvPr id="31810" name="Rectangle 5"/>
            <p:cNvSpPr>
              <a:spLocks noChangeArrowheads="1"/>
            </p:cNvSpPr>
            <p:nvPr/>
          </p:nvSpPr>
          <p:spPr bwMode="auto">
            <a:xfrm>
              <a:off x="3910555" y="1253222"/>
              <a:ext cx="634848" cy="1607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EW</a:t>
              </a:r>
            </a:p>
          </p:txBody>
        </p:sp>
        <p:grpSp>
          <p:nvGrpSpPr>
            <p:cNvPr id="22" name="Group 54"/>
            <p:cNvGrpSpPr>
              <a:grpSpLocks/>
            </p:cNvGrpSpPr>
            <p:nvPr/>
          </p:nvGrpSpPr>
          <p:grpSpPr bwMode="auto">
            <a:xfrm>
              <a:off x="3719776" y="2569214"/>
              <a:ext cx="1049547" cy="160760"/>
              <a:chOff x="3792801" y="2670814"/>
              <a:chExt cx="1049547" cy="160760"/>
            </a:xfrm>
          </p:grpSpPr>
          <p:sp>
            <p:nvSpPr>
              <p:cNvPr id="31815" name="Rectangle 10"/>
              <p:cNvSpPr>
                <a:spLocks noChangeArrowheads="1"/>
              </p:cNvSpPr>
              <p:nvPr/>
            </p:nvSpPr>
            <p:spPr bwMode="auto">
              <a:xfrm>
                <a:off x="4207500" y="2670814"/>
                <a:ext cx="634848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AAR-R</a:t>
                </a:r>
              </a:p>
            </p:txBody>
          </p:sp>
          <p:sp>
            <p:nvSpPr>
              <p:cNvPr id="31816" name="Line 13"/>
              <p:cNvSpPr>
                <a:spLocks noChangeShapeType="1"/>
              </p:cNvSpPr>
              <p:nvPr/>
            </p:nvSpPr>
            <p:spPr bwMode="auto">
              <a:xfrm flipH="1">
                <a:off x="3792801" y="2752321"/>
                <a:ext cx="4106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812" name="Line 13"/>
            <p:cNvSpPr>
              <a:spLocks noChangeShapeType="1"/>
            </p:cNvSpPr>
            <p:nvPr/>
          </p:nvSpPr>
          <p:spPr bwMode="auto">
            <a:xfrm flipH="1">
              <a:off x="3649926" y="1701353"/>
              <a:ext cx="4106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Rectangle 4"/>
            <p:cNvSpPr>
              <a:spLocks noChangeArrowheads="1"/>
            </p:cNvSpPr>
            <p:nvPr/>
          </p:nvSpPr>
          <p:spPr bwMode="auto">
            <a:xfrm rot="-5400000">
              <a:off x="2972556" y="1869705"/>
              <a:ext cx="1479731" cy="23550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200">
                  <a:solidFill>
                    <a:srgbClr val="FFFFFF"/>
                  </a:solidFill>
                </a:rPr>
                <a:t>Modular Payloads</a:t>
              </a:r>
            </a:p>
          </p:txBody>
        </p:sp>
        <p:sp>
          <p:nvSpPr>
            <p:cNvPr id="31814" name="Rectangle 10"/>
            <p:cNvSpPr>
              <a:spLocks noChangeArrowheads="1"/>
            </p:cNvSpPr>
            <p:nvPr/>
          </p:nvSpPr>
          <p:spPr bwMode="auto">
            <a:xfrm>
              <a:off x="3985250" y="1623021"/>
              <a:ext cx="634848" cy="1607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CAS</a:t>
              </a:r>
            </a:p>
          </p:txBody>
        </p:sp>
      </p:grpSp>
      <p:sp>
        <p:nvSpPr>
          <p:cNvPr id="107" name="Bent Arrow 106"/>
          <p:cNvSpPr/>
          <p:nvPr/>
        </p:nvSpPr>
        <p:spPr bwMode="auto">
          <a:xfrm rot="5400000">
            <a:off x="5026819" y="2012156"/>
            <a:ext cx="631825" cy="73501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990099"/>
          </a:solidFill>
          <a:ln w="12700" algn="ctr">
            <a:noFill/>
            <a:round/>
            <a:headEnd/>
            <a:tailEnd/>
          </a:ln>
        </p:spPr>
        <p:txBody>
          <a:bodyPr vert="vert270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grpSp>
        <p:nvGrpSpPr>
          <p:cNvPr id="23" name="Group 148"/>
          <p:cNvGrpSpPr>
            <a:grpSpLocks/>
          </p:cNvGrpSpPr>
          <p:nvPr/>
        </p:nvGrpSpPr>
        <p:grpSpPr bwMode="auto">
          <a:xfrm>
            <a:off x="6826250" y="1025525"/>
            <a:ext cx="2132013" cy="2551113"/>
            <a:chOff x="6826356" y="1026202"/>
            <a:chExt cx="2132177" cy="2550435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6826356" y="1026202"/>
              <a:ext cx="2132177" cy="25504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770" name="Line 12"/>
            <p:cNvSpPr>
              <a:spLocks noChangeShapeType="1"/>
            </p:cNvSpPr>
            <p:nvPr/>
          </p:nvSpPr>
          <p:spPr bwMode="auto">
            <a:xfrm flipH="1">
              <a:off x="7046506" y="1164437"/>
              <a:ext cx="1868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Rectangle 10"/>
            <p:cNvSpPr>
              <a:spLocks noChangeArrowheads="1"/>
            </p:cNvSpPr>
            <p:nvPr/>
          </p:nvSpPr>
          <p:spPr bwMode="auto">
            <a:xfrm>
              <a:off x="7410801" y="2214596"/>
              <a:ext cx="756887" cy="1607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AAR-R&amp;T</a:t>
              </a:r>
            </a:p>
          </p:txBody>
        </p:sp>
        <p:sp>
          <p:nvSpPr>
            <p:cNvPr id="31772" name="Line 13"/>
            <p:cNvSpPr>
              <a:spLocks noChangeShapeType="1"/>
            </p:cNvSpPr>
            <p:nvPr/>
          </p:nvSpPr>
          <p:spPr bwMode="auto">
            <a:xfrm flipH="1">
              <a:off x="6996103" y="2292928"/>
              <a:ext cx="4106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Line 17"/>
            <p:cNvSpPr>
              <a:spLocks noChangeShapeType="1"/>
            </p:cNvSpPr>
            <p:nvPr/>
          </p:nvSpPr>
          <p:spPr bwMode="auto">
            <a:xfrm flipH="1">
              <a:off x="7111442" y="1915322"/>
              <a:ext cx="4106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Rectangle 6"/>
            <p:cNvSpPr>
              <a:spLocks noChangeArrowheads="1"/>
            </p:cNvSpPr>
            <p:nvPr/>
          </p:nvSpPr>
          <p:spPr bwMode="auto">
            <a:xfrm>
              <a:off x="7360567" y="1839193"/>
              <a:ext cx="888083" cy="1607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Dissemination</a:t>
              </a:r>
            </a:p>
          </p:txBody>
        </p:sp>
        <p:sp>
          <p:nvSpPr>
            <p:cNvPr id="31775" name="Line 16"/>
            <p:cNvSpPr>
              <a:spLocks noChangeShapeType="1"/>
            </p:cNvSpPr>
            <p:nvPr/>
          </p:nvSpPr>
          <p:spPr bwMode="auto">
            <a:xfrm flipH="1">
              <a:off x="7085939" y="2111104"/>
              <a:ext cx="4106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Rectangle 7"/>
            <p:cNvSpPr>
              <a:spLocks noChangeArrowheads="1"/>
            </p:cNvSpPr>
            <p:nvPr/>
          </p:nvSpPr>
          <p:spPr bwMode="auto">
            <a:xfrm>
              <a:off x="7381859" y="2028573"/>
              <a:ext cx="971565" cy="1607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Specialized ISR</a:t>
              </a:r>
            </a:p>
          </p:txBody>
        </p:sp>
        <p:grpSp>
          <p:nvGrpSpPr>
            <p:cNvPr id="24" name="Group 48"/>
            <p:cNvGrpSpPr>
              <a:grpSpLocks/>
            </p:cNvGrpSpPr>
            <p:nvPr/>
          </p:nvGrpSpPr>
          <p:grpSpPr bwMode="auto">
            <a:xfrm>
              <a:off x="6896910" y="1276670"/>
              <a:ext cx="987086" cy="160760"/>
              <a:chOff x="3736484" y="1859911"/>
              <a:chExt cx="987086" cy="160760"/>
            </a:xfrm>
          </p:grpSpPr>
          <p:sp>
            <p:nvSpPr>
              <p:cNvPr id="31801" name="Line 15"/>
              <p:cNvSpPr>
                <a:spLocks noChangeShapeType="1"/>
              </p:cNvSpPr>
              <p:nvPr/>
            </p:nvSpPr>
            <p:spPr bwMode="auto">
              <a:xfrm flipH="1">
                <a:off x="3736484" y="1937732"/>
                <a:ext cx="4106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2" name="Rectangle 8"/>
              <p:cNvSpPr>
                <a:spLocks noChangeArrowheads="1"/>
              </p:cNvSpPr>
              <p:nvPr/>
            </p:nvSpPr>
            <p:spPr bwMode="auto">
              <a:xfrm>
                <a:off x="4088722" y="1859911"/>
                <a:ext cx="634848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CAS</a:t>
                </a:r>
              </a:p>
            </p:txBody>
          </p:sp>
        </p:grpSp>
        <p:grpSp>
          <p:nvGrpSpPr>
            <p:cNvPr id="25" name="Group 51"/>
            <p:cNvGrpSpPr>
              <a:grpSpLocks/>
            </p:cNvGrpSpPr>
            <p:nvPr/>
          </p:nvGrpSpPr>
          <p:grpSpPr bwMode="auto">
            <a:xfrm>
              <a:off x="6917458" y="1648807"/>
              <a:ext cx="1265831" cy="160760"/>
              <a:chOff x="3739556" y="2062141"/>
              <a:chExt cx="1265831" cy="160760"/>
            </a:xfrm>
          </p:grpSpPr>
          <p:sp>
            <p:nvSpPr>
              <p:cNvPr id="31799" name="Line 14"/>
              <p:cNvSpPr>
                <a:spLocks noChangeShapeType="1"/>
              </p:cNvSpPr>
              <p:nvPr/>
            </p:nvSpPr>
            <p:spPr bwMode="auto">
              <a:xfrm flipH="1">
                <a:off x="3739556" y="2138426"/>
                <a:ext cx="4106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0" name="Rectangle 9"/>
              <p:cNvSpPr>
                <a:spLocks noChangeArrowheads="1"/>
              </p:cNvSpPr>
              <p:nvPr/>
            </p:nvSpPr>
            <p:spPr bwMode="auto">
              <a:xfrm>
                <a:off x="4148110" y="2062141"/>
                <a:ext cx="857277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Collection</a:t>
                </a:r>
              </a:p>
            </p:txBody>
          </p:sp>
        </p:grpSp>
        <p:sp>
          <p:nvSpPr>
            <p:cNvPr id="31779" name="Rectangle 5"/>
            <p:cNvSpPr>
              <a:spLocks noChangeArrowheads="1"/>
            </p:cNvSpPr>
            <p:nvPr/>
          </p:nvSpPr>
          <p:spPr bwMode="auto">
            <a:xfrm>
              <a:off x="7215457" y="1090713"/>
              <a:ext cx="634848" cy="1607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EW/ISR</a:t>
              </a:r>
            </a:p>
          </p:txBody>
        </p:sp>
        <p:sp>
          <p:nvSpPr>
            <p:cNvPr id="31780" name="Line 13"/>
            <p:cNvSpPr>
              <a:spLocks noChangeShapeType="1"/>
            </p:cNvSpPr>
            <p:nvPr/>
          </p:nvSpPr>
          <p:spPr bwMode="auto">
            <a:xfrm flipH="1">
              <a:off x="6954828" y="1538844"/>
              <a:ext cx="4106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Rectangle 10"/>
            <p:cNvSpPr>
              <a:spLocks noChangeArrowheads="1"/>
            </p:cNvSpPr>
            <p:nvPr/>
          </p:nvSpPr>
          <p:spPr bwMode="auto">
            <a:xfrm>
              <a:off x="7290151" y="1460512"/>
              <a:ext cx="777523" cy="1607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Comm Relay</a:t>
              </a:r>
            </a:p>
          </p:txBody>
        </p:sp>
        <p:grpSp>
          <p:nvGrpSpPr>
            <p:cNvPr id="26" name="Group 84"/>
            <p:cNvGrpSpPr>
              <a:grpSpLocks/>
            </p:cNvGrpSpPr>
            <p:nvPr/>
          </p:nvGrpSpPr>
          <p:grpSpPr bwMode="auto">
            <a:xfrm>
              <a:off x="7024678" y="2406705"/>
              <a:ext cx="1049547" cy="160760"/>
              <a:chOff x="3792801" y="2670814"/>
              <a:chExt cx="1049547" cy="160760"/>
            </a:xfrm>
          </p:grpSpPr>
          <p:sp>
            <p:nvSpPr>
              <p:cNvPr id="31797" name="Rectangle 10"/>
              <p:cNvSpPr>
                <a:spLocks noChangeArrowheads="1"/>
              </p:cNvSpPr>
              <p:nvPr/>
            </p:nvSpPr>
            <p:spPr bwMode="auto">
              <a:xfrm>
                <a:off x="4207500" y="2670814"/>
                <a:ext cx="634848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SEAD</a:t>
                </a:r>
              </a:p>
            </p:txBody>
          </p:sp>
          <p:sp>
            <p:nvSpPr>
              <p:cNvPr id="31798" name="Line 13"/>
              <p:cNvSpPr>
                <a:spLocks noChangeShapeType="1"/>
              </p:cNvSpPr>
              <p:nvPr/>
            </p:nvSpPr>
            <p:spPr bwMode="auto">
              <a:xfrm flipH="1">
                <a:off x="3792801" y="2752321"/>
                <a:ext cx="4106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83" name="Rectangle 10"/>
            <p:cNvSpPr>
              <a:spLocks noChangeArrowheads="1"/>
            </p:cNvSpPr>
            <p:nvPr/>
          </p:nvSpPr>
          <p:spPr bwMode="auto">
            <a:xfrm>
              <a:off x="7472718" y="2601988"/>
              <a:ext cx="885470" cy="1607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Air Interdiction</a:t>
              </a:r>
            </a:p>
          </p:txBody>
        </p:sp>
        <p:sp>
          <p:nvSpPr>
            <p:cNvPr id="31784" name="Line 13"/>
            <p:cNvSpPr>
              <a:spLocks noChangeShapeType="1"/>
            </p:cNvSpPr>
            <p:nvPr/>
          </p:nvSpPr>
          <p:spPr bwMode="auto">
            <a:xfrm flipH="1">
              <a:off x="7058019" y="2683495"/>
              <a:ext cx="4106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" name="Group 92"/>
            <p:cNvGrpSpPr>
              <a:grpSpLocks/>
            </p:cNvGrpSpPr>
            <p:nvPr/>
          </p:nvGrpSpPr>
          <p:grpSpPr bwMode="auto">
            <a:xfrm>
              <a:off x="7086595" y="2797271"/>
              <a:ext cx="1271869" cy="160760"/>
              <a:chOff x="5757580" y="5668412"/>
              <a:chExt cx="1271869" cy="160760"/>
            </a:xfrm>
          </p:grpSpPr>
          <p:sp>
            <p:nvSpPr>
              <p:cNvPr id="31795" name="Line 13"/>
              <p:cNvSpPr>
                <a:spLocks noChangeShapeType="1"/>
              </p:cNvSpPr>
              <p:nvPr/>
            </p:nvSpPr>
            <p:spPr bwMode="auto">
              <a:xfrm flipH="1">
                <a:off x="5757580" y="5749919"/>
                <a:ext cx="5543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6" name="Rectangle 10"/>
              <p:cNvSpPr>
                <a:spLocks noChangeArrowheads="1"/>
              </p:cNvSpPr>
              <p:nvPr/>
            </p:nvSpPr>
            <p:spPr bwMode="auto">
              <a:xfrm>
                <a:off x="6172280" y="5668412"/>
                <a:ext cx="857169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Counter Air</a:t>
                </a:r>
              </a:p>
            </p:txBody>
          </p:sp>
        </p:grpSp>
        <p:sp>
          <p:nvSpPr>
            <p:cNvPr id="31786" name="Line 13"/>
            <p:cNvSpPr>
              <a:spLocks noChangeShapeType="1"/>
            </p:cNvSpPr>
            <p:nvPr/>
          </p:nvSpPr>
          <p:spPr bwMode="auto">
            <a:xfrm flipH="1">
              <a:off x="7086595" y="3074061"/>
              <a:ext cx="5543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Rectangle 10"/>
            <p:cNvSpPr>
              <a:spLocks noChangeArrowheads="1"/>
            </p:cNvSpPr>
            <p:nvPr/>
          </p:nvSpPr>
          <p:spPr bwMode="auto">
            <a:xfrm>
              <a:off x="7501295" y="2992554"/>
              <a:ext cx="680680" cy="1607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/>
                <a:t>CSAR</a:t>
              </a:r>
            </a:p>
          </p:txBody>
        </p:sp>
        <p:grpSp>
          <p:nvGrpSpPr>
            <p:cNvPr id="28" name="Group 104"/>
            <p:cNvGrpSpPr>
              <a:grpSpLocks/>
            </p:cNvGrpSpPr>
            <p:nvPr/>
          </p:nvGrpSpPr>
          <p:grpSpPr bwMode="auto">
            <a:xfrm>
              <a:off x="7115173" y="3378357"/>
              <a:ext cx="1667155" cy="160760"/>
              <a:chOff x="5819499" y="5630308"/>
              <a:chExt cx="1667155" cy="160760"/>
            </a:xfrm>
          </p:grpSpPr>
          <p:sp>
            <p:nvSpPr>
              <p:cNvPr id="31793" name="Line 13"/>
              <p:cNvSpPr>
                <a:spLocks noChangeShapeType="1"/>
              </p:cNvSpPr>
              <p:nvPr/>
            </p:nvSpPr>
            <p:spPr bwMode="auto">
              <a:xfrm flipH="1">
                <a:off x="5819499" y="5711815"/>
                <a:ext cx="5543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4" name="Rectangle 10"/>
              <p:cNvSpPr>
                <a:spLocks noChangeArrowheads="1"/>
              </p:cNvSpPr>
              <p:nvPr/>
            </p:nvSpPr>
            <p:spPr bwMode="auto">
              <a:xfrm>
                <a:off x="6267540" y="5630308"/>
                <a:ext cx="1219114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Strategic Attack</a:t>
                </a:r>
              </a:p>
            </p:txBody>
          </p:sp>
        </p:grpSp>
        <p:sp>
          <p:nvSpPr>
            <p:cNvPr id="31789" name="Rectangle 4"/>
            <p:cNvSpPr>
              <a:spLocks noChangeArrowheads="1"/>
            </p:cNvSpPr>
            <p:nvPr/>
          </p:nvSpPr>
          <p:spPr bwMode="auto">
            <a:xfrm rot="-5400000">
              <a:off x="5792979" y="2191675"/>
              <a:ext cx="2448690" cy="23550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200">
                  <a:solidFill>
                    <a:srgbClr val="FFFFFF"/>
                  </a:solidFill>
                </a:rPr>
                <a:t>Modular Payloads</a:t>
              </a:r>
            </a:p>
          </p:txBody>
        </p:sp>
        <p:grpSp>
          <p:nvGrpSpPr>
            <p:cNvPr id="29" name="Group 145"/>
            <p:cNvGrpSpPr>
              <a:grpSpLocks/>
            </p:cNvGrpSpPr>
            <p:nvPr/>
          </p:nvGrpSpPr>
          <p:grpSpPr bwMode="auto">
            <a:xfrm>
              <a:off x="7115173" y="3187837"/>
              <a:ext cx="1633814" cy="160760"/>
              <a:chOff x="5819499" y="5630308"/>
              <a:chExt cx="1633814" cy="160760"/>
            </a:xfrm>
          </p:grpSpPr>
          <p:sp>
            <p:nvSpPr>
              <p:cNvPr id="31791" name="Line 13"/>
              <p:cNvSpPr>
                <a:spLocks noChangeShapeType="1"/>
              </p:cNvSpPr>
              <p:nvPr/>
            </p:nvSpPr>
            <p:spPr bwMode="auto">
              <a:xfrm flipH="1">
                <a:off x="5819499" y="5711815"/>
                <a:ext cx="5543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2" name="Rectangle 10"/>
              <p:cNvSpPr>
                <a:spLocks noChangeArrowheads="1"/>
              </p:cNvSpPr>
              <p:nvPr/>
            </p:nvSpPr>
            <p:spPr bwMode="auto">
              <a:xfrm>
                <a:off x="6234199" y="5630308"/>
                <a:ext cx="1219114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/>
                  <a:t>Missile Defense</a:t>
                </a:r>
              </a:p>
            </p:txBody>
          </p:sp>
        </p:grpSp>
      </p:grpSp>
      <p:sp>
        <p:nvSpPr>
          <p:cNvPr id="31768" name="Title 1"/>
          <p:cNvSpPr txBox="1">
            <a:spLocks/>
          </p:cNvSpPr>
          <p:nvPr/>
        </p:nvSpPr>
        <p:spPr bwMode="auto">
          <a:xfrm>
            <a:off x="1701800" y="80963"/>
            <a:ext cx="71437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600" b="1" i="1" dirty="0">
                <a:solidFill>
                  <a:srgbClr val="151C77"/>
                </a:solidFill>
              </a:rPr>
              <a:t>AF </a:t>
            </a:r>
            <a:r>
              <a:rPr lang="en-US" sz="3600" b="1" i="1" dirty="0" smtClean="0">
                <a:solidFill>
                  <a:srgbClr val="151C77"/>
                </a:solidFill>
              </a:rPr>
              <a:t>RPA Flight </a:t>
            </a:r>
            <a:r>
              <a:rPr lang="en-US" sz="3600" b="1" i="1" dirty="0">
                <a:solidFill>
                  <a:srgbClr val="151C77"/>
                </a:solidFill>
              </a:rPr>
              <a:t>Plan:</a:t>
            </a:r>
            <a:br>
              <a:rPr lang="en-US" sz="3600" b="1" i="1" dirty="0">
                <a:solidFill>
                  <a:srgbClr val="151C77"/>
                </a:solidFill>
              </a:rPr>
            </a:br>
            <a:r>
              <a:rPr lang="en-US" sz="2800" b="1" i="1" dirty="0">
                <a:solidFill>
                  <a:srgbClr val="151C77"/>
                </a:solidFill>
              </a:rPr>
              <a:t>Medium </a:t>
            </a:r>
            <a:r>
              <a:rPr lang="en-US" sz="2800" b="1" i="1" dirty="0" smtClean="0">
                <a:solidFill>
                  <a:srgbClr val="151C77"/>
                </a:solidFill>
              </a:rPr>
              <a:t>Systems</a:t>
            </a:r>
            <a:endParaRPr lang="en-US" sz="1800" b="1" i="1" dirty="0">
              <a:solidFill>
                <a:srgbClr val="151C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2"/>
          <p:cNvSpPr>
            <a:spLocks noChangeArrowheads="1"/>
          </p:cNvSpPr>
          <p:nvPr/>
        </p:nvSpPr>
        <p:spPr bwMode="auto">
          <a:xfrm>
            <a:off x="0" y="1274763"/>
            <a:ext cx="9143999" cy="516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" name="Isosceles Triangle 79"/>
          <p:cNvSpPr>
            <a:spLocks/>
          </p:cNvSpPr>
          <p:nvPr/>
        </p:nvSpPr>
        <p:spPr bwMode="auto">
          <a:xfrm rot="5400000">
            <a:off x="2535237" y="-717549"/>
            <a:ext cx="4073525" cy="9144000"/>
          </a:xfrm>
          <a:prstGeom prst="triangle">
            <a:avLst>
              <a:gd name="adj" fmla="val 48812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135"/>
          <p:cNvGrpSpPr>
            <a:grpSpLocks/>
          </p:cNvGrpSpPr>
          <p:nvPr/>
        </p:nvGrpSpPr>
        <p:grpSpPr bwMode="auto">
          <a:xfrm>
            <a:off x="6530975" y="1068388"/>
            <a:ext cx="2435225" cy="2346325"/>
            <a:chOff x="6530552" y="1068601"/>
            <a:chExt cx="2435739" cy="2346111"/>
          </a:xfrm>
        </p:grpSpPr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6530552" y="1068601"/>
              <a:ext cx="2435739" cy="2346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2843" name="Line 12"/>
            <p:cNvSpPr>
              <a:spLocks noChangeShapeType="1"/>
            </p:cNvSpPr>
            <p:nvPr/>
          </p:nvSpPr>
          <p:spPr bwMode="auto">
            <a:xfrm flipH="1">
              <a:off x="6750755" y="1206945"/>
              <a:ext cx="1869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24"/>
            <p:cNvGrpSpPr>
              <a:grpSpLocks/>
            </p:cNvGrpSpPr>
            <p:nvPr/>
          </p:nvGrpSpPr>
          <p:grpSpPr bwMode="auto">
            <a:xfrm>
              <a:off x="6787129" y="1782209"/>
              <a:ext cx="2122009" cy="160887"/>
              <a:chOff x="6815707" y="1882232"/>
              <a:chExt cx="2122009" cy="160887"/>
            </a:xfrm>
          </p:grpSpPr>
          <p:sp>
            <p:nvSpPr>
              <p:cNvPr id="32882" name="Line 17"/>
              <p:cNvSpPr>
                <a:spLocks noChangeShapeType="1"/>
              </p:cNvSpPr>
              <p:nvPr/>
            </p:nvSpPr>
            <p:spPr bwMode="auto">
              <a:xfrm flipH="1">
                <a:off x="6815707" y="1958421"/>
                <a:ext cx="4107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3" name="Rectangle 6"/>
              <p:cNvSpPr>
                <a:spLocks noChangeArrowheads="1"/>
              </p:cNvSpPr>
              <p:nvPr/>
            </p:nvSpPr>
            <p:spPr bwMode="auto">
              <a:xfrm>
                <a:off x="7064891" y="1882232"/>
                <a:ext cx="1872825" cy="16088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Ground Moving Target Indicator</a:t>
                </a:r>
              </a:p>
            </p:txBody>
          </p:sp>
        </p:grpSp>
        <p:grpSp>
          <p:nvGrpSpPr>
            <p:cNvPr id="4" name="Group 125"/>
            <p:cNvGrpSpPr>
              <a:grpSpLocks/>
            </p:cNvGrpSpPr>
            <p:nvPr/>
          </p:nvGrpSpPr>
          <p:grpSpPr bwMode="auto">
            <a:xfrm>
              <a:off x="6766383" y="1943161"/>
              <a:ext cx="1637931" cy="160887"/>
              <a:chOff x="6790198" y="2071762"/>
              <a:chExt cx="1637931" cy="160887"/>
            </a:xfrm>
          </p:grpSpPr>
          <p:sp>
            <p:nvSpPr>
              <p:cNvPr id="32880" name="Line 16"/>
              <p:cNvSpPr>
                <a:spLocks noChangeShapeType="1"/>
              </p:cNvSpPr>
              <p:nvPr/>
            </p:nvSpPr>
            <p:spPr bwMode="auto">
              <a:xfrm flipH="1">
                <a:off x="6790198" y="2154358"/>
                <a:ext cx="4107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1" name="Rectangle 7"/>
              <p:cNvSpPr>
                <a:spLocks noChangeArrowheads="1"/>
              </p:cNvSpPr>
              <p:nvPr/>
            </p:nvSpPr>
            <p:spPr bwMode="auto">
              <a:xfrm>
                <a:off x="7086189" y="2071762"/>
                <a:ext cx="1341940" cy="16088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Information Integration</a:t>
                </a:r>
              </a:p>
            </p:txBody>
          </p:sp>
        </p:grpSp>
        <p:grpSp>
          <p:nvGrpSpPr>
            <p:cNvPr id="5" name="Group 127"/>
            <p:cNvGrpSpPr>
              <a:grpSpLocks/>
            </p:cNvGrpSpPr>
            <p:nvPr/>
          </p:nvGrpSpPr>
          <p:grpSpPr bwMode="auto">
            <a:xfrm>
              <a:off x="6643990" y="1300214"/>
              <a:ext cx="934931" cy="160887"/>
              <a:chOff x="6643990" y="1300214"/>
              <a:chExt cx="934931" cy="160887"/>
            </a:xfrm>
          </p:grpSpPr>
          <p:sp>
            <p:nvSpPr>
              <p:cNvPr id="32878" name="Line 15"/>
              <p:cNvSpPr>
                <a:spLocks noChangeShapeType="1"/>
              </p:cNvSpPr>
              <p:nvPr/>
            </p:nvSpPr>
            <p:spPr bwMode="auto">
              <a:xfrm flipH="1">
                <a:off x="6643990" y="1378096"/>
                <a:ext cx="4107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9" name="Rectangle 8"/>
              <p:cNvSpPr>
                <a:spLocks noChangeArrowheads="1"/>
              </p:cNvSpPr>
              <p:nvPr/>
            </p:nvSpPr>
            <p:spPr bwMode="auto">
              <a:xfrm>
                <a:off x="6943920" y="1300214"/>
                <a:ext cx="635001" cy="16088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ISR</a:t>
                </a:r>
              </a:p>
            </p:txBody>
          </p:sp>
        </p:grpSp>
        <p:grpSp>
          <p:nvGrpSpPr>
            <p:cNvPr id="6" name="Group 128"/>
            <p:cNvGrpSpPr>
              <a:grpSpLocks/>
            </p:cNvGrpSpPr>
            <p:nvPr/>
          </p:nvGrpSpPr>
          <p:grpSpPr bwMode="auto">
            <a:xfrm>
              <a:off x="6640728" y="1620251"/>
              <a:ext cx="2263648" cy="160887"/>
              <a:chOff x="6640728" y="1620251"/>
              <a:chExt cx="2263648" cy="160887"/>
            </a:xfrm>
          </p:grpSpPr>
          <p:sp>
            <p:nvSpPr>
              <p:cNvPr id="32876" name="Line 14"/>
              <p:cNvSpPr>
                <a:spLocks noChangeShapeType="1"/>
              </p:cNvSpPr>
              <p:nvPr/>
            </p:nvSpPr>
            <p:spPr bwMode="auto">
              <a:xfrm flipH="1">
                <a:off x="6640728" y="1696596"/>
                <a:ext cx="4107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7" name="Rectangle 9"/>
              <p:cNvSpPr>
                <a:spLocks noChangeArrowheads="1"/>
              </p:cNvSpPr>
              <p:nvPr/>
            </p:nvSpPr>
            <p:spPr bwMode="auto">
              <a:xfrm>
                <a:off x="7001750" y="1620251"/>
                <a:ext cx="1902626" cy="16088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Airborne Moving Target Indicator</a:t>
                </a:r>
              </a:p>
            </p:txBody>
          </p:sp>
        </p:grpSp>
        <p:sp>
          <p:nvSpPr>
            <p:cNvPr id="32848" name="Rectangle 5"/>
            <p:cNvSpPr>
              <a:spLocks noChangeArrowheads="1"/>
            </p:cNvSpPr>
            <p:nvPr/>
          </p:nvSpPr>
          <p:spPr bwMode="auto">
            <a:xfrm>
              <a:off x="6919747" y="1133163"/>
              <a:ext cx="635001" cy="1608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>
                  <a:solidFill>
                    <a:srgbClr val="000000"/>
                  </a:solidFill>
                </a:rPr>
                <a:t>EW</a:t>
              </a:r>
            </a:p>
          </p:txBody>
        </p:sp>
        <p:sp>
          <p:nvSpPr>
            <p:cNvPr id="32849" name="Line 13"/>
            <p:cNvSpPr>
              <a:spLocks noChangeShapeType="1"/>
            </p:cNvSpPr>
            <p:nvPr/>
          </p:nvSpPr>
          <p:spPr bwMode="auto">
            <a:xfrm flipH="1">
              <a:off x="6843233" y="3322420"/>
              <a:ext cx="4107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Rectangle 10"/>
            <p:cNvSpPr>
              <a:spLocks noChangeArrowheads="1"/>
            </p:cNvSpPr>
            <p:nvPr/>
          </p:nvSpPr>
          <p:spPr bwMode="auto">
            <a:xfrm>
              <a:off x="7277084" y="3240849"/>
              <a:ext cx="1462336" cy="1608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>
                  <a:solidFill>
                    <a:srgbClr val="000000"/>
                  </a:solidFill>
                </a:rPr>
                <a:t>Airlift</a:t>
              </a:r>
            </a:p>
          </p:txBody>
        </p:sp>
        <p:grpSp>
          <p:nvGrpSpPr>
            <p:cNvPr id="7" name="Group 122"/>
            <p:cNvGrpSpPr>
              <a:grpSpLocks/>
            </p:cNvGrpSpPr>
            <p:nvPr/>
          </p:nvGrpSpPr>
          <p:grpSpPr bwMode="auto">
            <a:xfrm>
              <a:off x="6640003" y="1460386"/>
              <a:ext cx="1664299" cy="160887"/>
              <a:chOff x="6659055" y="1503253"/>
              <a:chExt cx="1664299" cy="160887"/>
            </a:xfrm>
          </p:grpSpPr>
          <p:sp>
            <p:nvSpPr>
              <p:cNvPr id="32874" name="Line 13"/>
              <p:cNvSpPr>
                <a:spLocks noChangeShapeType="1"/>
              </p:cNvSpPr>
              <p:nvPr/>
            </p:nvSpPr>
            <p:spPr bwMode="auto">
              <a:xfrm flipH="1">
                <a:off x="6659055" y="1581647"/>
                <a:ext cx="4107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5" name="Rectangle 10"/>
              <p:cNvSpPr>
                <a:spLocks noChangeArrowheads="1"/>
              </p:cNvSpPr>
              <p:nvPr/>
            </p:nvSpPr>
            <p:spPr bwMode="auto">
              <a:xfrm>
                <a:off x="6994460" y="1503253"/>
                <a:ext cx="1328894" cy="16088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Command and Control</a:t>
                </a:r>
              </a:p>
            </p:txBody>
          </p:sp>
        </p:grpSp>
        <p:grpSp>
          <p:nvGrpSpPr>
            <p:cNvPr id="8" name="Group 126"/>
            <p:cNvGrpSpPr>
              <a:grpSpLocks/>
            </p:cNvGrpSpPr>
            <p:nvPr/>
          </p:nvGrpSpPr>
          <p:grpSpPr bwMode="auto">
            <a:xfrm>
              <a:off x="6676529" y="2107255"/>
              <a:ext cx="1072275" cy="160887"/>
              <a:chOff x="6709870" y="2269197"/>
              <a:chExt cx="1072275" cy="160887"/>
            </a:xfrm>
          </p:grpSpPr>
          <p:sp>
            <p:nvSpPr>
              <p:cNvPr id="32872" name="Rectangle 10"/>
              <p:cNvSpPr>
                <a:spLocks noChangeArrowheads="1"/>
              </p:cNvSpPr>
              <p:nvPr/>
            </p:nvSpPr>
            <p:spPr bwMode="auto">
              <a:xfrm>
                <a:off x="7124669" y="2269197"/>
                <a:ext cx="657476" cy="16088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AAR-R &amp; T</a:t>
                </a:r>
              </a:p>
            </p:txBody>
          </p:sp>
          <p:sp>
            <p:nvSpPr>
              <p:cNvPr id="32873" name="Line 13"/>
              <p:cNvSpPr>
                <a:spLocks noChangeShapeType="1"/>
              </p:cNvSpPr>
              <p:nvPr/>
            </p:nvSpPr>
            <p:spPr bwMode="auto">
              <a:xfrm flipH="1">
                <a:off x="6709870" y="2350768"/>
                <a:ext cx="4107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77"/>
            <p:cNvGrpSpPr>
              <a:grpSpLocks/>
            </p:cNvGrpSpPr>
            <p:nvPr/>
          </p:nvGrpSpPr>
          <p:grpSpPr bwMode="auto">
            <a:xfrm>
              <a:off x="6705107" y="2269197"/>
              <a:ext cx="1072275" cy="160887"/>
              <a:chOff x="6723938" y="5808122"/>
              <a:chExt cx="1072275" cy="160887"/>
            </a:xfrm>
          </p:grpSpPr>
          <p:sp>
            <p:nvSpPr>
              <p:cNvPr id="32870" name="Rectangle 10"/>
              <p:cNvSpPr>
                <a:spLocks noChangeArrowheads="1"/>
              </p:cNvSpPr>
              <p:nvPr/>
            </p:nvSpPr>
            <p:spPr bwMode="auto">
              <a:xfrm>
                <a:off x="7138737" y="5808122"/>
                <a:ext cx="657476" cy="16088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Airlift</a:t>
                </a:r>
              </a:p>
            </p:txBody>
          </p:sp>
          <p:sp>
            <p:nvSpPr>
              <p:cNvPr id="32871" name="Line 13"/>
              <p:cNvSpPr>
                <a:spLocks noChangeShapeType="1"/>
              </p:cNvSpPr>
              <p:nvPr/>
            </p:nvSpPr>
            <p:spPr bwMode="auto">
              <a:xfrm flipH="1">
                <a:off x="6723938" y="5889693"/>
                <a:ext cx="4107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10"/>
            <p:cNvGrpSpPr>
              <a:grpSpLocks/>
            </p:cNvGrpSpPr>
            <p:nvPr/>
          </p:nvGrpSpPr>
          <p:grpSpPr bwMode="auto">
            <a:xfrm>
              <a:off x="6733685" y="2431139"/>
              <a:ext cx="1877134" cy="160887"/>
              <a:chOff x="6771789" y="2664526"/>
              <a:chExt cx="1877134" cy="160887"/>
            </a:xfrm>
          </p:grpSpPr>
          <p:sp>
            <p:nvSpPr>
              <p:cNvPr id="32868" name="Rectangle 10"/>
              <p:cNvSpPr>
                <a:spLocks noChangeArrowheads="1"/>
              </p:cNvSpPr>
              <p:nvPr/>
            </p:nvSpPr>
            <p:spPr bwMode="auto">
              <a:xfrm>
                <a:off x="7186587" y="2664526"/>
                <a:ext cx="1462336" cy="16088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Humanitarian Assistance</a:t>
                </a:r>
              </a:p>
            </p:txBody>
          </p:sp>
          <p:sp>
            <p:nvSpPr>
              <p:cNvPr id="32869" name="Line 13"/>
              <p:cNvSpPr>
                <a:spLocks noChangeShapeType="1"/>
              </p:cNvSpPr>
              <p:nvPr/>
            </p:nvSpPr>
            <p:spPr bwMode="auto">
              <a:xfrm flipH="1">
                <a:off x="6771789" y="2741334"/>
                <a:ext cx="4107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3"/>
            <p:cNvGrpSpPr>
              <a:grpSpLocks/>
            </p:cNvGrpSpPr>
            <p:nvPr/>
          </p:nvGrpSpPr>
          <p:grpSpPr bwMode="auto">
            <a:xfrm>
              <a:off x="6767026" y="2593081"/>
              <a:ext cx="1877134" cy="160887"/>
              <a:chOff x="6771789" y="2664526"/>
              <a:chExt cx="1877134" cy="160887"/>
            </a:xfrm>
          </p:grpSpPr>
          <p:sp>
            <p:nvSpPr>
              <p:cNvPr id="32866" name="Rectangle 10"/>
              <p:cNvSpPr>
                <a:spLocks noChangeArrowheads="1"/>
              </p:cNvSpPr>
              <p:nvPr/>
            </p:nvSpPr>
            <p:spPr bwMode="auto">
              <a:xfrm>
                <a:off x="7186587" y="2664526"/>
                <a:ext cx="1462336" cy="16088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Strategic Attack</a:t>
                </a:r>
              </a:p>
            </p:txBody>
          </p:sp>
          <p:sp>
            <p:nvSpPr>
              <p:cNvPr id="32867" name="Line 13"/>
              <p:cNvSpPr>
                <a:spLocks noChangeShapeType="1"/>
              </p:cNvSpPr>
              <p:nvPr/>
            </p:nvSpPr>
            <p:spPr bwMode="auto">
              <a:xfrm flipH="1">
                <a:off x="6771789" y="2741334"/>
                <a:ext cx="4107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16"/>
            <p:cNvGrpSpPr>
              <a:grpSpLocks/>
            </p:cNvGrpSpPr>
            <p:nvPr/>
          </p:nvGrpSpPr>
          <p:grpSpPr bwMode="auto">
            <a:xfrm>
              <a:off x="6790841" y="2755023"/>
              <a:ext cx="1877134" cy="160887"/>
              <a:chOff x="6771789" y="2664526"/>
              <a:chExt cx="1877134" cy="160887"/>
            </a:xfrm>
          </p:grpSpPr>
          <p:sp>
            <p:nvSpPr>
              <p:cNvPr id="32864" name="Rectangle 10"/>
              <p:cNvSpPr>
                <a:spLocks noChangeArrowheads="1"/>
              </p:cNvSpPr>
              <p:nvPr/>
            </p:nvSpPr>
            <p:spPr bwMode="auto">
              <a:xfrm>
                <a:off x="7186587" y="2664526"/>
                <a:ext cx="1462336" cy="16088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Global Strike</a:t>
                </a:r>
              </a:p>
            </p:txBody>
          </p:sp>
          <p:sp>
            <p:nvSpPr>
              <p:cNvPr id="32865" name="Line 13"/>
              <p:cNvSpPr>
                <a:spLocks noChangeShapeType="1"/>
              </p:cNvSpPr>
              <p:nvPr/>
            </p:nvSpPr>
            <p:spPr bwMode="auto">
              <a:xfrm flipH="1">
                <a:off x="6771789" y="2741334"/>
                <a:ext cx="4107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19"/>
            <p:cNvGrpSpPr>
              <a:grpSpLocks/>
            </p:cNvGrpSpPr>
            <p:nvPr/>
          </p:nvGrpSpPr>
          <p:grpSpPr bwMode="auto">
            <a:xfrm>
              <a:off x="6814656" y="2916965"/>
              <a:ext cx="1877134" cy="160887"/>
              <a:chOff x="6771789" y="2664526"/>
              <a:chExt cx="1877134" cy="160887"/>
            </a:xfrm>
          </p:grpSpPr>
          <p:sp>
            <p:nvSpPr>
              <p:cNvPr id="32862" name="Rectangle 10"/>
              <p:cNvSpPr>
                <a:spLocks noChangeArrowheads="1"/>
              </p:cNvSpPr>
              <p:nvPr/>
            </p:nvSpPr>
            <p:spPr bwMode="auto">
              <a:xfrm>
                <a:off x="7186587" y="2664526"/>
                <a:ext cx="1462336" cy="16088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CAS</a:t>
                </a:r>
              </a:p>
            </p:txBody>
          </p:sp>
          <p:sp>
            <p:nvSpPr>
              <p:cNvPr id="32863" name="Line 13"/>
              <p:cNvSpPr>
                <a:spLocks noChangeShapeType="1"/>
              </p:cNvSpPr>
              <p:nvPr/>
            </p:nvSpPr>
            <p:spPr bwMode="auto">
              <a:xfrm flipH="1">
                <a:off x="6771789" y="2741334"/>
                <a:ext cx="4107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33"/>
            <p:cNvGrpSpPr>
              <a:grpSpLocks/>
            </p:cNvGrpSpPr>
            <p:nvPr/>
          </p:nvGrpSpPr>
          <p:grpSpPr bwMode="auto">
            <a:xfrm>
              <a:off x="6838471" y="3078907"/>
              <a:ext cx="1877134" cy="160887"/>
              <a:chOff x="6838471" y="3078907"/>
              <a:chExt cx="1877134" cy="160887"/>
            </a:xfrm>
          </p:grpSpPr>
          <p:sp>
            <p:nvSpPr>
              <p:cNvPr id="32860" name="Rectangle 10"/>
              <p:cNvSpPr>
                <a:spLocks noChangeArrowheads="1"/>
              </p:cNvSpPr>
              <p:nvPr/>
            </p:nvSpPr>
            <p:spPr bwMode="auto">
              <a:xfrm>
                <a:off x="7253269" y="3078907"/>
                <a:ext cx="1462336" cy="16088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Air Mobility</a:t>
                </a:r>
              </a:p>
            </p:txBody>
          </p:sp>
          <p:sp>
            <p:nvSpPr>
              <p:cNvPr id="32861" name="Line 13"/>
              <p:cNvSpPr>
                <a:spLocks noChangeShapeType="1"/>
              </p:cNvSpPr>
              <p:nvPr/>
            </p:nvSpPr>
            <p:spPr bwMode="auto">
              <a:xfrm flipH="1">
                <a:off x="6838471" y="3155715"/>
                <a:ext cx="4107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59" name="Rectangle 4"/>
            <p:cNvSpPr>
              <a:spLocks noChangeArrowheads="1"/>
            </p:cNvSpPr>
            <p:nvPr/>
          </p:nvSpPr>
          <p:spPr bwMode="auto">
            <a:xfrm rot="-5400000">
              <a:off x="5594644" y="2136669"/>
              <a:ext cx="2253846" cy="23556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200">
                  <a:solidFill>
                    <a:srgbClr val="FFFFFF"/>
                  </a:solidFill>
                </a:rPr>
                <a:t>Modular Payloads</a:t>
              </a:r>
            </a:p>
          </p:txBody>
        </p:sp>
      </p:grpSp>
      <p:sp>
        <p:nvSpPr>
          <p:cNvPr id="9728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4F349D-46E4-4C63-A095-616102B18FD7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>
                <a:defRPr/>
              </a:pPr>
              <a:t>22</a:t>
            </a:fld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73" name="Line 46"/>
          <p:cNvSpPr>
            <a:spLocks noChangeShapeType="1"/>
          </p:cNvSpPr>
          <p:nvPr/>
        </p:nvSpPr>
        <p:spPr bwMode="auto">
          <a:xfrm>
            <a:off x="3175" y="6407150"/>
            <a:ext cx="9140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74" name="Text Box 56"/>
          <p:cNvSpPr txBox="1">
            <a:spLocks noChangeArrowheads="1"/>
          </p:cNvSpPr>
          <p:nvPr/>
        </p:nvSpPr>
        <p:spPr bwMode="auto">
          <a:xfrm flipH="1" flipV="1">
            <a:off x="1966913" y="5032375"/>
            <a:ext cx="184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lIns="91432" tIns="45716" rIns="91432" bIns="45716">
            <a:spAutoFit/>
          </a:bodyPr>
          <a:lstStyle/>
          <a:p>
            <a:endParaRPr lang="en-US" sz="700" b="1">
              <a:solidFill>
                <a:srgbClr val="C0C0C0"/>
              </a:solidFill>
            </a:endParaRPr>
          </a:p>
        </p:txBody>
      </p:sp>
      <p:grpSp>
        <p:nvGrpSpPr>
          <p:cNvPr id="15" name="Group 134"/>
          <p:cNvGrpSpPr>
            <a:grpSpLocks/>
          </p:cNvGrpSpPr>
          <p:nvPr/>
        </p:nvGrpSpPr>
        <p:grpSpPr bwMode="auto">
          <a:xfrm>
            <a:off x="5227638" y="1543050"/>
            <a:ext cx="1181100" cy="1087438"/>
            <a:chOff x="4242230" y="-200844"/>
            <a:chExt cx="1182258" cy="1086670"/>
          </a:xfrm>
        </p:grpSpPr>
        <p:sp>
          <p:nvSpPr>
            <p:cNvPr id="32840" name="Text Box 35"/>
            <p:cNvSpPr txBox="1">
              <a:spLocks noChangeArrowheads="1"/>
            </p:cNvSpPr>
            <p:nvPr/>
          </p:nvSpPr>
          <p:spPr bwMode="auto">
            <a:xfrm>
              <a:off x="4242230" y="-200844"/>
              <a:ext cx="1182258" cy="1086670"/>
            </a:xfrm>
            <a:prstGeom prst="rect">
              <a:avLst/>
            </a:prstGeom>
            <a:solidFill>
              <a:srgbClr val="ABC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173038" indent="-173038"/>
              <a:r>
                <a:rPr lang="en-US" b="1" u="sng">
                  <a:solidFill>
                    <a:srgbClr val="000000"/>
                  </a:solidFill>
                </a:rPr>
                <a:t>MQ-Lc</a:t>
              </a:r>
            </a:p>
          </p:txBody>
        </p:sp>
        <p:pic>
          <p:nvPicPr>
            <p:cNvPr id="32841" name="Picture 20" descr="http://www.aoe.vt.edu/research/groups/bwb/pictures/BWBS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269869" y="59258"/>
              <a:ext cx="1098563" cy="771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38"/>
          <p:cNvGrpSpPr>
            <a:grpSpLocks/>
          </p:cNvGrpSpPr>
          <p:nvPr/>
        </p:nvGrpSpPr>
        <p:grpSpPr bwMode="auto">
          <a:xfrm>
            <a:off x="2427288" y="2398713"/>
            <a:ext cx="2125662" cy="1774825"/>
            <a:chOff x="2427288" y="2398713"/>
            <a:chExt cx="2125662" cy="1774825"/>
          </a:xfrm>
        </p:grpSpPr>
        <p:sp>
          <p:nvSpPr>
            <p:cNvPr id="35854" name="Text Box 31"/>
            <p:cNvSpPr txBox="1">
              <a:spLocks noChangeAspect="1" noChangeArrowheads="1"/>
            </p:cNvSpPr>
            <p:nvPr/>
          </p:nvSpPr>
          <p:spPr bwMode="auto">
            <a:xfrm>
              <a:off x="2427288" y="2398713"/>
              <a:ext cx="2125662" cy="1774825"/>
            </a:xfrm>
            <a:prstGeom prst="rect">
              <a:avLst/>
            </a:prstGeom>
            <a:solidFill>
              <a:srgbClr val="ABC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r>
                <a:rPr lang="en-US" sz="1200" b="1" u="sng" dirty="0">
                  <a:solidFill>
                    <a:srgbClr val="000000"/>
                  </a:solidFill>
                </a:rPr>
                <a:t>RQ-4</a:t>
              </a:r>
              <a:r>
                <a:rPr lang="en-US" sz="900" b="1" u="sng" dirty="0">
                  <a:solidFill>
                    <a:srgbClr val="000000"/>
                  </a:solidFill>
                </a:rPr>
                <a:t> (Blk 20/30/40)</a:t>
              </a:r>
            </a:p>
            <a:p>
              <a:pPr algn="l">
                <a:lnSpc>
                  <a:spcPct val="85000"/>
                </a:lnSpc>
                <a:spcBef>
                  <a:spcPct val="15000"/>
                </a:spcBef>
                <a:buFont typeface="Arial" pitchFamily="34" charset="0"/>
                <a:buChar char="-"/>
                <a:defRPr/>
              </a:pPr>
              <a:r>
                <a:rPr lang="en-US" sz="900" b="1" dirty="0">
                  <a:solidFill>
                    <a:srgbClr val="000000"/>
                  </a:solidFill>
                </a:rPr>
                <a:t> Collection: </a:t>
              </a:r>
            </a:p>
            <a:p>
              <a:pPr marL="115888" algn="l">
                <a:lnSpc>
                  <a:spcPct val="85000"/>
                </a:lnSpc>
                <a:spcBef>
                  <a:spcPct val="15000"/>
                </a:spcBef>
                <a:buFont typeface="Arial" pitchFamily="34" charset="0"/>
                <a:buChar char="-"/>
                <a:defRPr/>
              </a:pPr>
              <a:r>
                <a:rPr lang="en-US" sz="900" b="1" i="1" dirty="0">
                  <a:solidFill>
                    <a:srgbClr val="000000"/>
                  </a:solidFill>
                </a:rPr>
                <a:t> </a:t>
              </a:r>
              <a:r>
                <a:rPr lang="en-US" sz="900" i="1" dirty="0">
                  <a:solidFill>
                    <a:srgbClr val="000000"/>
                  </a:solidFill>
                </a:rPr>
                <a:t>Block 20</a:t>
              </a:r>
            </a:p>
            <a:p>
              <a:pPr marL="234950" lvl="1" indent="-7938" algn="l">
                <a:lnSpc>
                  <a:spcPct val="85000"/>
                </a:lnSpc>
                <a:spcBef>
                  <a:spcPct val="15000"/>
                </a:spcBef>
                <a:buFont typeface="Arial" pitchFamily="34" charset="0"/>
                <a:buChar char="-"/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 Enh SAR</a:t>
              </a:r>
            </a:p>
            <a:p>
              <a:pPr marL="234950" lvl="1" indent="-7938" algn="l">
                <a:lnSpc>
                  <a:spcPct val="85000"/>
                </a:lnSpc>
                <a:spcBef>
                  <a:spcPct val="15000"/>
                </a:spcBef>
                <a:buFont typeface="Arial" pitchFamily="34" charset="0"/>
                <a:buChar char="-"/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 Enh EO/IR</a:t>
              </a:r>
            </a:p>
            <a:p>
              <a:pPr marL="115888" algn="l">
                <a:lnSpc>
                  <a:spcPct val="85000"/>
                </a:lnSpc>
                <a:spcBef>
                  <a:spcPct val="15000"/>
                </a:spcBef>
                <a:buFont typeface="Arial" pitchFamily="34" charset="0"/>
                <a:buChar char="-"/>
                <a:defRPr/>
              </a:pPr>
              <a:r>
                <a:rPr lang="en-US" sz="900" i="1" dirty="0">
                  <a:solidFill>
                    <a:srgbClr val="000000"/>
                  </a:solidFill>
                </a:rPr>
                <a:t> Block 30</a:t>
              </a:r>
              <a:endParaRPr lang="en-US" sz="900" dirty="0">
                <a:solidFill>
                  <a:srgbClr val="000000"/>
                </a:solidFill>
              </a:endParaRPr>
            </a:p>
            <a:p>
              <a:pPr marL="227013" lvl="1" algn="l">
                <a:lnSpc>
                  <a:spcPct val="85000"/>
                </a:lnSpc>
                <a:spcBef>
                  <a:spcPct val="15000"/>
                </a:spcBef>
                <a:buFont typeface="Arial" pitchFamily="34" charset="0"/>
                <a:buChar char="-"/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 Adv SIGINT</a:t>
              </a:r>
            </a:p>
            <a:p>
              <a:pPr marL="115888" algn="l">
                <a:lnSpc>
                  <a:spcPct val="85000"/>
                </a:lnSpc>
                <a:spcBef>
                  <a:spcPct val="15000"/>
                </a:spcBef>
                <a:buFont typeface="Arial" pitchFamily="34" charset="0"/>
                <a:buChar char="-"/>
                <a:defRPr/>
              </a:pPr>
              <a:r>
                <a:rPr lang="en-US" sz="900" i="1" dirty="0">
                  <a:solidFill>
                    <a:srgbClr val="000000"/>
                  </a:solidFill>
                </a:rPr>
                <a:t> Block 40</a:t>
              </a:r>
              <a:endParaRPr lang="en-US" sz="900" dirty="0">
                <a:solidFill>
                  <a:srgbClr val="000000"/>
                </a:solidFill>
              </a:endParaRPr>
            </a:p>
            <a:p>
              <a:pPr marL="227013" lvl="1" algn="l">
                <a:lnSpc>
                  <a:spcPct val="85000"/>
                </a:lnSpc>
                <a:spcBef>
                  <a:spcPct val="15000"/>
                </a:spcBef>
                <a:buFont typeface="Arial" pitchFamily="34" charset="0"/>
                <a:buChar char="-"/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 MP-RTIP Radar</a:t>
              </a:r>
            </a:p>
            <a:p>
              <a:pPr marL="227013" lvl="1" algn="l">
                <a:lnSpc>
                  <a:spcPct val="85000"/>
                </a:lnSpc>
                <a:spcBef>
                  <a:spcPct val="15000"/>
                </a:spcBef>
                <a:buFont typeface="Arial" pitchFamily="34" charset="0"/>
                <a:buChar char="-"/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 GMTI and concurrent SAR</a:t>
              </a:r>
            </a:p>
            <a:p>
              <a:pPr marL="227013" lvl="1" algn="l">
                <a:lnSpc>
                  <a:spcPct val="85000"/>
                </a:lnSpc>
                <a:spcBef>
                  <a:spcPct val="15000"/>
                </a:spcBef>
                <a:buFont typeface="Arial" pitchFamily="34" charset="0"/>
                <a:buChar char="-"/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 High Range Resolution</a:t>
              </a:r>
            </a:p>
            <a:p>
              <a:pPr marL="227013" lvl="1" algn="l">
                <a:lnSpc>
                  <a:spcPct val="85000"/>
                </a:lnSpc>
                <a:spcBef>
                  <a:spcPct val="15000"/>
                </a:spcBef>
                <a:buFont typeface="Arial" pitchFamily="34" charset="0"/>
                <a:buChar char="-"/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 No EO/IR or SIGINT</a:t>
              </a:r>
            </a:p>
          </p:txBody>
        </p:sp>
        <p:pic>
          <p:nvPicPr>
            <p:cNvPr id="32839" name="Picture 78" descr="Global Hawk 16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531026" y="2871662"/>
              <a:ext cx="1009809" cy="64453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17" name="Group 136"/>
          <p:cNvGrpSpPr>
            <a:grpSpLocks/>
          </p:cNvGrpSpPr>
          <p:nvPr/>
        </p:nvGrpSpPr>
        <p:grpSpPr bwMode="auto">
          <a:xfrm>
            <a:off x="2427288" y="4368800"/>
            <a:ext cx="1101725" cy="1054100"/>
            <a:chOff x="2427288" y="4368632"/>
            <a:chExt cx="1101725" cy="1054100"/>
          </a:xfrm>
        </p:grpSpPr>
        <p:sp>
          <p:nvSpPr>
            <p:cNvPr id="32834" name="Text Box 14"/>
            <p:cNvSpPr txBox="1">
              <a:spLocks noChangeArrowheads="1"/>
            </p:cNvSpPr>
            <p:nvPr/>
          </p:nvSpPr>
          <p:spPr bwMode="auto">
            <a:xfrm>
              <a:off x="2427288" y="4368632"/>
              <a:ext cx="1101725" cy="1054100"/>
            </a:xfrm>
            <a:prstGeom prst="rect">
              <a:avLst/>
            </a:prstGeom>
            <a:solidFill>
              <a:srgbClr val="ABC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173038" indent="-173038"/>
              <a:r>
                <a:rPr lang="en-US" sz="1200" b="1" u="sng">
                  <a:solidFill>
                    <a:srgbClr val="000000"/>
                  </a:solidFill>
                </a:rPr>
                <a:t>MQ-La</a:t>
              </a:r>
            </a:p>
          </p:txBody>
        </p:sp>
        <p:grpSp>
          <p:nvGrpSpPr>
            <p:cNvPr id="18" name="Group 50"/>
            <p:cNvGrpSpPr>
              <a:grpSpLocks/>
            </p:cNvGrpSpPr>
            <p:nvPr/>
          </p:nvGrpSpPr>
          <p:grpSpPr bwMode="auto">
            <a:xfrm>
              <a:off x="2469007" y="4646868"/>
              <a:ext cx="1009809" cy="638792"/>
              <a:chOff x="-1480047" y="-959873"/>
              <a:chExt cx="5600700" cy="3968748"/>
            </a:xfrm>
          </p:grpSpPr>
          <p:pic>
            <p:nvPicPr>
              <p:cNvPr id="32836" name="Picture 16" descr="http://ftp.pcworld.com/pub/screencams/lighthouse-sky.jp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-1480047" y="-959873"/>
                <a:ext cx="5600700" cy="39687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32837" name="Picture 24" descr="http://upload.wikimedia.org/wikipedia/commons/1/1d/NASA_BWB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-1393522" y="49777"/>
                <a:ext cx="5105399" cy="2171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9" name="Group 139"/>
          <p:cNvGrpSpPr>
            <a:grpSpLocks/>
          </p:cNvGrpSpPr>
          <p:nvPr/>
        </p:nvGrpSpPr>
        <p:grpSpPr bwMode="auto">
          <a:xfrm>
            <a:off x="0" y="3373438"/>
            <a:ext cx="2265363" cy="962025"/>
            <a:chOff x="0" y="3373438"/>
            <a:chExt cx="2265363" cy="962025"/>
          </a:xfrm>
        </p:grpSpPr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0" y="3373438"/>
              <a:ext cx="2265363" cy="962025"/>
            </a:xfrm>
            <a:prstGeom prst="rect">
              <a:avLst/>
            </a:prstGeom>
            <a:gradFill>
              <a:gsLst>
                <a:gs pos="40000">
                  <a:srgbClr val="33CCFF"/>
                </a:gs>
                <a:gs pos="66000">
                  <a:srgbClr val="ABC7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173038" indent="-173038" algn="l">
                <a:defRPr/>
              </a:pPr>
              <a:r>
                <a:rPr lang="en-US" sz="1200" b="1" u="sng" dirty="0">
                  <a:solidFill>
                    <a:srgbClr val="000000"/>
                  </a:solidFill>
                </a:rPr>
                <a:t>RQ-4 </a:t>
              </a:r>
              <a:r>
                <a:rPr lang="en-US" sz="1000" b="1" u="sng" dirty="0">
                  <a:solidFill>
                    <a:srgbClr val="000000"/>
                  </a:solidFill>
                </a:rPr>
                <a:t>(Blk10)</a:t>
              </a:r>
              <a:endParaRPr lang="en-US" sz="1200" b="1" u="sng" dirty="0">
                <a:solidFill>
                  <a:srgbClr val="000000"/>
                </a:solidFill>
              </a:endParaRPr>
            </a:p>
            <a:p>
              <a:pPr algn="l">
                <a:lnSpc>
                  <a:spcPct val="85000"/>
                </a:lnSpc>
                <a:spcBef>
                  <a:spcPct val="15000"/>
                </a:spcBef>
                <a:buFontTx/>
                <a:buChar char="-"/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 Collection – ISR</a:t>
              </a:r>
            </a:p>
            <a:p>
              <a:pPr marL="115888" lvl="1" algn="l">
                <a:lnSpc>
                  <a:spcPct val="85000"/>
                </a:lnSpc>
                <a:spcBef>
                  <a:spcPct val="15000"/>
                </a:spcBef>
                <a:buFontTx/>
                <a:buChar char="-"/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 Basic SAR</a:t>
              </a:r>
            </a:p>
            <a:p>
              <a:pPr marL="115888" lvl="1" algn="l">
                <a:lnSpc>
                  <a:spcPct val="85000"/>
                </a:lnSpc>
                <a:spcBef>
                  <a:spcPct val="15000"/>
                </a:spcBef>
                <a:buFontTx/>
                <a:buChar char="-"/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 Basic EO/IR</a:t>
              </a:r>
            </a:p>
          </p:txBody>
        </p:sp>
        <p:pic>
          <p:nvPicPr>
            <p:cNvPr id="32833" name="Picture 24" descr="GH Over Desert Prod paint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192213" y="3497263"/>
              <a:ext cx="965200" cy="723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20" name="Group 83"/>
          <p:cNvGrpSpPr>
            <a:grpSpLocks/>
          </p:cNvGrpSpPr>
          <p:nvPr/>
        </p:nvGrpSpPr>
        <p:grpSpPr bwMode="auto">
          <a:xfrm>
            <a:off x="5372100" y="3525838"/>
            <a:ext cx="1062038" cy="944562"/>
            <a:chOff x="5371529" y="2808135"/>
            <a:chExt cx="1062610" cy="944715"/>
          </a:xfrm>
        </p:grpSpPr>
        <p:sp>
          <p:nvSpPr>
            <p:cNvPr id="32828" name="Text Box 14"/>
            <p:cNvSpPr txBox="1">
              <a:spLocks noChangeArrowheads="1"/>
            </p:cNvSpPr>
            <p:nvPr/>
          </p:nvSpPr>
          <p:spPr bwMode="auto">
            <a:xfrm>
              <a:off x="5371529" y="2808135"/>
              <a:ext cx="1062610" cy="944715"/>
            </a:xfrm>
            <a:prstGeom prst="rect">
              <a:avLst/>
            </a:prstGeom>
            <a:solidFill>
              <a:srgbClr val="ABC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173038" indent="-173038"/>
              <a:r>
                <a:rPr lang="en-US" sz="1200" b="1" u="sng">
                  <a:solidFill>
                    <a:srgbClr val="000000"/>
                  </a:solidFill>
                </a:rPr>
                <a:t>MQ-Lb</a:t>
              </a:r>
            </a:p>
          </p:txBody>
        </p:sp>
        <p:grpSp>
          <p:nvGrpSpPr>
            <p:cNvPr id="21" name="Group 22"/>
            <p:cNvGrpSpPr>
              <a:grpSpLocks/>
            </p:cNvGrpSpPr>
            <p:nvPr/>
          </p:nvGrpSpPr>
          <p:grpSpPr bwMode="auto">
            <a:xfrm>
              <a:off x="5412818" y="3058508"/>
              <a:ext cx="959850" cy="639359"/>
              <a:chOff x="5760214" y="3736819"/>
              <a:chExt cx="959420" cy="638781"/>
            </a:xfrm>
          </p:grpSpPr>
          <p:pic>
            <p:nvPicPr>
              <p:cNvPr id="32830" name="Picture 16" descr="http://ftp.pcworld.com/pub/screencams/lighthouse-sky.jpg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760214" y="3736819"/>
                <a:ext cx="959420" cy="63878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32831" name="Picture 24" descr="http://upload.wikimedia.org/wikipedia/commons/1/1d/NASA_BWB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81425" y="3892601"/>
                <a:ext cx="874574" cy="349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2" name="Bent Arrow 51"/>
          <p:cNvSpPr/>
          <p:nvPr/>
        </p:nvSpPr>
        <p:spPr bwMode="auto">
          <a:xfrm rot="16200000" flipV="1">
            <a:off x="6757988" y="4957762"/>
            <a:ext cx="604838" cy="171926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990099"/>
          </a:solidFill>
          <a:ln w="12700" algn="ctr">
            <a:noFill/>
            <a:round/>
            <a:headEnd/>
            <a:tailEnd/>
          </a:ln>
        </p:spPr>
        <p:txBody>
          <a:bodyPr vert="vert270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2" name="Group 52"/>
          <p:cNvGrpSpPr>
            <a:grpSpLocks/>
          </p:cNvGrpSpPr>
          <p:nvPr/>
        </p:nvGrpSpPr>
        <p:grpSpPr bwMode="auto">
          <a:xfrm>
            <a:off x="3660775" y="4519613"/>
            <a:ext cx="2435225" cy="1603375"/>
            <a:chOff x="4603236" y="4505957"/>
            <a:chExt cx="2435739" cy="1603375"/>
          </a:xfrm>
        </p:grpSpPr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4603236" y="4505957"/>
              <a:ext cx="2435739" cy="1603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2811" name="Line 12"/>
            <p:cNvSpPr>
              <a:spLocks noChangeShapeType="1"/>
            </p:cNvSpPr>
            <p:nvPr/>
          </p:nvSpPr>
          <p:spPr bwMode="auto">
            <a:xfrm flipH="1">
              <a:off x="4823439" y="4644300"/>
              <a:ext cx="1869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17"/>
            <p:cNvSpPr>
              <a:spLocks noChangeShapeType="1"/>
            </p:cNvSpPr>
            <p:nvPr/>
          </p:nvSpPr>
          <p:spPr bwMode="auto">
            <a:xfrm flipH="1">
              <a:off x="4888391" y="5395776"/>
              <a:ext cx="4107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Rectangle 6"/>
            <p:cNvSpPr>
              <a:spLocks noChangeArrowheads="1"/>
            </p:cNvSpPr>
            <p:nvPr/>
          </p:nvSpPr>
          <p:spPr bwMode="auto">
            <a:xfrm>
              <a:off x="5137575" y="5319587"/>
              <a:ext cx="1872825" cy="1608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>
                  <a:solidFill>
                    <a:srgbClr val="000000"/>
                  </a:solidFill>
                </a:rPr>
                <a:t>Ground Moving Target Indicator</a:t>
              </a:r>
            </a:p>
          </p:txBody>
        </p:sp>
        <p:sp>
          <p:nvSpPr>
            <p:cNvPr id="32814" name="Line 16"/>
            <p:cNvSpPr>
              <a:spLocks noChangeShapeType="1"/>
            </p:cNvSpPr>
            <p:nvPr/>
          </p:nvSpPr>
          <p:spPr bwMode="auto">
            <a:xfrm flipH="1">
              <a:off x="4862882" y="5591713"/>
              <a:ext cx="4107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Rectangle 7"/>
            <p:cNvSpPr>
              <a:spLocks noChangeArrowheads="1"/>
            </p:cNvSpPr>
            <p:nvPr/>
          </p:nvSpPr>
          <p:spPr bwMode="auto">
            <a:xfrm>
              <a:off x="5158873" y="5509117"/>
              <a:ext cx="1341940" cy="1608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>
                  <a:solidFill>
                    <a:srgbClr val="000000"/>
                  </a:solidFill>
                </a:rPr>
                <a:t>Information Integration</a:t>
              </a:r>
            </a:p>
          </p:txBody>
        </p:sp>
        <p:grpSp>
          <p:nvGrpSpPr>
            <p:cNvPr id="23" name="Group 48"/>
            <p:cNvGrpSpPr>
              <a:grpSpLocks/>
            </p:cNvGrpSpPr>
            <p:nvPr/>
          </p:nvGrpSpPr>
          <p:grpSpPr bwMode="auto">
            <a:xfrm>
              <a:off x="4673807" y="4755152"/>
              <a:ext cx="987324" cy="160760"/>
              <a:chOff x="3736484" y="1859911"/>
              <a:chExt cx="987086" cy="160760"/>
            </a:xfrm>
          </p:grpSpPr>
          <p:sp>
            <p:nvSpPr>
              <p:cNvPr id="32826" name="Line 15"/>
              <p:cNvSpPr>
                <a:spLocks noChangeShapeType="1"/>
              </p:cNvSpPr>
              <p:nvPr/>
            </p:nvSpPr>
            <p:spPr bwMode="auto">
              <a:xfrm flipH="1">
                <a:off x="3736484" y="1937732"/>
                <a:ext cx="4106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7" name="Rectangle 8"/>
              <p:cNvSpPr>
                <a:spLocks noChangeArrowheads="1"/>
              </p:cNvSpPr>
              <p:nvPr/>
            </p:nvSpPr>
            <p:spPr bwMode="auto">
              <a:xfrm>
                <a:off x="4088722" y="1859911"/>
                <a:ext cx="634848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ISR</a:t>
                </a:r>
              </a:p>
            </p:txBody>
          </p:sp>
        </p:grpSp>
        <p:sp>
          <p:nvSpPr>
            <p:cNvPr id="32817" name="Line 14"/>
            <p:cNvSpPr>
              <a:spLocks noChangeShapeType="1"/>
            </p:cNvSpPr>
            <p:nvPr/>
          </p:nvSpPr>
          <p:spPr bwMode="auto">
            <a:xfrm flipH="1">
              <a:off x="4694360" y="5205396"/>
              <a:ext cx="4107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Rectangle 9"/>
            <p:cNvSpPr>
              <a:spLocks noChangeArrowheads="1"/>
            </p:cNvSpPr>
            <p:nvPr/>
          </p:nvSpPr>
          <p:spPr bwMode="auto">
            <a:xfrm>
              <a:off x="5103012" y="5129051"/>
              <a:ext cx="1902626" cy="1608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>
                  <a:solidFill>
                    <a:srgbClr val="000000"/>
                  </a:solidFill>
                </a:rPr>
                <a:t>Airborne Moving Target Indicator</a:t>
              </a:r>
            </a:p>
          </p:txBody>
        </p:sp>
        <p:sp>
          <p:nvSpPr>
            <p:cNvPr id="32819" name="Rectangle 5"/>
            <p:cNvSpPr>
              <a:spLocks noChangeArrowheads="1"/>
            </p:cNvSpPr>
            <p:nvPr/>
          </p:nvSpPr>
          <p:spPr bwMode="auto">
            <a:xfrm>
              <a:off x="4992431" y="4570518"/>
              <a:ext cx="635001" cy="1608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>
                  <a:solidFill>
                    <a:srgbClr val="000000"/>
                  </a:solidFill>
                </a:rPr>
                <a:t>EW</a:t>
              </a:r>
            </a:p>
          </p:txBody>
        </p:sp>
        <p:grpSp>
          <p:nvGrpSpPr>
            <p:cNvPr id="24" name="Group 54"/>
            <p:cNvGrpSpPr>
              <a:grpSpLocks/>
            </p:cNvGrpSpPr>
            <p:nvPr/>
          </p:nvGrpSpPr>
          <p:grpSpPr bwMode="auto">
            <a:xfrm>
              <a:off x="4782554" y="5706552"/>
              <a:ext cx="1049800" cy="160887"/>
              <a:chOff x="3792801" y="2670814"/>
              <a:chExt cx="1049547" cy="160760"/>
            </a:xfrm>
          </p:grpSpPr>
          <p:sp>
            <p:nvSpPr>
              <p:cNvPr id="32824" name="Rectangle 10"/>
              <p:cNvSpPr>
                <a:spLocks noChangeArrowheads="1"/>
              </p:cNvSpPr>
              <p:nvPr/>
            </p:nvSpPr>
            <p:spPr bwMode="auto">
              <a:xfrm>
                <a:off x="4207500" y="2670814"/>
                <a:ext cx="634848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AAR-R</a:t>
                </a:r>
              </a:p>
            </p:txBody>
          </p:sp>
          <p:sp>
            <p:nvSpPr>
              <p:cNvPr id="32825" name="Line 13"/>
              <p:cNvSpPr>
                <a:spLocks noChangeShapeType="1"/>
              </p:cNvSpPr>
              <p:nvPr/>
            </p:nvSpPr>
            <p:spPr bwMode="auto">
              <a:xfrm flipH="1">
                <a:off x="3792801" y="2752321"/>
                <a:ext cx="4106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21" name="Line 13"/>
            <p:cNvSpPr>
              <a:spLocks noChangeShapeType="1"/>
            </p:cNvSpPr>
            <p:nvPr/>
          </p:nvSpPr>
          <p:spPr bwMode="auto">
            <a:xfrm flipH="1">
              <a:off x="4731739" y="5019002"/>
              <a:ext cx="4107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Rectangle 4"/>
            <p:cNvSpPr>
              <a:spLocks noChangeArrowheads="1"/>
            </p:cNvSpPr>
            <p:nvPr/>
          </p:nvSpPr>
          <p:spPr bwMode="auto">
            <a:xfrm rot="-5400000">
              <a:off x="4053801" y="5187551"/>
              <a:ext cx="1480897" cy="23556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200">
                  <a:solidFill>
                    <a:srgbClr val="FFFFFF"/>
                  </a:solidFill>
                </a:rPr>
                <a:t>Modular Payloads</a:t>
              </a:r>
            </a:p>
          </p:txBody>
        </p:sp>
        <p:sp>
          <p:nvSpPr>
            <p:cNvPr id="32823" name="Rectangle 10"/>
            <p:cNvSpPr>
              <a:spLocks noChangeArrowheads="1"/>
            </p:cNvSpPr>
            <p:nvPr/>
          </p:nvSpPr>
          <p:spPr bwMode="auto">
            <a:xfrm>
              <a:off x="5067144" y="4940608"/>
              <a:ext cx="1328894" cy="1608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>
                  <a:solidFill>
                    <a:srgbClr val="000000"/>
                  </a:solidFill>
                </a:rPr>
                <a:t>Command and Control</a:t>
              </a:r>
            </a:p>
          </p:txBody>
        </p:sp>
      </p:grpSp>
      <p:sp>
        <p:nvSpPr>
          <p:cNvPr id="85" name="Bent Arrow 84"/>
          <p:cNvSpPr/>
          <p:nvPr/>
        </p:nvSpPr>
        <p:spPr bwMode="auto">
          <a:xfrm flipV="1">
            <a:off x="2624138" y="5500688"/>
            <a:ext cx="1031875" cy="69215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990099"/>
          </a:solidFill>
          <a:ln w="12700" algn="ctr">
            <a:noFill/>
            <a:round/>
            <a:headEnd/>
            <a:tailEnd/>
          </a:ln>
        </p:spPr>
        <p:txBody>
          <a:bodyPr vert="vert270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83" name="Right Arrow 23"/>
          <p:cNvSpPr>
            <a:spLocks noChangeArrowheads="1"/>
          </p:cNvSpPr>
          <p:nvPr/>
        </p:nvSpPr>
        <p:spPr bwMode="auto">
          <a:xfrm>
            <a:off x="765175" y="6040438"/>
            <a:ext cx="7478713" cy="434975"/>
          </a:xfrm>
          <a:prstGeom prst="rightArrow">
            <a:avLst>
              <a:gd name="adj1" fmla="val 50000"/>
              <a:gd name="adj2" fmla="val 49988"/>
            </a:avLst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en-US" sz="1600" b="1">
                <a:solidFill>
                  <a:srgbClr val="FFFFFF"/>
                </a:solidFill>
              </a:rPr>
              <a:t>Now							Future</a:t>
            </a:r>
          </a:p>
        </p:txBody>
      </p:sp>
      <p:sp>
        <p:nvSpPr>
          <p:cNvPr id="138" name="Up Arrow 137"/>
          <p:cNvSpPr/>
          <p:nvPr/>
        </p:nvSpPr>
        <p:spPr bwMode="auto">
          <a:xfrm>
            <a:off x="7807325" y="3417888"/>
            <a:ext cx="268288" cy="381000"/>
          </a:xfrm>
          <a:prstGeom prst="upArrow">
            <a:avLst/>
          </a:prstGeom>
          <a:solidFill>
            <a:srgbClr val="990099"/>
          </a:solidFill>
          <a:ln w="12700" algn="ctr">
            <a:noFill/>
            <a:round/>
            <a:headEnd/>
            <a:tailEnd/>
          </a:ln>
        </p:spPr>
        <p:txBody>
          <a:bodyPr vert="vert270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5" name="Group 85"/>
          <p:cNvGrpSpPr>
            <a:grpSpLocks/>
          </p:cNvGrpSpPr>
          <p:nvPr/>
        </p:nvGrpSpPr>
        <p:grpSpPr bwMode="auto">
          <a:xfrm>
            <a:off x="6530975" y="3671888"/>
            <a:ext cx="2435225" cy="1792287"/>
            <a:chOff x="6544620" y="4407481"/>
            <a:chExt cx="2435739" cy="1793294"/>
          </a:xfrm>
        </p:grpSpPr>
        <p:sp>
          <p:nvSpPr>
            <p:cNvPr id="87" name="Rectangle 19"/>
            <p:cNvSpPr>
              <a:spLocks noChangeArrowheads="1"/>
            </p:cNvSpPr>
            <p:nvPr/>
          </p:nvSpPr>
          <p:spPr bwMode="auto">
            <a:xfrm>
              <a:off x="6544620" y="4407481"/>
              <a:ext cx="2435739" cy="17932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2788" name="Line 12"/>
            <p:cNvSpPr>
              <a:spLocks noChangeShapeType="1"/>
            </p:cNvSpPr>
            <p:nvPr/>
          </p:nvSpPr>
          <p:spPr bwMode="auto">
            <a:xfrm flipH="1">
              <a:off x="6764823" y="4545824"/>
              <a:ext cx="1869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 flipH="1">
              <a:off x="6829775" y="5297300"/>
              <a:ext cx="4107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Rectangle 6"/>
            <p:cNvSpPr>
              <a:spLocks noChangeArrowheads="1"/>
            </p:cNvSpPr>
            <p:nvPr/>
          </p:nvSpPr>
          <p:spPr bwMode="auto">
            <a:xfrm>
              <a:off x="7078959" y="5221111"/>
              <a:ext cx="1872825" cy="1608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>
                  <a:solidFill>
                    <a:srgbClr val="000000"/>
                  </a:solidFill>
                </a:rPr>
                <a:t>Ground Moving Target Indicator</a:t>
              </a:r>
            </a:p>
          </p:txBody>
        </p:sp>
        <p:sp>
          <p:nvSpPr>
            <p:cNvPr id="32791" name="Line 16"/>
            <p:cNvSpPr>
              <a:spLocks noChangeShapeType="1"/>
            </p:cNvSpPr>
            <p:nvPr/>
          </p:nvSpPr>
          <p:spPr bwMode="auto">
            <a:xfrm flipH="1">
              <a:off x="6804266" y="5493237"/>
              <a:ext cx="4107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Rectangle 7"/>
            <p:cNvSpPr>
              <a:spLocks noChangeArrowheads="1"/>
            </p:cNvSpPr>
            <p:nvPr/>
          </p:nvSpPr>
          <p:spPr bwMode="auto">
            <a:xfrm>
              <a:off x="7100257" y="5410641"/>
              <a:ext cx="1341940" cy="1608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>
                  <a:solidFill>
                    <a:srgbClr val="000000"/>
                  </a:solidFill>
                </a:rPr>
                <a:t>Information Integration</a:t>
              </a:r>
            </a:p>
          </p:txBody>
        </p:sp>
        <p:grpSp>
          <p:nvGrpSpPr>
            <p:cNvPr id="27" name="Group 48"/>
            <p:cNvGrpSpPr>
              <a:grpSpLocks/>
            </p:cNvGrpSpPr>
            <p:nvPr/>
          </p:nvGrpSpPr>
          <p:grpSpPr bwMode="auto">
            <a:xfrm>
              <a:off x="6615191" y="4656676"/>
              <a:ext cx="987324" cy="160760"/>
              <a:chOff x="3736484" y="1859911"/>
              <a:chExt cx="987086" cy="160760"/>
            </a:xfrm>
          </p:grpSpPr>
          <p:sp>
            <p:nvSpPr>
              <p:cNvPr id="32808" name="Line 15"/>
              <p:cNvSpPr>
                <a:spLocks noChangeShapeType="1"/>
              </p:cNvSpPr>
              <p:nvPr/>
            </p:nvSpPr>
            <p:spPr bwMode="auto">
              <a:xfrm flipH="1">
                <a:off x="3736484" y="1937732"/>
                <a:ext cx="4106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9" name="Rectangle 8"/>
              <p:cNvSpPr>
                <a:spLocks noChangeArrowheads="1"/>
              </p:cNvSpPr>
              <p:nvPr/>
            </p:nvSpPr>
            <p:spPr bwMode="auto">
              <a:xfrm>
                <a:off x="4088722" y="1859911"/>
                <a:ext cx="634848" cy="1607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ISR</a:t>
                </a:r>
              </a:p>
            </p:txBody>
          </p:sp>
        </p:grpSp>
        <p:sp>
          <p:nvSpPr>
            <p:cNvPr id="32794" name="Line 14"/>
            <p:cNvSpPr>
              <a:spLocks noChangeShapeType="1"/>
            </p:cNvSpPr>
            <p:nvPr/>
          </p:nvSpPr>
          <p:spPr bwMode="auto">
            <a:xfrm flipH="1">
              <a:off x="6635744" y="5106920"/>
              <a:ext cx="4107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Rectangle 9"/>
            <p:cNvSpPr>
              <a:spLocks noChangeArrowheads="1"/>
            </p:cNvSpPr>
            <p:nvPr/>
          </p:nvSpPr>
          <p:spPr bwMode="auto">
            <a:xfrm>
              <a:off x="7044396" y="5030575"/>
              <a:ext cx="1902626" cy="1608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>
                  <a:solidFill>
                    <a:srgbClr val="000000"/>
                  </a:solidFill>
                </a:rPr>
                <a:t>Airborne Moving Target Indicator</a:t>
              </a:r>
            </a:p>
          </p:txBody>
        </p:sp>
        <p:sp>
          <p:nvSpPr>
            <p:cNvPr id="32796" name="Rectangle 5"/>
            <p:cNvSpPr>
              <a:spLocks noChangeArrowheads="1"/>
            </p:cNvSpPr>
            <p:nvPr/>
          </p:nvSpPr>
          <p:spPr bwMode="auto">
            <a:xfrm>
              <a:off x="6933815" y="4472042"/>
              <a:ext cx="635001" cy="1608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>
                  <a:solidFill>
                    <a:srgbClr val="000000"/>
                  </a:solidFill>
                </a:rPr>
                <a:t>EW</a:t>
              </a:r>
            </a:p>
          </p:txBody>
        </p:sp>
        <p:grpSp>
          <p:nvGrpSpPr>
            <p:cNvPr id="28" name="Group 81"/>
            <p:cNvGrpSpPr>
              <a:grpSpLocks/>
            </p:cNvGrpSpPr>
            <p:nvPr/>
          </p:nvGrpSpPr>
          <p:grpSpPr bwMode="auto">
            <a:xfrm>
              <a:off x="6785857" y="5998642"/>
              <a:ext cx="1877134" cy="160887"/>
              <a:chOff x="6752516" y="5984353"/>
              <a:chExt cx="1877134" cy="160887"/>
            </a:xfrm>
          </p:grpSpPr>
          <p:sp>
            <p:nvSpPr>
              <p:cNvPr id="32806" name="Rectangle 10"/>
              <p:cNvSpPr>
                <a:spLocks noChangeArrowheads="1"/>
              </p:cNvSpPr>
              <p:nvPr/>
            </p:nvSpPr>
            <p:spPr bwMode="auto">
              <a:xfrm>
                <a:off x="7167314" y="5984353"/>
                <a:ext cx="1462336" cy="16088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Humanitarian Assistance</a:t>
                </a:r>
              </a:p>
            </p:txBody>
          </p:sp>
          <p:sp>
            <p:nvSpPr>
              <p:cNvPr id="32807" name="Line 13"/>
              <p:cNvSpPr>
                <a:spLocks noChangeShapeType="1"/>
              </p:cNvSpPr>
              <p:nvPr/>
            </p:nvSpPr>
            <p:spPr bwMode="auto">
              <a:xfrm flipH="1">
                <a:off x="6752516" y="6065924"/>
                <a:ext cx="4107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98" name="Line 13"/>
            <p:cNvSpPr>
              <a:spLocks noChangeShapeType="1"/>
            </p:cNvSpPr>
            <p:nvPr/>
          </p:nvSpPr>
          <p:spPr bwMode="auto">
            <a:xfrm flipH="1">
              <a:off x="6673123" y="4920526"/>
              <a:ext cx="4107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Rectangle 10"/>
            <p:cNvSpPr>
              <a:spLocks noChangeArrowheads="1"/>
            </p:cNvSpPr>
            <p:nvPr/>
          </p:nvSpPr>
          <p:spPr bwMode="auto">
            <a:xfrm>
              <a:off x="7008528" y="4842132"/>
              <a:ext cx="1328894" cy="1608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>
                  <a:solidFill>
                    <a:srgbClr val="000000"/>
                  </a:solidFill>
                </a:rPr>
                <a:t>Command and Control</a:t>
              </a:r>
            </a:p>
          </p:txBody>
        </p:sp>
        <p:sp>
          <p:nvSpPr>
            <p:cNvPr id="32800" name="Rectangle 10"/>
            <p:cNvSpPr>
              <a:spLocks noChangeArrowheads="1"/>
            </p:cNvSpPr>
            <p:nvPr/>
          </p:nvSpPr>
          <p:spPr bwMode="auto">
            <a:xfrm>
              <a:off x="7138737" y="5608076"/>
              <a:ext cx="657476" cy="1608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000">
                  <a:solidFill>
                    <a:srgbClr val="000000"/>
                  </a:solidFill>
                </a:rPr>
                <a:t>AAR-R &amp; T</a:t>
              </a:r>
            </a:p>
          </p:txBody>
        </p:sp>
        <p:sp>
          <p:nvSpPr>
            <p:cNvPr id="32801" name="Line 13"/>
            <p:cNvSpPr>
              <a:spLocks noChangeShapeType="1"/>
            </p:cNvSpPr>
            <p:nvPr/>
          </p:nvSpPr>
          <p:spPr bwMode="auto">
            <a:xfrm flipH="1">
              <a:off x="6723938" y="5689647"/>
              <a:ext cx="4107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77"/>
            <p:cNvGrpSpPr>
              <a:grpSpLocks/>
            </p:cNvGrpSpPr>
            <p:nvPr/>
          </p:nvGrpSpPr>
          <p:grpSpPr bwMode="auto">
            <a:xfrm>
              <a:off x="6752516" y="5808122"/>
              <a:ext cx="1072275" cy="160887"/>
              <a:chOff x="6723938" y="5808122"/>
              <a:chExt cx="1072275" cy="160887"/>
            </a:xfrm>
          </p:grpSpPr>
          <p:sp>
            <p:nvSpPr>
              <p:cNvPr id="32804" name="Rectangle 10"/>
              <p:cNvSpPr>
                <a:spLocks noChangeArrowheads="1"/>
              </p:cNvSpPr>
              <p:nvPr/>
            </p:nvSpPr>
            <p:spPr bwMode="auto">
              <a:xfrm>
                <a:off x="7138737" y="5808122"/>
                <a:ext cx="657476" cy="16088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Airlift</a:t>
                </a:r>
              </a:p>
            </p:txBody>
          </p:sp>
          <p:sp>
            <p:nvSpPr>
              <p:cNvPr id="32805" name="Line 13"/>
              <p:cNvSpPr>
                <a:spLocks noChangeShapeType="1"/>
              </p:cNvSpPr>
              <p:nvPr/>
            </p:nvSpPr>
            <p:spPr bwMode="auto">
              <a:xfrm flipH="1">
                <a:off x="6723938" y="5889693"/>
                <a:ext cx="4107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03" name="Rectangle 4"/>
            <p:cNvSpPr>
              <a:spLocks noChangeArrowheads="1"/>
            </p:cNvSpPr>
            <p:nvPr/>
          </p:nvSpPr>
          <p:spPr bwMode="auto">
            <a:xfrm rot="-5400000">
              <a:off x="5889882" y="5194377"/>
              <a:ext cx="1691504" cy="23556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200">
                  <a:solidFill>
                    <a:srgbClr val="FFFFFF"/>
                  </a:solidFill>
                </a:rPr>
                <a:t>Modular Payloads</a:t>
              </a:r>
            </a:p>
          </p:txBody>
        </p:sp>
      </p:grpSp>
      <p:sp>
        <p:nvSpPr>
          <p:cNvPr id="32786" name="Title 1"/>
          <p:cNvSpPr txBox="1">
            <a:spLocks/>
          </p:cNvSpPr>
          <p:nvPr/>
        </p:nvSpPr>
        <p:spPr bwMode="auto">
          <a:xfrm>
            <a:off x="1701800" y="80963"/>
            <a:ext cx="71437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600" b="1" i="1" dirty="0">
                <a:solidFill>
                  <a:srgbClr val="151C77"/>
                </a:solidFill>
              </a:rPr>
              <a:t>AF </a:t>
            </a:r>
            <a:r>
              <a:rPr lang="en-US" sz="3600" b="1" i="1" dirty="0" smtClean="0">
                <a:solidFill>
                  <a:srgbClr val="151C77"/>
                </a:solidFill>
              </a:rPr>
              <a:t>RPA Flight </a:t>
            </a:r>
            <a:r>
              <a:rPr lang="en-US" sz="3600" b="1" i="1" dirty="0">
                <a:solidFill>
                  <a:srgbClr val="151C77"/>
                </a:solidFill>
              </a:rPr>
              <a:t>Plan:</a:t>
            </a:r>
            <a:br>
              <a:rPr lang="en-US" sz="3600" b="1" i="1" dirty="0">
                <a:solidFill>
                  <a:srgbClr val="151C77"/>
                </a:solidFill>
              </a:rPr>
            </a:br>
            <a:r>
              <a:rPr lang="en-US" sz="2800" b="1" i="1" dirty="0">
                <a:solidFill>
                  <a:srgbClr val="151C77"/>
                </a:solidFill>
              </a:rPr>
              <a:t> Large </a:t>
            </a:r>
            <a:r>
              <a:rPr lang="en-US" sz="2800" b="1" i="1" dirty="0" smtClean="0">
                <a:solidFill>
                  <a:srgbClr val="151C77"/>
                </a:solidFill>
              </a:rPr>
              <a:t>Systems</a:t>
            </a:r>
            <a:endParaRPr lang="en-US" sz="1800" b="1" i="1" dirty="0">
              <a:solidFill>
                <a:srgbClr val="151C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1274763"/>
            <a:ext cx="9144000" cy="516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698" name="Content Placeholder 5"/>
          <p:cNvSpPr>
            <a:spLocks noGrp="1"/>
          </p:cNvSpPr>
          <p:nvPr>
            <p:ph idx="1"/>
          </p:nvPr>
        </p:nvSpPr>
        <p:spPr>
          <a:xfrm>
            <a:off x="333375" y="1455738"/>
            <a:ext cx="8397875" cy="4743450"/>
          </a:xfrm>
        </p:spPr>
        <p:txBody>
          <a:bodyPr/>
          <a:lstStyle/>
          <a:p>
            <a:r>
              <a:rPr lang="en-US" sz="2400" dirty="0" smtClean="0"/>
              <a:t>Analysts  overwhelmed by “data crush”</a:t>
            </a:r>
          </a:p>
          <a:p>
            <a:r>
              <a:rPr lang="en-US" sz="2400" dirty="0" smtClean="0"/>
              <a:t>Analysis and exploitation tools not keeping pace with sensor development and deployment</a:t>
            </a:r>
          </a:p>
          <a:p>
            <a:r>
              <a:rPr lang="en-US" sz="2400" dirty="0" smtClean="0"/>
              <a:t>“Copy &amp; Paste” approach to ISR fusion becoming the “norm”…revealing new ISR information becoming rare</a:t>
            </a:r>
          </a:p>
          <a:p>
            <a:r>
              <a:rPr lang="en-US" sz="2400" dirty="0" smtClean="0"/>
              <a:t>“Hunt  and not Gather” mentality pervasive in ISR operations…few resources and tools available to “cast-the-net” approach to analysis and fusion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60450" y="96838"/>
            <a:ext cx="7778750" cy="11430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defRPr/>
            </a:pPr>
            <a:r>
              <a:rPr lang="en-US" sz="3600" b="1" i="1" kern="0" dirty="0">
                <a:solidFill>
                  <a:srgbClr val="151C77"/>
                </a:solidFill>
                <a:latin typeface="+mj-lt"/>
                <a:ea typeface="+mj-ea"/>
                <a:cs typeface="+mj-cs"/>
              </a:rPr>
              <a:t>21</a:t>
            </a:r>
            <a:r>
              <a:rPr lang="en-US" sz="3600" b="1" i="1" kern="0" baseline="30000" dirty="0">
                <a:solidFill>
                  <a:srgbClr val="151C77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US" sz="3600" b="1" i="1" kern="0" dirty="0">
                <a:solidFill>
                  <a:srgbClr val="151C77"/>
                </a:solidFill>
                <a:latin typeface="+mj-lt"/>
                <a:ea typeface="+mj-ea"/>
                <a:cs typeface="+mj-cs"/>
              </a:rPr>
              <a:t> Century Challenges:</a:t>
            </a:r>
            <a:br>
              <a:rPr lang="en-US" sz="3600" b="1" i="1" kern="0" dirty="0">
                <a:solidFill>
                  <a:srgbClr val="151C77"/>
                </a:solidFill>
                <a:latin typeface="+mj-lt"/>
                <a:ea typeface="+mj-ea"/>
                <a:cs typeface="+mj-cs"/>
              </a:rPr>
            </a:br>
            <a:r>
              <a:rPr lang="en-US" sz="2000" b="1" i="1" kern="0" dirty="0">
                <a:solidFill>
                  <a:srgbClr val="151C77"/>
                </a:solidFill>
                <a:latin typeface="+mj-lt"/>
                <a:ea typeface="+mj-ea"/>
                <a:cs typeface="+mj-cs"/>
              </a:rPr>
              <a:t>A new emerging problem set</a:t>
            </a:r>
            <a:endParaRPr lang="en-US" sz="2800" b="1" i="1" kern="0" dirty="0">
              <a:solidFill>
                <a:srgbClr val="151C7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700" name="Text Box 39"/>
          <p:cNvSpPr txBox="1">
            <a:spLocks noChangeArrowheads="1"/>
          </p:cNvSpPr>
          <p:nvPr/>
        </p:nvSpPr>
        <p:spPr bwMode="auto">
          <a:xfrm>
            <a:off x="381000" y="5427663"/>
            <a:ext cx="8343900" cy="646112"/>
          </a:xfrm>
          <a:prstGeom prst="rect">
            <a:avLst/>
          </a:prstGeom>
          <a:gradFill rotWithShape="1">
            <a:gsLst>
              <a:gs pos="0">
                <a:srgbClr val="0A0D37"/>
              </a:gs>
              <a:gs pos="50000">
                <a:srgbClr val="151C77"/>
              </a:gs>
              <a:gs pos="100000">
                <a:srgbClr val="0A0D37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chemeClr val="bg1"/>
                </a:solidFill>
              </a:rPr>
              <a:t>Swimming in sensors… Drowning in Data…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  <a:noFill/>
        </p:spPr>
        <p:txBody>
          <a:bodyPr/>
          <a:lstStyle/>
          <a:p>
            <a:fld id="{719C1B03-2EE2-466B-9C3B-2AD77D189E59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23</a:t>
            </a:fld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www.customsolutionsnow.com/Wyoming2005/images/5_getting_closer.JPG"/>
          <p:cNvPicPr>
            <a:picLocks noChangeAspect="1" noChangeArrowheads="1"/>
          </p:cNvPicPr>
          <p:nvPr/>
        </p:nvPicPr>
        <p:blipFill>
          <a:blip r:embed="rId3" cstate="print"/>
          <a:srcRect b="24561"/>
          <a:stretch>
            <a:fillRect/>
          </a:stretch>
        </p:blipFill>
        <p:spPr bwMode="auto">
          <a:xfrm>
            <a:off x="0" y="1249363"/>
            <a:ext cx="9144000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Wide Area Airborne Surveillance (WAAS)</a:t>
            </a:r>
          </a:p>
        </p:txBody>
      </p:sp>
      <p:sp>
        <p:nvSpPr>
          <p:cNvPr id="3072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821E21B-FB6C-40C6-904D-F54DC371AC31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solidFill>
                <a:srgbClr val="808080"/>
              </a:solidFill>
              <a:latin typeface="Arial" pitchFamily="34" charset="0"/>
            </a:endParaRPr>
          </a:p>
        </p:txBody>
      </p:sp>
      <p:pic>
        <p:nvPicPr>
          <p:cNvPr id="8" name="Picture 6" descr="Pred-clr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271463" y="3000375"/>
            <a:ext cx="889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Arc 16"/>
          <p:cNvSpPr>
            <a:spLocks/>
          </p:cNvSpPr>
          <p:nvPr/>
        </p:nvSpPr>
        <p:spPr bwMode="auto">
          <a:xfrm flipV="1">
            <a:off x="0" y="5830888"/>
            <a:ext cx="9144000" cy="738187"/>
          </a:xfrm>
          <a:custGeom>
            <a:avLst/>
            <a:gdLst>
              <a:gd name="T0" fmla="*/ 0 w 20948"/>
              <a:gd name="T1" fmla="*/ 0 h 21600"/>
              <a:gd name="T2" fmla="*/ 2147483647 w 20948"/>
              <a:gd name="T3" fmla="*/ 2147483647 h 21600"/>
              <a:gd name="T4" fmla="*/ 0 w 20948"/>
              <a:gd name="T5" fmla="*/ 2147483647 h 21600"/>
              <a:gd name="T6" fmla="*/ 0 60000 65536"/>
              <a:gd name="T7" fmla="*/ 0 60000 65536"/>
              <a:gd name="T8" fmla="*/ 0 60000 65536"/>
              <a:gd name="T9" fmla="*/ 0 w 20948"/>
              <a:gd name="T10" fmla="*/ 0 h 21600"/>
              <a:gd name="T11" fmla="*/ 20948 w 2094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48" h="21600" fill="none" extrusionOk="0">
                <a:moveTo>
                  <a:pt x="-1" y="0"/>
                </a:moveTo>
                <a:cubicBezTo>
                  <a:pt x="9900" y="0"/>
                  <a:pt x="18533" y="6730"/>
                  <a:pt x="20947" y="16332"/>
                </a:cubicBezTo>
              </a:path>
              <a:path w="20948" h="21600" stroke="0" extrusionOk="0">
                <a:moveTo>
                  <a:pt x="-1" y="0"/>
                </a:moveTo>
                <a:cubicBezTo>
                  <a:pt x="9900" y="0"/>
                  <a:pt x="18533" y="6730"/>
                  <a:pt x="20947" y="16332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557463" y="6550025"/>
            <a:ext cx="159702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IOC 2</a:t>
            </a:r>
            <a:r>
              <a:rPr lang="en-US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nd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Qtr FY10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583363" y="6550025"/>
            <a:ext cx="1185862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4</a:t>
            </a:r>
            <a:r>
              <a:rPr lang="en-US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Qtr FY11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96888" y="6553200"/>
            <a:ext cx="7048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Today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6988" y="5921375"/>
            <a:ext cx="1698625" cy="5857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</a:rPr>
              <a:t>MQ-1</a:t>
            </a:r>
          </a:p>
          <a:p>
            <a:pPr>
              <a:defRPr/>
            </a:pPr>
            <a:r>
              <a:rPr lang="en-US" sz="1000" dirty="0">
                <a:solidFill>
                  <a:srgbClr val="000000"/>
                </a:solidFill>
              </a:rPr>
              <a:t>Observe single target</a:t>
            </a:r>
          </a:p>
          <a:p>
            <a:pPr>
              <a:defRPr/>
            </a:pPr>
            <a:r>
              <a:rPr lang="en-US" sz="1000" dirty="0">
                <a:solidFill>
                  <a:srgbClr val="000000"/>
                </a:solidFill>
              </a:rPr>
              <a:t>Single ROVER / OSRVT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1239838"/>
            <a:ext cx="3856038" cy="9842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u="sng" dirty="0">
                <a:solidFill>
                  <a:srgbClr val="151777"/>
                </a:solidFill>
              </a:rPr>
              <a:t>MQ-9 advantages over MQ-1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2 x faster – </a:t>
            </a:r>
            <a:r>
              <a:rPr lang="en-US" i="1" dirty="0">
                <a:solidFill>
                  <a:srgbClr val="000000"/>
                </a:solidFill>
              </a:rPr>
              <a:t>more responsive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2 x higher – </a:t>
            </a:r>
            <a:r>
              <a:rPr lang="en-US" i="1" dirty="0">
                <a:solidFill>
                  <a:srgbClr val="000000"/>
                </a:solidFill>
              </a:rPr>
              <a:t>broader coverage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10 x payload </a:t>
            </a:r>
            <a:r>
              <a:rPr lang="en-US" i="1" dirty="0">
                <a:solidFill>
                  <a:srgbClr val="000000"/>
                </a:solidFill>
              </a:rPr>
              <a:t>(versatile: sensor, weapons)</a:t>
            </a:r>
          </a:p>
        </p:txBody>
      </p:sp>
      <p:grpSp>
        <p:nvGrpSpPr>
          <p:cNvPr id="2" name="Group 256"/>
          <p:cNvGrpSpPr>
            <a:grpSpLocks/>
          </p:cNvGrpSpPr>
          <p:nvPr/>
        </p:nvGrpSpPr>
        <p:grpSpPr bwMode="auto">
          <a:xfrm>
            <a:off x="1800225" y="3051175"/>
            <a:ext cx="2762250" cy="2511425"/>
            <a:chOff x="1799937" y="3050886"/>
            <a:chExt cx="2762535" cy="2511719"/>
          </a:xfrm>
        </p:grpSpPr>
        <p:sp>
          <p:nvSpPr>
            <p:cNvPr id="249" name="Oval 4"/>
            <p:cNvSpPr>
              <a:spLocks noChangeArrowheads="1"/>
            </p:cNvSpPr>
            <p:nvPr/>
          </p:nvSpPr>
          <p:spPr bwMode="auto">
            <a:xfrm>
              <a:off x="1799937" y="4478216"/>
              <a:ext cx="2754597" cy="1070100"/>
            </a:xfrm>
            <a:prstGeom prst="chord">
              <a:avLst>
                <a:gd name="adj1" fmla="val 21445707"/>
                <a:gd name="adj2" fmla="val 10941730"/>
              </a:avLst>
            </a:prstGeom>
            <a:solidFill>
              <a:srgbClr val="FFFF00">
                <a:alpha val="25000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3" name="Group 246"/>
            <p:cNvGrpSpPr>
              <a:grpSpLocks/>
            </p:cNvGrpSpPr>
            <p:nvPr/>
          </p:nvGrpSpPr>
          <p:grpSpPr bwMode="auto">
            <a:xfrm>
              <a:off x="1803401" y="3050886"/>
              <a:ext cx="2759071" cy="2511719"/>
              <a:chOff x="1803401" y="3268871"/>
              <a:chExt cx="2759071" cy="2293730"/>
            </a:xfrm>
          </p:grpSpPr>
          <p:sp>
            <p:nvSpPr>
              <p:cNvPr id="30949" name="AutoShape 3"/>
              <p:cNvSpPr>
                <a:spLocks noChangeArrowheads="1"/>
              </p:cNvSpPr>
              <p:nvPr/>
            </p:nvSpPr>
            <p:spPr bwMode="auto">
              <a:xfrm rot="10800000" flipV="1">
                <a:off x="1828799" y="3343275"/>
                <a:ext cx="2733673" cy="1670208"/>
              </a:xfrm>
              <a:prstGeom prst="triangle">
                <a:avLst>
                  <a:gd name="adj" fmla="val 50926"/>
                </a:avLst>
              </a:prstGeom>
              <a:solidFill>
                <a:srgbClr val="FFFF00">
                  <a:alpha val="25098"/>
                </a:srgb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Oval 4"/>
              <p:cNvSpPr>
                <a:spLocks noChangeArrowheads="1"/>
              </p:cNvSpPr>
              <p:nvPr/>
            </p:nvSpPr>
            <p:spPr bwMode="auto">
              <a:xfrm>
                <a:off x="1803112" y="4585373"/>
                <a:ext cx="2754598" cy="97722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  <a:alpha val="25000"/>
                </a:schemeClr>
              </a:solidFill>
              <a:ln w="31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951" name="Oval 209"/>
              <p:cNvSpPr>
                <a:spLocks noChangeArrowheads="1"/>
              </p:cNvSpPr>
              <p:nvPr/>
            </p:nvSpPr>
            <p:spPr bwMode="auto">
              <a:xfrm>
                <a:off x="3886200" y="5245099"/>
                <a:ext cx="122238" cy="7461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52" name="Oval 210"/>
              <p:cNvSpPr>
                <a:spLocks noChangeArrowheads="1"/>
              </p:cNvSpPr>
              <p:nvPr/>
            </p:nvSpPr>
            <p:spPr bwMode="auto">
              <a:xfrm>
                <a:off x="2374900" y="5330824"/>
                <a:ext cx="122238" cy="7461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53" name="Oval 211"/>
              <p:cNvSpPr>
                <a:spLocks noChangeArrowheads="1"/>
              </p:cNvSpPr>
              <p:nvPr/>
            </p:nvSpPr>
            <p:spPr bwMode="auto">
              <a:xfrm>
                <a:off x="2914650" y="5351461"/>
                <a:ext cx="122238" cy="74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54" name="Oval 212"/>
              <p:cNvSpPr>
                <a:spLocks noChangeArrowheads="1"/>
              </p:cNvSpPr>
              <p:nvPr/>
            </p:nvSpPr>
            <p:spPr bwMode="auto">
              <a:xfrm>
                <a:off x="3798888" y="4640262"/>
                <a:ext cx="122237" cy="74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55" name="Oval 213"/>
              <p:cNvSpPr>
                <a:spLocks noChangeArrowheads="1"/>
              </p:cNvSpPr>
              <p:nvPr/>
            </p:nvSpPr>
            <p:spPr bwMode="auto">
              <a:xfrm>
                <a:off x="3341688" y="5051424"/>
                <a:ext cx="122237" cy="7461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56" name="Oval 214"/>
              <p:cNvSpPr>
                <a:spLocks noChangeArrowheads="1"/>
              </p:cNvSpPr>
              <p:nvPr/>
            </p:nvSpPr>
            <p:spPr bwMode="auto">
              <a:xfrm>
                <a:off x="2716213" y="5072062"/>
                <a:ext cx="122237" cy="74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57" name="Oval 215"/>
              <p:cNvSpPr>
                <a:spLocks noChangeArrowheads="1"/>
              </p:cNvSpPr>
              <p:nvPr/>
            </p:nvSpPr>
            <p:spPr bwMode="auto">
              <a:xfrm>
                <a:off x="3429000" y="4640262"/>
                <a:ext cx="122238" cy="74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58" name="Oval 216"/>
              <p:cNvSpPr>
                <a:spLocks noChangeArrowheads="1"/>
              </p:cNvSpPr>
              <p:nvPr/>
            </p:nvSpPr>
            <p:spPr bwMode="auto">
              <a:xfrm>
                <a:off x="3071813" y="5381624"/>
                <a:ext cx="122237" cy="7461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59" name="Oval 217"/>
              <p:cNvSpPr>
                <a:spLocks noChangeArrowheads="1"/>
              </p:cNvSpPr>
              <p:nvPr/>
            </p:nvSpPr>
            <p:spPr bwMode="auto">
              <a:xfrm>
                <a:off x="3225800" y="4819649"/>
                <a:ext cx="122238" cy="7461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60" name="Oval 218"/>
              <p:cNvSpPr>
                <a:spLocks noChangeArrowheads="1"/>
              </p:cNvSpPr>
              <p:nvPr/>
            </p:nvSpPr>
            <p:spPr bwMode="auto">
              <a:xfrm>
                <a:off x="2601913" y="5310187"/>
                <a:ext cx="122237" cy="74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61" name="Oval 219"/>
              <p:cNvSpPr>
                <a:spLocks noChangeArrowheads="1"/>
              </p:cNvSpPr>
              <p:nvPr/>
            </p:nvSpPr>
            <p:spPr bwMode="auto">
              <a:xfrm>
                <a:off x="3492500" y="5365749"/>
                <a:ext cx="122238" cy="7461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62" name="AutoShape 220"/>
              <p:cNvSpPr>
                <a:spLocks noChangeArrowheads="1"/>
              </p:cNvSpPr>
              <p:nvPr/>
            </p:nvSpPr>
            <p:spPr bwMode="auto">
              <a:xfrm rot="9634648" flipV="1">
                <a:off x="3200655" y="3383340"/>
                <a:ext cx="134587" cy="1376274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63" name="AutoShape 221"/>
              <p:cNvSpPr>
                <a:spLocks noChangeArrowheads="1"/>
              </p:cNvSpPr>
              <p:nvPr/>
            </p:nvSpPr>
            <p:spPr bwMode="auto">
              <a:xfrm rot="9238748" flipV="1">
                <a:off x="3472336" y="3268871"/>
                <a:ext cx="95855" cy="1514474"/>
              </a:xfrm>
              <a:prstGeom prst="triangle">
                <a:avLst>
                  <a:gd name="adj" fmla="val 10000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64" name="AutoShape 222"/>
              <p:cNvSpPr>
                <a:spLocks noChangeArrowheads="1"/>
              </p:cNvSpPr>
              <p:nvPr/>
            </p:nvSpPr>
            <p:spPr bwMode="auto">
              <a:xfrm rot="9520523" flipV="1">
                <a:off x="3487263" y="3296649"/>
                <a:ext cx="116037" cy="2108732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65" name="AutoShape 223"/>
              <p:cNvSpPr>
                <a:spLocks noChangeArrowheads="1"/>
              </p:cNvSpPr>
              <p:nvPr/>
            </p:nvSpPr>
            <p:spPr bwMode="auto">
              <a:xfrm rot="10043057" flipV="1">
                <a:off x="3255631" y="3376516"/>
                <a:ext cx="126117" cy="2090737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66" name="AutoShape 224"/>
              <p:cNvSpPr>
                <a:spLocks noChangeArrowheads="1"/>
              </p:cNvSpPr>
              <p:nvPr/>
            </p:nvSpPr>
            <p:spPr bwMode="auto">
              <a:xfrm rot="10800000" flipV="1">
                <a:off x="3063873" y="3333749"/>
                <a:ext cx="122946" cy="2126191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67" name="AutoShape 226"/>
              <p:cNvSpPr>
                <a:spLocks noChangeArrowheads="1"/>
              </p:cNvSpPr>
              <p:nvPr/>
            </p:nvSpPr>
            <p:spPr bwMode="auto">
              <a:xfrm rot="11534923" flipV="1">
                <a:off x="2809353" y="3434556"/>
                <a:ext cx="154997" cy="1966612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68" name="AutoShape 227"/>
              <p:cNvSpPr>
                <a:spLocks noChangeArrowheads="1"/>
              </p:cNvSpPr>
              <p:nvPr/>
            </p:nvSpPr>
            <p:spPr bwMode="auto">
              <a:xfrm rot="-9926723" flipH="1" flipV="1">
                <a:off x="2880121" y="3796889"/>
                <a:ext cx="138958" cy="1361725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69" name="AutoShape 228"/>
              <p:cNvSpPr>
                <a:spLocks noChangeArrowheads="1"/>
              </p:cNvSpPr>
              <p:nvPr/>
            </p:nvSpPr>
            <p:spPr bwMode="auto">
              <a:xfrm rot="-10347199" flipH="1" flipV="1">
                <a:off x="3086015" y="3304349"/>
                <a:ext cx="84691" cy="2128552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70" name="AutoShape 229"/>
              <p:cNvSpPr>
                <a:spLocks noChangeArrowheads="1"/>
              </p:cNvSpPr>
              <p:nvPr/>
            </p:nvSpPr>
            <p:spPr bwMode="auto">
              <a:xfrm rot="10167163" flipV="1">
                <a:off x="3076434" y="3489506"/>
                <a:ext cx="153412" cy="1430513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71" name="AutoShape 230"/>
              <p:cNvSpPr>
                <a:spLocks noChangeArrowheads="1"/>
              </p:cNvSpPr>
              <p:nvPr/>
            </p:nvSpPr>
            <p:spPr bwMode="auto">
              <a:xfrm rot="10043057" flipV="1">
                <a:off x="3135832" y="3360713"/>
                <a:ext cx="162293" cy="1787370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72" name="AutoShape 208"/>
              <p:cNvSpPr>
                <a:spLocks noChangeArrowheads="1"/>
              </p:cNvSpPr>
              <p:nvPr/>
            </p:nvSpPr>
            <p:spPr bwMode="auto">
              <a:xfrm rot="11879065" flipV="1">
                <a:off x="2731281" y="3312406"/>
                <a:ext cx="105285" cy="2143724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26" name="Rectangle 5"/>
          <p:cNvSpPr>
            <a:spLocks noChangeArrowheads="1"/>
          </p:cNvSpPr>
          <p:nvPr/>
        </p:nvSpPr>
        <p:spPr bwMode="auto">
          <a:xfrm>
            <a:off x="2105025" y="5730875"/>
            <a:ext cx="2376488" cy="7429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200" b="1" dirty="0">
                <a:solidFill>
                  <a:srgbClr val="000000"/>
                </a:solidFill>
              </a:rPr>
              <a:t>MQ-9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dirty="0">
                <a:solidFill>
                  <a:srgbClr val="000000"/>
                </a:solidFill>
              </a:rPr>
              <a:t>4x4 km coverage area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dirty="0">
                <a:solidFill>
                  <a:srgbClr val="000000"/>
                </a:solidFill>
              </a:rPr>
              <a:t>12 independent ROVER queries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dirty="0">
                <a:solidFill>
                  <a:srgbClr val="000000"/>
                </a:solidFill>
              </a:rPr>
              <a:t>growing to 30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27" name="Text Box 233"/>
          <p:cNvSpPr txBox="1">
            <a:spLocks noChangeArrowheads="1"/>
          </p:cNvSpPr>
          <p:nvPr/>
        </p:nvSpPr>
        <p:spPr bwMode="auto">
          <a:xfrm>
            <a:off x="180975" y="3451225"/>
            <a:ext cx="608013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100000"/>
              </a:spcBef>
            </a:pPr>
            <a:r>
              <a:rPr lang="en-US" sz="1200" b="1">
                <a:solidFill>
                  <a:srgbClr val="000000"/>
                </a:solidFill>
              </a:rPr>
              <a:t>FMV</a:t>
            </a:r>
          </a:p>
        </p:txBody>
      </p:sp>
      <p:sp>
        <p:nvSpPr>
          <p:cNvPr id="228" name="Text Box 234"/>
          <p:cNvSpPr txBox="1">
            <a:spLocks noChangeArrowheads="1"/>
          </p:cNvSpPr>
          <p:nvPr/>
        </p:nvSpPr>
        <p:spPr bwMode="auto">
          <a:xfrm>
            <a:off x="1747838" y="3251200"/>
            <a:ext cx="120808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100000"/>
              </a:spcBef>
            </a:pPr>
            <a:r>
              <a:rPr lang="en-US" sz="1200" b="1">
                <a:solidFill>
                  <a:srgbClr val="000000"/>
                </a:solidFill>
              </a:rPr>
              <a:t>Gorgon Stare</a:t>
            </a:r>
          </a:p>
        </p:txBody>
      </p:sp>
      <p:sp>
        <p:nvSpPr>
          <p:cNvPr id="229" name="Text Box 235"/>
          <p:cNvSpPr txBox="1">
            <a:spLocks noChangeArrowheads="1"/>
          </p:cNvSpPr>
          <p:nvPr/>
        </p:nvSpPr>
        <p:spPr bwMode="auto">
          <a:xfrm>
            <a:off x="4622800" y="2330450"/>
            <a:ext cx="2036763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100000"/>
              </a:spcBef>
            </a:pPr>
            <a:r>
              <a:rPr lang="en-US" sz="1200" b="1">
                <a:solidFill>
                  <a:srgbClr val="000000"/>
                </a:solidFill>
              </a:rPr>
              <a:t>Gorgon Stare + ARGUS</a:t>
            </a:r>
          </a:p>
        </p:txBody>
      </p:sp>
      <p:grpSp>
        <p:nvGrpSpPr>
          <p:cNvPr id="4" name="Group 257"/>
          <p:cNvGrpSpPr>
            <a:grpSpLocks/>
          </p:cNvGrpSpPr>
          <p:nvPr/>
        </p:nvGrpSpPr>
        <p:grpSpPr bwMode="auto">
          <a:xfrm>
            <a:off x="7185025" y="1247775"/>
            <a:ext cx="1958975" cy="500063"/>
            <a:chOff x="4899025" y="1401763"/>
            <a:chExt cx="1958975" cy="499240"/>
          </a:xfrm>
        </p:grpSpPr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4899025" y="1401763"/>
              <a:ext cx="1958975" cy="4992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2075" tIns="46038" rIns="92075" bIns="46038"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r>
                <a:rPr lang="en-US" sz="1200" b="1" dirty="0">
                  <a:solidFill>
                    <a:srgbClr val="000000"/>
                  </a:solidFill>
                </a:rPr>
                <a:t>      FMV – 30 fps</a:t>
              </a:r>
            </a:p>
            <a:p>
              <a:pPr>
                <a:spcBef>
                  <a:spcPct val="20000"/>
                </a:spcBef>
                <a:spcAft>
                  <a:spcPct val="10000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</a:rPr>
                <a:t>      Gorgon Stare – 2 fps</a:t>
              </a:r>
            </a:p>
          </p:txBody>
        </p:sp>
        <p:sp>
          <p:nvSpPr>
            <p:cNvPr id="230" name="Rectangle 236"/>
            <p:cNvSpPr>
              <a:spLocks noChangeArrowheads="1"/>
            </p:cNvSpPr>
            <p:nvPr/>
          </p:nvSpPr>
          <p:spPr bwMode="auto">
            <a:xfrm>
              <a:off x="4965700" y="1460404"/>
              <a:ext cx="203200" cy="152149"/>
            </a:xfrm>
            <a:prstGeom prst="rect">
              <a:avLst/>
            </a:prstGeom>
            <a:solidFill>
              <a:schemeClr val="accent5">
                <a:alpha val="30196"/>
              </a:schemeClr>
            </a:solidFill>
            <a:ln w="127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46" name="Rectangle 237"/>
            <p:cNvSpPr>
              <a:spLocks noChangeArrowheads="1"/>
            </p:cNvSpPr>
            <p:nvPr/>
          </p:nvSpPr>
          <p:spPr bwMode="auto">
            <a:xfrm>
              <a:off x="4965700" y="1676400"/>
              <a:ext cx="203200" cy="152400"/>
            </a:xfrm>
            <a:prstGeom prst="rect">
              <a:avLst/>
            </a:prstGeom>
            <a:solidFill>
              <a:schemeClr val="accent2">
                <a:alpha val="25882"/>
              </a:schemeClr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47"/>
          <p:cNvGrpSpPr>
            <a:grpSpLocks/>
          </p:cNvGrpSpPr>
          <p:nvPr/>
        </p:nvGrpSpPr>
        <p:grpSpPr bwMode="auto">
          <a:xfrm>
            <a:off x="4000500" y="2963863"/>
            <a:ext cx="561975" cy="1879600"/>
            <a:chOff x="4008456" y="3171900"/>
            <a:chExt cx="541351" cy="1851025"/>
          </a:xfrm>
        </p:grpSpPr>
        <p:sp>
          <p:nvSpPr>
            <p:cNvPr id="30942" name="Oval 225"/>
            <p:cNvSpPr>
              <a:spLocks noChangeArrowheads="1"/>
            </p:cNvSpPr>
            <p:nvPr/>
          </p:nvSpPr>
          <p:spPr bwMode="auto">
            <a:xfrm rot="-837442">
              <a:off x="4427570" y="4832224"/>
              <a:ext cx="122237" cy="746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943" name="AutoShape 9"/>
            <p:cNvSpPr>
              <a:spLocks noChangeArrowheads="1"/>
            </p:cNvSpPr>
            <p:nvPr/>
          </p:nvSpPr>
          <p:spPr bwMode="auto">
            <a:xfrm rot="9002994" flipV="1">
              <a:off x="4008456" y="3171900"/>
              <a:ext cx="99723" cy="1851025"/>
            </a:xfrm>
            <a:prstGeom prst="triangle">
              <a:avLst>
                <a:gd name="adj" fmla="val 72014"/>
              </a:avLst>
            </a:prstGeom>
            <a:solidFill>
              <a:srgbClr val="FF000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48"/>
          <p:cNvGrpSpPr>
            <a:grpSpLocks/>
          </p:cNvGrpSpPr>
          <p:nvPr/>
        </p:nvGrpSpPr>
        <p:grpSpPr bwMode="auto">
          <a:xfrm>
            <a:off x="796925" y="3249613"/>
            <a:ext cx="136525" cy="2081212"/>
            <a:chOff x="796705" y="3250194"/>
            <a:chExt cx="137296" cy="2080271"/>
          </a:xfrm>
        </p:grpSpPr>
        <p:sp>
          <p:nvSpPr>
            <p:cNvPr id="30940" name="Oval 14"/>
            <p:cNvSpPr>
              <a:spLocks noChangeArrowheads="1"/>
            </p:cNvSpPr>
            <p:nvPr/>
          </p:nvSpPr>
          <p:spPr bwMode="auto">
            <a:xfrm>
              <a:off x="800032" y="5248006"/>
              <a:ext cx="133969" cy="808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941" name="AutoShape 7"/>
            <p:cNvSpPr>
              <a:spLocks noChangeArrowheads="1"/>
            </p:cNvSpPr>
            <p:nvPr/>
          </p:nvSpPr>
          <p:spPr bwMode="auto">
            <a:xfrm rot="10800000" flipV="1">
              <a:off x="796705" y="3250194"/>
              <a:ext cx="135708" cy="2080271"/>
            </a:xfrm>
            <a:prstGeom prst="triangle">
              <a:avLst>
                <a:gd name="adj" fmla="val 72014"/>
              </a:avLst>
            </a:prstGeom>
            <a:solidFill>
              <a:srgbClr val="FF000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249"/>
          <p:cNvGrpSpPr>
            <a:grpSpLocks/>
          </p:cNvGrpSpPr>
          <p:nvPr/>
        </p:nvGrpSpPr>
        <p:grpSpPr bwMode="auto">
          <a:xfrm>
            <a:off x="8069263" y="1765300"/>
            <a:ext cx="925512" cy="2843213"/>
            <a:chOff x="8068545" y="1765229"/>
            <a:chExt cx="927018" cy="2843905"/>
          </a:xfrm>
        </p:grpSpPr>
        <p:sp>
          <p:nvSpPr>
            <p:cNvPr id="30938" name="Oval 20"/>
            <p:cNvSpPr>
              <a:spLocks noChangeArrowheads="1"/>
            </p:cNvSpPr>
            <p:nvPr/>
          </p:nvSpPr>
          <p:spPr bwMode="auto">
            <a:xfrm>
              <a:off x="8873326" y="4275052"/>
              <a:ext cx="122237" cy="746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939" name="AutoShape 19"/>
            <p:cNvSpPr>
              <a:spLocks noChangeArrowheads="1"/>
            </p:cNvSpPr>
            <p:nvPr/>
          </p:nvSpPr>
          <p:spPr bwMode="auto">
            <a:xfrm rot="8641912" flipV="1">
              <a:off x="8068545" y="1765229"/>
              <a:ext cx="105256" cy="2843905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45" name="Picture 16" descr="AD_PredB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8725" y="2822575"/>
            <a:ext cx="1241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" name="Rectangle 5"/>
          <p:cNvSpPr>
            <a:spLocks noChangeArrowheads="1"/>
          </p:cNvSpPr>
          <p:nvPr/>
        </p:nvSpPr>
        <p:spPr bwMode="auto">
          <a:xfrm>
            <a:off x="5857875" y="5567363"/>
            <a:ext cx="2498725" cy="8874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indent="476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200" b="1" dirty="0">
                <a:solidFill>
                  <a:srgbClr val="000000"/>
                </a:solidFill>
              </a:rPr>
              <a:t>MQ-9</a:t>
            </a:r>
            <a:endParaRPr lang="en-US" sz="1200" dirty="0">
              <a:solidFill>
                <a:srgbClr val="000000"/>
              </a:solidFill>
            </a:endParaRPr>
          </a:p>
          <a:p>
            <a:pPr indent="476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dirty="0">
                <a:solidFill>
                  <a:srgbClr val="000000"/>
                </a:solidFill>
              </a:rPr>
              <a:t>10x10 km coverage area</a:t>
            </a:r>
          </a:p>
          <a:p>
            <a:pPr indent="476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dirty="0">
                <a:solidFill>
                  <a:srgbClr val="000000"/>
                </a:solidFill>
              </a:rPr>
              <a:t>As many as 30 ROVER queries </a:t>
            </a:r>
          </a:p>
          <a:p>
            <a:pPr indent="476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dirty="0">
                <a:solidFill>
                  <a:srgbClr val="000000"/>
                </a:solidFill>
              </a:rPr>
              <a:t>and potentially 65 clips to the </a:t>
            </a:r>
            <a:br>
              <a:rPr lang="en-US" sz="1000" dirty="0">
                <a:solidFill>
                  <a:srgbClr val="000000"/>
                </a:solidFill>
              </a:rPr>
            </a:br>
            <a:r>
              <a:rPr lang="en-US" sz="1000" dirty="0">
                <a:solidFill>
                  <a:srgbClr val="000000"/>
                </a:solidFill>
              </a:rPr>
              <a:t>Tactical Operations Center</a:t>
            </a:r>
          </a:p>
          <a:p>
            <a:pPr indent="4763">
              <a:lnSpc>
                <a:spcPct val="90000"/>
              </a:lnSpc>
              <a:spcBef>
                <a:spcPct val="20000"/>
              </a:spcBef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13" name="Group 255"/>
          <p:cNvGrpSpPr>
            <a:grpSpLocks/>
          </p:cNvGrpSpPr>
          <p:nvPr/>
        </p:nvGrpSpPr>
        <p:grpSpPr bwMode="auto">
          <a:xfrm>
            <a:off x="5006975" y="1776413"/>
            <a:ext cx="3963988" cy="3779837"/>
            <a:chOff x="5007552" y="1776580"/>
            <a:chExt cx="3963159" cy="3779574"/>
          </a:xfrm>
        </p:grpSpPr>
        <p:sp>
          <p:nvSpPr>
            <p:cNvPr id="255" name="Oval 47"/>
            <p:cNvSpPr>
              <a:spLocks noChangeArrowheads="1"/>
            </p:cNvSpPr>
            <p:nvPr/>
          </p:nvSpPr>
          <p:spPr bwMode="auto">
            <a:xfrm>
              <a:off x="5007552" y="3960828"/>
              <a:ext cx="3953636" cy="1579452"/>
            </a:xfrm>
            <a:prstGeom prst="chord">
              <a:avLst>
                <a:gd name="adj1" fmla="val 21267155"/>
                <a:gd name="adj2" fmla="val 11130627"/>
              </a:avLst>
            </a:prstGeom>
            <a:solidFill>
              <a:srgbClr val="FFFF00">
                <a:alpha val="25098"/>
              </a:srgbClr>
            </a:solidFill>
            <a:ln w="31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7" name="Group 255"/>
            <p:cNvGrpSpPr>
              <a:grpSpLocks/>
            </p:cNvGrpSpPr>
            <p:nvPr/>
          </p:nvGrpSpPr>
          <p:grpSpPr bwMode="auto">
            <a:xfrm>
              <a:off x="5017837" y="1776580"/>
              <a:ext cx="3952874" cy="3779574"/>
              <a:chOff x="5017837" y="1776580"/>
              <a:chExt cx="3952874" cy="3779574"/>
            </a:xfrm>
          </p:grpSpPr>
          <p:sp>
            <p:nvSpPr>
              <p:cNvPr id="30747" name="AutoShape 48"/>
              <p:cNvSpPr>
                <a:spLocks noChangeArrowheads="1"/>
              </p:cNvSpPr>
              <p:nvPr/>
            </p:nvSpPr>
            <p:spPr bwMode="auto">
              <a:xfrm rot="10800000" flipV="1">
                <a:off x="5060886" y="2101410"/>
                <a:ext cx="3838668" cy="2470880"/>
              </a:xfrm>
              <a:prstGeom prst="triangle">
                <a:avLst>
                  <a:gd name="adj" fmla="val 50926"/>
                </a:avLst>
              </a:prstGeom>
              <a:solidFill>
                <a:srgbClr val="FFFF00">
                  <a:alpha val="25098"/>
                </a:srgb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" name="Group 254"/>
              <p:cNvGrpSpPr>
                <a:grpSpLocks/>
              </p:cNvGrpSpPr>
              <p:nvPr/>
            </p:nvGrpSpPr>
            <p:grpSpPr bwMode="auto">
              <a:xfrm>
                <a:off x="5017837" y="3976433"/>
                <a:ext cx="3952874" cy="1579721"/>
                <a:chOff x="5017837" y="3706724"/>
                <a:chExt cx="3952874" cy="1851324"/>
              </a:xfrm>
            </p:grpSpPr>
            <p:sp>
              <p:nvSpPr>
                <p:cNvPr id="44" name="Oval 47"/>
                <p:cNvSpPr>
                  <a:spLocks noChangeArrowheads="1"/>
                </p:cNvSpPr>
                <p:nvPr/>
              </p:nvSpPr>
              <p:spPr bwMode="auto">
                <a:xfrm>
                  <a:off x="5017075" y="3707039"/>
                  <a:ext cx="3953636" cy="1851009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  <a:alpha val="25098"/>
                  </a:schemeClr>
                </a:solidFill>
                <a:ln w="317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0799" name="Oval 23"/>
                <p:cNvSpPr>
                  <a:spLocks noChangeArrowheads="1"/>
                </p:cNvSpPr>
                <p:nvPr/>
              </p:nvSpPr>
              <p:spPr bwMode="auto">
                <a:xfrm>
                  <a:off x="7702550" y="4461828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00" name="Oval 24"/>
                <p:cNvSpPr>
                  <a:spLocks noChangeArrowheads="1"/>
                </p:cNvSpPr>
                <p:nvPr/>
              </p:nvSpPr>
              <p:spPr bwMode="auto">
                <a:xfrm>
                  <a:off x="6191250" y="4566477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01" name="Oval 25"/>
                <p:cNvSpPr>
                  <a:spLocks noChangeArrowheads="1"/>
                </p:cNvSpPr>
                <p:nvPr/>
              </p:nvSpPr>
              <p:spPr bwMode="auto">
                <a:xfrm>
                  <a:off x="6731000" y="4591670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02" name="Oval 26"/>
                <p:cNvSpPr>
                  <a:spLocks noChangeArrowheads="1"/>
                </p:cNvSpPr>
                <p:nvPr/>
              </p:nvSpPr>
              <p:spPr bwMode="auto">
                <a:xfrm>
                  <a:off x="7615238" y="3723470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03" name="Oval 27"/>
                <p:cNvSpPr>
                  <a:spLocks noChangeArrowheads="1"/>
                </p:cNvSpPr>
                <p:nvPr/>
              </p:nvSpPr>
              <p:spPr bwMode="auto">
                <a:xfrm>
                  <a:off x="7158038" y="4225398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04" name="Oval 29"/>
                <p:cNvSpPr>
                  <a:spLocks noChangeArrowheads="1"/>
                </p:cNvSpPr>
                <p:nvPr/>
              </p:nvSpPr>
              <p:spPr bwMode="auto">
                <a:xfrm>
                  <a:off x="7245350" y="3723470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05" name="Oval 30"/>
                <p:cNvSpPr>
                  <a:spLocks noChangeArrowheads="1"/>
                </p:cNvSpPr>
                <p:nvPr/>
              </p:nvSpPr>
              <p:spPr bwMode="auto">
                <a:xfrm>
                  <a:off x="6888163" y="4628491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06" name="Oval 31"/>
                <p:cNvSpPr>
                  <a:spLocks noChangeArrowheads="1"/>
                </p:cNvSpPr>
                <p:nvPr/>
              </p:nvSpPr>
              <p:spPr bwMode="auto">
                <a:xfrm>
                  <a:off x="7042150" y="3942458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07" name="Oval 32"/>
                <p:cNvSpPr>
                  <a:spLocks noChangeArrowheads="1"/>
                </p:cNvSpPr>
                <p:nvPr/>
              </p:nvSpPr>
              <p:spPr bwMode="auto">
                <a:xfrm>
                  <a:off x="6634163" y="3859127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08" name="Oval 33"/>
                <p:cNvSpPr>
                  <a:spLocks noChangeArrowheads="1"/>
                </p:cNvSpPr>
                <p:nvPr/>
              </p:nvSpPr>
              <p:spPr bwMode="auto">
                <a:xfrm>
                  <a:off x="7308850" y="4609111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09" name="Oval 34"/>
                <p:cNvSpPr>
                  <a:spLocks noChangeArrowheads="1"/>
                </p:cNvSpPr>
                <p:nvPr/>
              </p:nvSpPr>
              <p:spPr bwMode="auto">
                <a:xfrm>
                  <a:off x="6388100" y="4533532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10" name="Oval 49"/>
                <p:cNvSpPr>
                  <a:spLocks noChangeArrowheads="1"/>
                </p:cNvSpPr>
                <p:nvPr/>
              </p:nvSpPr>
              <p:spPr bwMode="auto">
                <a:xfrm>
                  <a:off x="5513387" y="4545159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11" name="Oval 50"/>
                <p:cNvSpPr>
                  <a:spLocks noChangeArrowheads="1"/>
                </p:cNvSpPr>
                <p:nvPr/>
              </p:nvSpPr>
              <p:spPr bwMode="auto">
                <a:xfrm>
                  <a:off x="5665787" y="4731202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12" name="Oval 51"/>
                <p:cNvSpPr>
                  <a:spLocks noChangeArrowheads="1"/>
                </p:cNvSpPr>
                <p:nvPr/>
              </p:nvSpPr>
              <p:spPr bwMode="auto">
                <a:xfrm>
                  <a:off x="5818187" y="4917245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13" name="Oval 52"/>
                <p:cNvSpPr>
                  <a:spLocks noChangeArrowheads="1"/>
                </p:cNvSpPr>
                <p:nvPr/>
              </p:nvSpPr>
              <p:spPr bwMode="auto">
                <a:xfrm>
                  <a:off x="5956300" y="4589732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14" name="Oval 53"/>
                <p:cNvSpPr>
                  <a:spLocks noChangeArrowheads="1"/>
                </p:cNvSpPr>
                <p:nvPr/>
              </p:nvSpPr>
              <p:spPr bwMode="auto">
                <a:xfrm>
                  <a:off x="6122987" y="4987011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15" name="Oval 54"/>
                <p:cNvSpPr>
                  <a:spLocks noChangeArrowheads="1"/>
                </p:cNvSpPr>
                <p:nvPr/>
              </p:nvSpPr>
              <p:spPr bwMode="auto">
                <a:xfrm>
                  <a:off x="6405562" y="4890113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16" name="Oval 55"/>
                <p:cNvSpPr>
                  <a:spLocks noChangeArrowheads="1"/>
                </p:cNvSpPr>
                <p:nvPr/>
              </p:nvSpPr>
              <p:spPr bwMode="auto">
                <a:xfrm>
                  <a:off x="6238875" y="4775775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17" name="Oval 56"/>
                <p:cNvSpPr>
                  <a:spLocks noChangeArrowheads="1"/>
                </p:cNvSpPr>
                <p:nvPr/>
              </p:nvSpPr>
              <p:spPr bwMode="auto">
                <a:xfrm>
                  <a:off x="6319837" y="4552911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18" name="Oval 57"/>
                <p:cNvSpPr>
                  <a:spLocks noChangeArrowheads="1"/>
                </p:cNvSpPr>
                <p:nvPr/>
              </p:nvSpPr>
              <p:spPr bwMode="auto">
                <a:xfrm>
                  <a:off x="6094412" y="4562601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19" name="Oval 58"/>
                <p:cNvSpPr>
                  <a:spLocks noChangeArrowheads="1"/>
                </p:cNvSpPr>
                <p:nvPr/>
              </p:nvSpPr>
              <p:spPr bwMode="auto">
                <a:xfrm>
                  <a:off x="6580187" y="4483145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20" name="Oval 59"/>
                <p:cNvSpPr>
                  <a:spLocks noChangeArrowheads="1"/>
                </p:cNvSpPr>
                <p:nvPr/>
              </p:nvSpPr>
              <p:spPr bwMode="auto">
                <a:xfrm>
                  <a:off x="6732587" y="4669188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21" name="Oval 60"/>
                <p:cNvSpPr>
                  <a:spLocks noChangeArrowheads="1"/>
                </p:cNvSpPr>
                <p:nvPr/>
              </p:nvSpPr>
              <p:spPr bwMode="auto">
                <a:xfrm>
                  <a:off x="6884987" y="4855230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22" name="Oval 61"/>
                <p:cNvSpPr>
                  <a:spLocks noChangeArrowheads="1"/>
                </p:cNvSpPr>
                <p:nvPr/>
              </p:nvSpPr>
              <p:spPr bwMode="auto">
                <a:xfrm>
                  <a:off x="7023099" y="4527718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23" name="Oval 62"/>
                <p:cNvSpPr>
                  <a:spLocks noChangeArrowheads="1"/>
                </p:cNvSpPr>
                <p:nvPr/>
              </p:nvSpPr>
              <p:spPr bwMode="auto">
                <a:xfrm>
                  <a:off x="7189787" y="4924996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24" name="Oval 63"/>
                <p:cNvSpPr>
                  <a:spLocks noChangeArrowheads="1"/>
                </p:cNvSpPr>
                <p:nvPr/>
              </p:nvSpPr>
              <p:spPr bwMode="auto">
                <a:xfrm>
                  <a:off x="7472362" y="4828099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25" name="Oval 64"/>
                <p:cNvSpPr>
                  <a:spLocks noChangeArrowheads="1"/>
                </p:cNvSpPr>
                <p:nvPr/>
              </p:nvSpPr>
              <p:spPr bwMode="auto">
                <a:xfrm>
                  <a:off x="7305674" y="4713760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26" name="Oval 65"/>
                <p:cNvSpPr>
                  <a:spLocks noChangeArrowheads="1"/>
                </p:cNvSpPr>
                <p:nvPr/>
              </p:nvSpPr>
              <p:spPr bwMode="auto">
                <a:xfrm>
                  <a:off x="7386637" y="4490897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27" name="Oval 66"/>
                <p:cNvSpPr>
                  <a:spLocks noChangeArrowheads="1"/>
                </p:cNvSpPr>
                <p:nvPr/>
              </p:nvSpPr>
              <p:spPr bwMode="auto">
                <a:xfrm>
                  <a:off x="7161212" y="4500586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28" name="Oval 67"/>
                <p:cNvSpPr>
                  <a:spLocks noChangeArrowheads="1"/>
                </p:cNvSpPr>
                <p:nvPr/>
              </p:nvSpPr>
              <p:spPr bwMode="auto">
                <a:xfrm>
                  <a:off x="5665787" y="4731202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29" name="Oval 68"/>
                <p:cNvSpPr>
                  <a:spLocks noChangeArrowheads="1"/>
                </p:cNvSpPr>
                <p:nvPr/>
              </p:nvSpPr>
              <p:spPr bwMode="auto">
                <a:xfrm>
                  <a:off x="5818187" y="4917245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0" name="Oval 69"/>
                <p:cNvSpPr>
                  <a:spLocks noChangeArrowheads="1"/>
                </p:cNvSpPr>
                <p:nvPr/>
              </p:nvSpPr>
              <p:spPr bwMode="auto">
                <a:xfrm>
                  <a:off x="5970587" y="5103287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1" name="Oval 70"/>
                <p:cNvSpPr>
                  <a:spLocks noChangeArrowheads="1"/>
                </p:cNvSpPr>
                <p:nvPr/>
              </p:nvSpPr>
              <p:spPr bwMode="auto">
                <a:xfrm>
                  <a:off x="6108700" y="4775775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2" name="Oval 71"/>
                <p:cNvSpPr>
                  <a:spLocks noChangeArrowheads="1"/>
                </p:cNvSpPr>
                <p:nvPr/>
              </p:nvSpPr>
              <p:spPr bwMode="auto">
                <a:xfrm>
                  <a:off x="6275387" y="5173053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3" name="Oval 72"/>
                <p:cNvSpPr>
                  <a:spLocks noChangeArrowheads="1"/>
                </p:cNvSpPr>
                <p:nvPr/>
              </p:nvSpPr>
              <p:spPr bwMode="auto">
                <a:xfrm>
                  <a:off x="6557962" y="5076156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4" name="Oval 73"/>
                <p:cNvSpPr>
                  <a:spLocks noChangeArrowheads="1"/>
                </p:cNvSpPr>
                <p:nvPr/>
              </p:nvSpPr>
              <p:spPr bwMode="auto">
                <a:xfrm>
                  <a:off x="6391275" y="4961817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5" name="Oval 74"/>
                <p:cNvSpPr>
                  <a:spLocks noChangeArrowheads="1"/>
                </p:cNvSpPr>
                <p:nvPr/>
              </p:nvSpPr>
              <p:spPr bwMode="auto">
                <a:xfrm>
                  <a:off x="6472237" y="4738954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6" name="Oval 75"/>
                <p:cNvSpPr>
                  <a:spLocks noChangeArrowheads="1"/>
                </p:cNvSpPr>
                <p:nvPr/>
              </p:nvSpPr>
              <p:spPr bwMode="auto">
                <a:xfrm>
                  <a:off x="6246812" y="4748643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7" name="Oval 76"/>
                <p:cNvSpPr>
                  <a:spLocks noChangeArrowheads="1"/>
                </p:cNvSpPr>
                <p:nvPr/>
              </p:nvSpPr>
              <p:spPr bwMode="auto">
                <a:xfrm>
                  <a:off x="7604124" y="4634305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8" name="Oval 77"/>
                <p:cNvSpPr>
                  <a:spLocks noChangeArrowheads="1"/>
                </p:cNvSpPr>
                <p:nvPr/>
              </p:nvSpPr>
              <p:spPr bwMode="auto">
                <a:xfrm>
                  <a:off x="7756524" y="4820347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9" name="Oval 78"/>
                <p:cNvSpPr>
                  <a:spLocks noChangeArrowheads="1"/>
                </p:cNvSpPr>
                <p:nvPr/>
              </p:nvSpPr>
              <p:spPr bwMode="auto">
                <a:xfrm>
                  <a:off x="7908924" y="5006390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40" name="Oval 79"/>
                <p:cNvSpPr>
                  <a:spLocks noChangeArrowheads="1"/>
                </p:cNvSpPr>
                <p:nvPr/>
              </p:nvSpPr>
              <p:spPr bwMode="auto">
                <a:xfrm>
                  <a:off x="8047037" y="4678877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41" name="Oval 80"/>
                <p:cNvSpPr>
                  <a:spLocks noChangeArrowheads="1"/>
                </p:cNvSpPr>
                <p:nvPr/>
              </p:nvSpPr>
              <p:spPr bwMode="auto">
                <a:xfrm>
                  <a:off x="8213724" y="5076156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42" name="Oval 81"/>
                <p:cNvSpPr>
                  <a:spLocks noChangeArrowheads="1"/>
                </p:cNvSpPr>
                <p:nvPr/>
              </p:nvSpPr>
              <p:spPr bwMode="auto">
                <a:xfrm>
                  <a:off x="8496299" y="4979259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43" name="Oval 82"/>
                <p:cNvSpPr>
                  <a:spLocks noChangeArrowheads="1"/>
                </p:cNvSpPr>
                <p:nvPr/>
              </p:nvSpPr>
              <p:spPr bwMode="auto">
                <a:xfrm>
                  <a:off x="8329612" y="4864920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44" name="Oval 83"/>
                <p:cNvSpPr>
                  <a:spLocks noChangeArrowheads="1"/>
                </p:cNvSpPr>
                <p:nvPr/>
              </p:nvSpPr>
              <p:spPr bwMode="auto">
                <a:xfrm>
                  <a:off x="8410574" y="4642056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45" name="Oval 84"/>
                <p:cNvSpPr>
                  <a:spLocks noChangeArrowheads="1"/>
                </p:cNvSpPr>
                <p:nvPr/>
              </p:nvSpPr>
              <p:spPr bwMode="auto">
                <a:xfrm>
                  <a:off x="8185149" y="4651746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46" name="Oval 85"/>
                <p:cNvSpPr>
                  <a:spLocks noChangeArrowheads="1"/>
                </p:cNvSpPr>
                <p:nvPr/>
              </p:nvSpPr>
              <p:spPr bwMode="auto">
                <a:xfrm>
                  <a:off x="5641975" y="4314544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47" name="Oval 86"/>
                <p:cNvSpPr>
                  <a:spLocks noChangeArrowheads="1"/>
                </p:cNvSpPr>
                <p:nvPr/>
              </p:nvSpPr>
              <p:spPr bwMode="auto">
                <a:xfrm>
                  <a:off x="5213350" y="4686629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48" name="Oval 87"/>
                <p:cNvSpPr>
                  <a:spLocks noChangeArrowheads="1"/>
                </p:cNvSpPr>
                <p:nvPr/>
              </p:nvSpPr>
              <p:spPr bwMode="auto">
                <a:xfrm>
                  <a:off x="5365750" y="4872672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49" name="Oval 88"/>
                <p:cNvSpPr>
                  <a:spLocks noChangeArrowheads="1"/>
                </p:cNvSpPr>
                <p:nvPr/>
              </p:nvSpPr>
              <p:spPr bwMode="auto">
                <a:xfrm>
                  <a:off x="6084887" y="4359116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50" name="Oval 89"/>
                <p:cNvSpPr>
                  <a:spLocks noChangeArrowheads="1"/>
                </p:cNvSpPr>
                <p:nvPr/>
              </p:nvSpPr>
              <p:spPr bwMode="auto">
                <a:xfrm>
                  <a:off x="5670550" y="4942438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51" name="Oval 90"/>
                <p:cNvSpPr>
                  <a:spLocks noChangeArrowheads="1"/>
                </p:cNvSpPr>
                <p:nvPr/>
              </p:nvSpPr>
              <p:spPr bwMode="auto">
                <a:xfrm>
                  <a:off x="8183562" y="4384310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52" name="Oval 91"/>
                <p:cNvSpPr>
                  <a:spLocks noChangeArrowheads="1"/>
                </p:cNvSpPr>
                <p:nvPr/>
              </p:nvSpPr>
              <p:spPr bwMode="auto">
                <a:xfrm>
                  <a:off x="5786437" y="4731202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53" name="Oval 92"/>
                <p:cNvSpPr>
                  <a:spLocks noChangeArrowheads="1"/>
                </p:cNvSpPr>
                <p:nvPr/>
              </p:nvSpPr>
              <p:spPr bwMode="auto">
                <a:xfrm>
                  <a:off x="6448425" y="4322295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54" name="Oval 93"/>
                <p:cNvSpPr>
                  <a:spLocks noChangeArrowheads="1"/>
                </p:cNvSpPr>
                <p:nvPr/>
              </p:nvSpPr>
              <p:spPr bwMode="auto">
                <a:xfrm>
                  <a:off x="6223000" y="4331985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55" name="Oval 94"/>
                <p:cNvSpPr>
                  <a:spLocks noChangeArrowheads="1"/>
                </p:cNvSpPr>
                <p:nvPr/>
              </p:nvSpPr>
              <p:spPr bwMode="auto">
                <a:xfrm>
                  <a:off x="6708775" y="4252529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56" name="Oval 95"/>
                <p:cNvSpPr>
                  <a:spLocks noChangeArrowheads="1"/>
                </p:cNvSpPr>
                <p:nvPr/>
              </p:nvSpPr>
              <p:spPr bwMode="auto">
                <a:xfrm>
                  <a:off x="6861175" y="4438572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57" name="Oval 97"/>
                <p:cNvSpPr>
                  <a:spLocks noChangeArrowheads="1"/>
                </p:cNvSpPr>
                <p:nvPr/>
              </p:nvSpPr>
              <p:spPr bwMode="auto">
                <a:xfrm>
                  <a:off x="6570662" y="4483145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58" name="Oval 98"/>
                <p:cNvSpPr>
                  <a:spLocks noChangeArrowheads="1"/>
                </p:cNvSpPr>
                <p:nvPr/>
              </p:nvSpPr>
              <p:spPr bwMode="auto">
                <a:xfrm>
                  <a:off x="5846762" y="4153694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59" name="Oval 99"/>
                <p:cNvSpPr>
                  <a:spLocks noChangeArrowheads="1"/>
                </p:cNvSpPr>
                <p:nvPr/>
              </p:nvSpPr>
              <p:spPr bwMode="auto">
                <a:xfrm>
                  <a:off x="6129337" y="4056797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60" name="Oval 100"/>
                <p:cNvSpPr>
                  <a:spLocks noChangeArrowheads="1"/>
                </p:cNvSpPr>
                <p:nvPr/>
              </p:nvSpPr>
              <p:spPr bwMode="auto">
                <a:xfrm>
                  <a:off x="5962650" y="3942458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61" name="Oval 101"/>
                <p:cNvSpPr>
                  <a:spLocks noChangeArrowheads="1"/>
                </p:cNvSpPr>
                <p:nvPr/>
              </p:nvSpPr>
              <p:spPr bwMode="auto">
                <a:xfrm>
                  <a:off x="6508750" y="5297082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62" name="Oval 102"/>
                <p:cNvSpPr>
                  <a:spLocks noChangeArrowheads="1"/>
                </p:cNvSpPr>
                <p:nvPr/>
              </p:nvSpPr>
              <p:spPr bwMode="auto">
                <a:xfrm>
                  <a:off x="8705849" y="4810658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63" name="Oval 103"/>
                <p:cNvSpPr>
                  <a:spLocks noChangeArrowheads="1"/>
                </p:cNvSpPr>
                <p:nvPr/>
              </p:nvSpPr>
              <p:spPr bwMode="auto">
                <a:xfrm>
                  <a:off x="5794375" y="4500586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64" name="Oval 104"/>
                <p:cNvSpPr>
                  <a:spLocks noChangeArrowheads="1"/>
                </p:cNvSpPr>
                <p:nvPr/>
              </p:nvSpPr>
              <p:spPr bwMode="auto">
                <a:xfrm>
                  <a:off x="5946775" y="4686629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65" name="Oval 105"/>
                <p:cNvSpPr>
                  <a:spLocks noChangeArrowheads="1"/>
                </p:cNvSpPr>
                <p:nvPr/>
              </p:nvSpPr>
              <p:spPr bwMode="auto">
                <a:xfrm>
                  <a:off x="6099175" y="4872672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66" name="Oval 106"/>
                <p:cNvSpPr>
                  <a:spLocks noChangeArrowheads="1"/>
                </p:cNvSpPr>
                <p:nvPr/>
              </p:nvSpPr>
              <p:spPr bwMode="auto">
                <a:xfrm>
                  <a:off x="6237287" y="4545159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67" name="Oval 107"/>
                <p:cNvSpPr>
                  <a:spLocks noChangeArrowheads="1"/>
                </p:cNvSpPr>
                <p:nvPr/>
              </p:nvSpPr>
              <p:spPr bwMode="auto">
                <a:xfrm>
                  <a:off x="6403975" y="4942438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68" name="Oval 108"/>
                <p:cNvSpPr>
                  <a:spLocks noChangeArrowheads="1"/>
                </p:cNvSpPr>
                <p:nvPr/>
              </p:nvSpPr>
              <p:spPr bwMode="auto">
                <a:xfrm>
                  <a:off x="6686550" y="4845541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69" name="Oval 109"/>
                <p:cNvSpPr>
                  <a:spLocks noChangeArrowheads="1"/>
                </p:cNvSpPr>
                <p:nvPr/>
              </p:nvSpPr>
              <p:spPr bwMode="auto">
                <a:xfrm>
                  <a:off x="5938837" y="4917245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70" name="Oval 110"/>
                <p:cNvSpPr>
                  <a:spLocks noChangeArrowheads="1"/>
                </p:cNvSpPr>
                <p:nvPr/>
              </p:nvSpPr>
              <p:spPr bwMode="auto">
                <a:xfrm>
                  <a:off x="6600825" y="4508338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71" name="Oval 111"/>
                <p:cNvSpPr>
                  <a:spLocks noChangeArrowheads="1"/>
                </p:cNvSpPr>
                <p:nvPr/>
              </p:nvSpPr>
              <p:spPr bwMode="auto">
                <a:xfrm>
                  <a:off x="6375400" y="4518028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72" name="Oval 112"/>
                <p:cNvSpPr>
                  <a:spLocks noChangeArrowheads="1"/>
                </p:cNvSpPr>
                <p:nvPr/>
              </p:nvSpPr>
              <p:spPr bwMode="auto">
                <a:xfrm>
                  <a:off x="6261100" y="3863002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73" name="Oval 113"/>
                <p:cNvSpPr>
                  <a:spLocks noChangeArrowheads="1"/>
                </p:cNvSpPr>
                <p:nvPr/>
              </p:nvSpPr>
              <p:spPr bwMode="auto">
                <a:xfrm>
                  <a:off x="6413500" y="4049045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74" name="Oval 114"/>
                <p:cNvSpPr>
                  <a:spLocks noChangeArrowheads="1"/>
                </p:cNvSpPr>
                <p:nvPr/>
              </p:nvSpPr>
              <p:spPr bwMode="auto">
                <a:xfrm>
                  <a:off x="6565900" y="4235088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75" name="Oval 115"/>
                <p:cNvSpPr>
                  <a:spLocks noChangeArrowheads="1"/>
                </p:cNvSpPr>
                <p:nvPr/>
              </p:nvSpPr>
              <p:spPr bwMode="auto">
                <a:xfrm>
                  <a:off x="6704012" y="3907575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76" name="Oval 116"/>
                <p:cNvSpPr>
                  <a:spLocks noChangeArrowheads="1"/>
                </p:cNvSpPr>
                <p:nvPr/>
              </p:nvSpPr>
              <p:spPr bwMode="auto">
                <a:xfrm>
                  <a:off x="6870700" y="4304854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77" name="Oval 117"/>
                <p:cNvSpPr>
                  <a:spLocks noChangeArrowheads="1"/>
                </p:cNvSpPr>
                <p:nvPr/>
              </p:nvSpPr>
              <p:spPr bwMode="auto">
                <a:xfrm>
                  <a:off x="7153274" y="4207957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78" name="Oval 118"/>
                <p:cNvSpPr>
                  <a:spLocks noChangeArrowheads="1"/>
                </p:cNvSpPr>
                <p:nvPr/>
              </p:nvSpPr>
              <p:spPr bwMode="auto">
                <a:xfrm>
                  <a:off x="6986587" y="4093618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79" name="Oval 119"/>
                <p:cNvSpPr>
                  <a:spLocks noChangeArrowheads="1"/>
                </p:cNvSpPr>
                <p:nvPr/>
              </p:nvSpPr>
              <p:spPr bwMode="auto">
                <a:xfrm>
                  <a:off x="7067549" y="3870754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80" name="Oval 120"/>
                <p:cNvSpPr>
                  <a:spLocks noChangeArrowheads="1"/>
                </p:cNvSpPr>
                <p:nvPr/>
              </p:nvSpPr>
              <p:spPr bwMode="auto">
                <a:xfrm>
                  <a:off x="6842125" y="3880444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81" name="Oval 121"/>
                <p:cNvSpPr>
                  <a:spLocks noChangeArrowheads="1"/>
                </p:cNvSpPr>
                <p:nvPr/>
              </p:nvSpPr>
              <p:spPr bwMode="auto">
                <a:xfrm>
                  <a:off x="6654800" y="3853313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82" name="Oval 122"/>
                <p:cNvSpPr>
                  <a:spLocks noChangeArrowheads="1"/>
                </p:cNvSpPr>
                <p:nvPr/>
              </p:nvSpPr>
              <p:spPr bwMode="auto">
                <a:xfrm>
                  <a:off x="6807200" y="4039355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83" name="Oval 123"/>
                <p:cNvSpPr>
                  <a:spLocks noChangeArrowheads="1"/>
                </p:cNvSpPr>
                <p:nvPr/>
              </p:nvSpPr>
              <p:spPr bwMode="auto">
                <a:xfrm>
                  <a:off x="6959600" y="4225398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84" name="Oval 124"/>
                <p:cNvSpPr>
                  <a:spLocks noChangeArrowheads="1"/>
                </p:cNvSpPr>
                <p:nvPr/>
              </p:nvSpPr>
              <p:spPr bwMode="auto">
                <a:xfrm>
                  <a:off x="7097712" y="3897885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85" name="Oval 125"/>
                <p:cNvSpPr>
                  <a:spLocks noChangeArrowheads="1"/>
                </p:cNvSpPr>
                <p:nvPr/>
              </p:nvSpPr>
              <p:spPr bwMode="auto">
                <a:xfrm>
                  <a:off x="7264399" y="4295164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86" name="Oval 126"/>
                <p:cNvSpPr>
                  <a:spLocks noChangeArrowheads="1"/>
                </p:cNvSpPr>
                <p:nvPr/>
              </p:nvSpPr>
              <p:spPr bwMode="auto">
                <a:xfrm>
                  <a:off x="7546974" y="4198267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87" name="Oval 127"/>
                <p:cNvSpPr>
                  <a:spLocks noChangeArrowheads="1"/>
                </p:cNvSpPr>
                <p:nvPr/>
              </p:nvSpPr>
              <p:spPr bwMode="auto">
                <a:xfrm>
                  <a:off x="7380287" y="4083928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88" name="Oval 128"/>
                <p:cNvSpPr>
                  <a:spLocks noChangeArrowheads="1"/>
                </p:cNvSpPr>
                <p:nvPr/>
              </p:nvSpPr>
              <p:spPr bwMode="auto">
                <a:xfrm>
                  <a:off x="7461249" y="3861064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89" name="Oval 129"/>
                <p:cNvSpPr>
                  <a:spLocks noChangeArrowheads="1"/>
                </p:cNvSpPr>
                <p:nvPr/>
              </p:nvSpPr>
              <p:spPr bwMode="auto">
                <a:xfrm>
                  <a:off x="7235824" y="3870754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90" name="Oval 130"/>
                <p:cNvSpPr>
                  <a:spLocks noChangeArrowheads="1"/>
                </p:cNvSpPr>
                <p:nvPr/>
              </p:nvSpPr>
              <p:spPr bwMode="auto">
                <a:xfrm>
                  <a:off x="7721599" y="3791298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91" name="Oval 131"/>
                <p:cNvSpPr>
                  <a:spLocks noChangeArrowheads="1"/>
                </p:cNvSpPr>
                <p:nvPr/>
              </p:nvSpPr>
              <p:spPr bwMode="auto">
                <a:xfrm>
                  <a:off x="7873999" y="3977341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92" name="Oval 132"/>
                <p:cNvSpPr>
                  <a:spLocks noChangeArrowheads="1"/>
                </p:cNvSpPr>
                <p:nvPr/>
              </p:nvSpPr>
              <p:spPr bwMode="auto">
                <a:xfrm>
                  <a:off x="8026399" y="4163384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93" name="Oval 133"/>
                <p:cNvSpPr>
                  <a:spLocks noChangeArrowheads="1"/>
                </p:cNvSpPr>
                <p:nvPr/>
              </p:nvSpPr>
              <p:spPr bwMode="auto">
                <a:xfrm>
                  <a:off x="6592887" y="4934686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94" name="Oval 134"/>
                <p:cNvSpPr>
                  <a:spLocks noChangeArrowheads="1"/>
                </p:cNvSpPr>
                <p:nvPr/>
              </p:nvSpPr>
              <p:spPr bwMode="auto">
                <a:xfrm>
                  <a:off x="6759575" y="5331965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95" name="Oval 135"/>
                <p:cNvSpPr>
                  <a:spLocks noChangeArrowheads="1"/>
                </p:cNvSpPr>
                <p:nvPr/>
              </p:nvSpPr>
              <p:spPr bwMode="auto">
                <a:xfrm>
                  <a:off x="7042149" y="5235068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96" name="Oval 136"/>
                <p:cNvSpPr>
                  <a:spLocks noChangeArrowheads="1"/>
                </p:cNvSpPr>
                <p:nvPr/>
              </p:nvSpPr>
              <p:spPr bwMode="auto">
                <a:xfrm>
                  <a:off x="6875462" y="5120729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97" name="Oval 137"/>
                <p:cNvSpPr>
                  <a:spLocks noChangeArrowheads="1"/>
                </p:cNvSpPr>
                <p:nvPr/>
              </p:nvSpPr>
              <p:spPr bwMode="auto">
                <a:xfrm>
                  <a:off x="6956425" y="4897865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98" name="Oval 138"/>
                <p:cNvSpPr>
                  <a:spLocks noChangeArrowheads="1"/>
                </p:cNvSpPr>
                <p:nvPr/>
              </p:nvSpPr>
              <p:spPr bwMode="auto">
                <a:xfrm>
                  <a:off x="6731000" y="4907555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99" name="Oval 139"/>
                <p:cNvSpPr>
                  <a:spLocks noChangeArrowheads="1"/>
                </p:cNvSpPr>
                <p:nvPr/>
              </p:nvSpPr>
              <p:spPr bwMode="auto">
                <a:xfrm>
                  <a:off x="6807200" y="4039355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00" name="Oval 140"/>
                <p:cNvSpPr>
                  <a:spLocks noChangeArrowheads="1"/>
                </p:cNvSpPr>
                <p:nvPr/>
              </p:nvSpPr>
              <p:spPr bwMode="auto">
                <a:xfrm>
                  <a:off x="6959600" y="4225398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01" name="Oval 141"/>
                <p:cNvSpPr>
                  <a:spLocks noChangeArrowheads="1"/>
                </p:cNvSpPr>
                <p:nvPr/>
              </p:nvSpPr>
              <p:spPr bwMode="auto">
                <a:xfrm>
                  <a:off x="7111999" y="4411441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02" name="Oval 142"/>
                <p:cNvSpPr>
                  <a:spLocks noChangeArrowheads="1"/>
                </p:cNvSpPr>
                <p:nvPr/>
              </p:nvSpPr>
              <p:spPr bwMode="auto">
                <a:xfrm>
                  <a:off x="7250112" y="4083928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03" name="Oval 143"/>
                <p:cNvSpPr>
                  <a:spLocks noChangeArrowheads="1"/>
                </p:cNvSpPr>
                <p:nvPr/>
              </p:nvSpPr>
              <p:spPr bwMode="auto">
                <a:xfrm>
                  <a:off x="7416799" y="4481207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04" name="Oval 144"/>
                <p:cNvSpPr>
                  <a:spLocks noChangeArrowheads="1"/>
                </p:cNvSpPr>
                <p:nvPr/>
              </p:nvSpPr>
              <p:spPr bwMode="auto">
                <a:xfrm>
                  <a:off x="7699374" y="4384310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05" name="Oval 145"/>
                <p:cNvSpPr>
                  <a:spLocks noChangeArrowheads="1"/>
                </p:cNvSpPr>
                <p:nvPr/>
              </p:nvSpPr>
              <p:spPr bwMode="auto">
                <a:xfrm>
                  <a:off x="7532687" y="4269971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06" name="Oval 146"/>
                <p:cNvSpPr>
                  <a:spLocks noChangeArrowheads="1"/>
                </p:cNvSpPr>
                <p:nvPr/>
              </p:nvSpPr>
              <p:spPr bwMode="auto">
                <a:xfrm>
                  <a:off x="7613649" y="4047107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07" name="Oval 147"/>
                <p:cNvSpPr>
                  <a:spLocks noChangeArrowheads="1"/>
                </p:cNvSpPr>
                <p:nvPr/>
              </p:nvSpPr>
              <p:spPr bwMode="auto">
                <a:xfrm>
                  <a:off x="7388224" y="4056797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08" name="Oval 148"/>
                <p:cNvSpPr>
                  <a:spLocks noChangeArrowheads="1"/>
                </p:cNvSpPr>
                <p:nvPr/>
              </p:nvSpPr>
              <p:spPr bwMode="auto">
                <a:xfrm>
                  <a:off x="7173912" y="5041273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09" name="Oval 149"/>
                <p:cNvSpPr>
                  <a:spLocks noChangeArrowheads="1"/>
                </p:cNvSpPr>
                <p:nvPr/>
              </p:nvSpPr>
              <p:spPr bwMode="auto">
                <a:xfrm>
                  <a:off x="7326312" y="5227316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10" name="Oval 150"/>
                <p:cNvSpPr>
                  <a:spLocks noChangeArrowheads="1"/>
                </p:cNvSpPr>
                <p:nvPr/>
              </p:nvSpPr>
              <p:spPr bwMode="auto">
                <a:xfrm>
                  <a:off x="7478712" y="5413359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11" name="Oval 151"/>
                <p:cNvSpPr>
                  <a:spLocks noChangeArrowheads="1"/>
                </p:cNvSpPr>
                <p:nvPr/>
              </p:nvSpPr>
              <p:spPr bwMode="auto">
                <a:xfrm>
                  <a:off x="7616824" y="5085846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12" name="Oval 152"/>
                <p:cNvSpPr>
                  <a:spLocks noChangeArrowheads="1"/>
                </p:cNvSpPr>
                <p:nvPr/>
              </p:nvSpPr>
              <p:spPr bwMode="auto">
                <a:xfrm>
                  <a:off x="5576887" y="5091660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13" name="Oval 154"/>
                <p:cNvSpPr>
                  <a:spLocks noChangeArrowheads="1"/>
                </p:cNvSpPr>
                <p:nvPr/>
              </p:nvSpPr>
              <p:spPr bwMode="auto">
                <a:xfrm>
                  <a:off x="7899399" y="5271889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14" name="Oval 155"/>
                <p:cNvSpPr>
                  <a:spLocks noChangeArrowheads="1"/>
                </p:cNvSpPr>
                <p:nvPr/>
              </p:nvSpPr>
              <p:spPr bwMode="auto">
                <a:xfrm>
                  <a:off x="7980362" y="5049025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15" name="Oval 156"/>
                <p:cNvSpPr>
                  <a:spLocks noChangeArrowheads="1"/>
                </p:cNvSpPr>
                <p:nvPr/>
              </p:nvSpPr>
              <p:spPr bwMode="auto">
                <a:xfrm>
                  <a:off x="7754937" y="5058715"/>
                  <a:ext cx="122237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16" name="Oval 159"/>
                <p:cNvSpPr>
                  <a:spLocks noChangeArrowheads="1"/>
                </p:cNvSpPr>
                <p:nvPr/>
              </p:nvSpPr>
              <p:spPr bwMode="auto">
                <a:xfrm rot="623417">
                  <a:off x="7309656" y="4641710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17" name="Oval 160"/>
                <p:cNvSpPr>
                  <a:spLocks noChangeArrowheads="1"/>
                </p:cNvSpPr>
                <p:nvPr/>
              </p:nvSpPr>
              <p:spPr bwMode="auto">
                <a:xfrm rot="623417">
                  <a:off x="5804264" y="4472076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18" name="Oval 161"/>
                <p:cNvSpPr>
                  <a:spLocks noChangeArrowheads="1"/>
                </p:cNvSpPr>
                <p:nvPr/>
              </p:nvSpPr>
              <p:spPr bwMode="auto">
                <a:xfrm rot="623417">
                  <a:off x="6330620" y="4594202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19" name="Oval 162"/>
                <p:cNvSpPr>
                  <a:spLocks noChangeArrowheads="1"/>
                </p:cNvSpPr>
                <p:nvPr/>
              </p:nvSpPr>
              <p:spPr bwMode="auto">
                <a:xfrm rot="623417">
                  <a:off x="7356939" y="3899713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20" name="Oval 163"/>
                <p:cNvSpPr>
                  <a:spLocks noChangeArrowheads="1"/>
                </p:cNvSpPr>
                <p:nvPr/>
              </p:nvSpPr>
              <p:spPr bwMode="auto">
                <a:xfrm rot="623417">
                  <a:off x="6816713" y="4310953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21" name="Oval 165"/>
                <p:cNvSpPr>
                  <a:spLocks noChangeArrowheads="1"/>
                </p:cNvSpPr>
                <p:nvPr/>
              </p:nvSpPr>
              <p:spPr bwMode="auto">
                <a:xfrm rot="623417">
                  <a:off x="6993117" y="3833003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22" name="Oval 166"/>
                <p:cNvSpPr>
                  <a:spLocks noChangeArrowheads="1"/>
                </p:cNvSpPr>
                <p:nvPr/>
              </p:nvSpPr>
              <p:spPr bwMode="auto">
                <a:xfrm rot="623417">
                  <a:off x="6478564" y="4658763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23" name="Oval 167"/>
                <p:cNvSpPr>
                  <a:spLocks noChangeArrowheads="1"/>
                </p:cNvSpPr>
                <p:nvPr/>
              </p:nvSpPr>
              <p:spPr bwMode="auto">
                <a:xfrm rot="623417">
                  <a:off x="6753754" y="4011752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24" name="Oval 168"/>
                <p:cNvSpPr>
                  <a:spLocks noChangeArrowheads="1"/>
                </p:cNvSpPr>
                <p:nvPr/>
              </p:nvSpPr>
              <p:spPr bwMode="auto">
                <a:xfrm rot="623417">
                  <a:off x="6367486" y="3856206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25" name="Oval 169"/>
                <p:cNvSpPr>
                  <a:spLocks noChangeArrowheads="1"/>
                </p:cNvSpPr>
                <p:nvPr/>
              </p:nvSpPr>
              <p:spPr bwMode="auto">
                <a:xfrm rot="623417">
                  <a:off x="6895849" y="4715574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26" name="Oval 170"/>
                <p:cNvSpPr>
                  <a:spLocks noChangeArrowheads="1"/>
                </p:cNvSpPr>
                <p:nvPr/>
              </p:nvSpPr>
              <p:spPr bwMode="auto">
                <a:xfrm rot="623417">
                  <a:off x="6003828" y="4475174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27" name="Oval 184"/>
                <p:cNvSpPr>
                  <a:spLocks noChangeArrowheads="1"/>
                </p:cNvSpPr>
                <p:nvPr/>
              </p:nvSpPr>
              <p:spPr bwMode="auto">
                <a:xfrm>
                  <a:off x="7791450" y="4477331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28" name="Oval 185"/>
                <p:cNvSpPr>
                  <a:spLocks noChangeArrowheads="1"/>
                </p:cNvSpPr>
                <p:nvPr/>
              </p:nvSpPr>
              <p:spPr bwMode="auto">
                <a:xfrm>
                  <a:off x="6280150" y="4581980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29" name="Oval 186"/>
                <p:cNvSpPr>
                  <a:spLocks noChangeArrowheads="1"/>
                </p:cNvSpPr>
                <p:nvPr/>
              </p:nvSpPr>
              <p:spPr bwMode="auto">
                <a:xfrm>
                  <a:off x="6819900" y="4607173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30" name="Oval 187"/>
                <p:cNvSpPr>
                  <a:spLocks noChangeArrowheads="1"/>
                </p:cNvSpPr>
                <p:nvPr/>
              </p:nvSpPr>
              <p:spPr bwMode="auto">
                <a:xfrm>
                  <a:off x="7704138" y="3738973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31" name="Oval 188"/>
                <p:cNvSpPr>
                  <a:spLocks noChangeArrowheads="1"/>
                </p:cNvSpPr>
                <p:nvPr/>
              </p:nvSpPr>
              <p:spPr bwMode="auto">
                <a:xfrm>
                  <a:off x="7246938" y="4240901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32" name="Oval 190"/>
                <p:cNvSpPr>
                  <a:spLocks noChangeArrowheads="1"/>
                </p:cNvSpPr>
                <p:nvPr/>
              </p:nvSpPr>
              <p:spPr bwMode="auto">
                <a:xfrm>
                  <a:off x="7334250" y="3738973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33" name="Oval 191"/>
                <p:cNvSpPr>
                  <a:spLocks noChangeArrowheads="1"/>
                </p:cNvSpPr>
                <p:nvPr/>
              </p:nvSpPr>
              <p:spPr bwMode="auto">
                <a:xfrm>
                  <a:off x="6977063" y="4643994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34" name="Oval 192"/>
                <p:cNvSpPr>
                  <a:spLocks noChangeArrowheads="1"/>
                </p:cNvSpPr>
                <p:nvPr/>
              </p:nvSpPr>
              <p:spPr bwMode="auto">
                <a:xfrm>
                  <a:off x="7131050" y="3957961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35" name="Oval 193"/>
                <p:cNvSpPr>
                  <a:spLocks noChangeArrowheads="1"/>
                </p:cNvSpPr>
                <p:nvPr/>
              </p:nvSpPr>
              <p:spPr bwMode="auto">
                <a:xfrm>
                  <a:off x="6723063" y="3874630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36" name="Oval 194"/>
                <p:cNvSpPr>
                  <a:spLocks noChangeArrowheads="1"/>
                </p:cNvSpPr>
                <p:nvPr/>
              </p:nvSpPr>
              <p:spPr bwMode="auto">
                <a:xfrm>
                  <a:off x="7397750" y="4624614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37" name="Oval 195"/>
                <p:cNvSpPr>
                  <a:spLocks noChangeArrowheads="1"/>
                </p:cNvSpPr>
                <p:nvPr/>
              </p:nvSpPr>
              <p:spPr bwMode="auto">
                <a:xfrm>
                  <a:off x="6477000" y="4549035"/>
                  <a:ext cx="122238" cy="9108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749" name="AutoShape 178"/>
              <p:cNvSpPr>
                <a:spLocks noChangeArrowheads="1"/>
              </p:cNvSpPr>
              <p:nvPr/>
            </p:nvSpPr>
            <p:spPr bwMode="auto">
              <a:xfrm rot="10345645" flipH="1" flipV="1">
                <a:off x="7288981" y="2315459"/>
                <a:ext cx="122562" cy="3196034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0" name="AutoShape 22"/>
              <p:cNvSpPr>
                <a:spLocks noChangeArrowheads="1"/>
              </p:cNvSpPr>
              <p:nvPr/>
            </p:nvSpPr>
            <p:spPr bwMode="auto">
              <a:xfrm rot="11879065" flipV="1">
                <a:off x="6507163" y="2103911"/>
                <a:ext cx="109538" cy="2716078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1" name="AutoShape 37"/>
              <p:cNvSpPr>
                <a:spLocks noChangeArrowheads="1"/>
              </p:cNvSpPr>
              <p:nvPr/>
            </p:nvSpPr>
            <p:spPr bwMode="auto">
              <a:xfrm rot="9520523" flipV="1">
                <a:off x="7327900" y="2093739"/>
                <a:ext cx="80963" cy="2640801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2" name="AutoShape 38"/>
              <p:cNvSpPr>
                <a:spLocks noChangeArrowheads="1"/>
              </p:cNvSpPr>
              <p:nvPr/>
            </p:nvSpPr>
            <p:spPr bwMode="auto">
              <a:xfrm rot="10043057" flipV="1">
                <a:off x="7102475" y="2197499"/>
                <a:ext cx="95250" cy="2679457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3" name="AutoShape 39"/>
              <p:cNvSpPr>
                <a:spLocks noChangeArrowheads="1"/>
              </p:cNvSpPr>
              <p:nvPr/>
            </p:nvSpPr>
            <p:spPr bwMode="auto">
              <a:xfrm rot="10800000" flipV="1">
                <a:off x="6880225" y="2146635"/>
                <a:ext cx="95250" cy="2679457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4" name="AutoShape 42"/>
              <p:cNvSpPr>
                <a:spLocks noChangeArrowheads="1"/>
              </p:cNvSpPr>
              <p:nvPr/>
            </p:nvSpPr>
            <p:spPr bwMode="auto">
              <a:xfrm rot="-9926723" flipH="1" flipV="1">
                <a:off x="6684963" y="2185291"/>
                <a:ext cx="103188" cy="2624525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5" name="AutoShape 43"/>
              <p:cNvSpPr>
                <a:spLocks noChangeArrowheads="1"/>
              </p:cNvSpPr>
              <p:nvPr/>
            </p:nvSpPr>
            <p:spPr bwMode="auto">
              <a:xfrm rot="-10347199" flipH="1" flipV="1">
                <a:off x="6823075" y="2193430"/>
                <a:ext cx="103188" cy="2624525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6" name="AutoShape 45"/>
              <p:cNvSpPr>
                <a:spLocks noChangeArrowheads="1"/>
              </p:cNvSpPr>
              <p:nvPr/>
            </p:nvSpPr>
            <p:spPr bwMode="auto">
              <a:xfrm rot="10043057" flipV="1">
                <a:off x="6983413" y="2177154"/>
                <a:ext cx="128588" cy="2268485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7" name="AutoShape 158"/>
              <p:cNvSpPr>
                <a:spLocks noChangeArrowheads="1"/>
              </p:cNvSpPr>
              <p:nvPr/>
            </p:nvSpPr>
            <p:spPr bwMode="auto">
              <a:xfrm rot="12502482" flipV="1">
                <a:off x="6282876" y="2025844"/>
                <a:ext cx="109538" cy="2716078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8" name="AutoShape 173"/>
              <p:cNvSpPr>
                <a:spLocks noChangeArrowheads="1"/>
              </p:cNvSpPr>
              <p:nvPr/>
            </p:nvSpPr>
            <p:spPr bwMode="auto">
              <a:xfrm rot="10143940" flipV="1">
                <a:off x="7152768" y="2227908"/>
                <a:ext cx="80963" cy="2640801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9" name="AutoShape 174"/>
              <p:cNvSpPr>
                <a:spLocks noChangeArrowheads="1"/>
              </p:cNvSpPr>
              <p:nvPr/>
            </p:nvSpPr>
            <p:spPr bwMode="auto">
              <a:xfrm rot="10666474" flipV="1">
                <a:off x="6909777" y="2288321"/>
                <a:ext cx="95250" cy="2679457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0" name="AutoShape 175"/>
              <p:cNvSpPr>
                <a:spLocks noChangeArrowheads="1"/>
              </p:cNvSpPr>
              <p:nvPr/>
            </p:nvSpPr>
            <p:spPr bwMode="auto">
              <a:xfrm rot="11423417" flipV="1">
                <a:off x="6699909" y="2196211"/>
                <a:ext cx="95250" cy="2679457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1" name="AutoShape 178"/>
              <p:cNvSpPr>
                <a:spLocks noChangeArrowheads="1"/>
              </p:cNvSpPr>
              <p:nvPr/>
            </p:nvSpPr>
            <p:spPr bwMode="auto">
              <a:xfrm rot="-9303306" flipH="1" flipV="1">
                <a:off x="6505861" y="2198463"/>
                <a:ext cx="103188" cy="2624526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2" name="AutoShape 179"/>
              <p:cNvSpPr>
                <a:spLocks noChangeArrowheads="1"/>
              </p:cNvSpPr>
              <p:nvPr/>
            </p:nvSpPr>
            <p:spPr bwMode="auto">
              <a:xfrm rot="-9723782" flipH="1" flipV="1">
                <a:off x="6640311" y="2232619"/>
                <a:ext cx="103188" cy="2624526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3" name="AutoShape 180"/>
              <p:cNvSpPr>
                <a:spLocks noChangeArrowheads="1"/>
              </p:cNvSpPr>
              <p:nvPr/>
            </p:nvSpPr>
            <p:spPr bwMode="auto">
              <a:xfrm rot="10790580" flipV="1">
                <a:off x="6794485" y="2406916"/>
                <a:ext cx="109538" cy="1786305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4" name="AutoShape 181"/>
              <p:cNvSpPr>
                <a:spLocks noChangeArrowheads="1"/>
              </p:cNvSpPr>
              <p:nvPr/>
            </p:nvSpPr>
            <p:spPr bwMode="auto">
              <a:xfrm rot="10666474" flipV="1">
                <a:off x="6831189" y="2252291"/>
                <a:ext cx="128588" cy="2268485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5" name="AutoShape 183"/>
              <p:cNvSpPr>
                <a:spLocks noChangeArrowheads="1"/>
              </p:cNvSpPr>
              <p:nvPr/>
            </p:nvSpPr>
            <p:spPr bwMode="auto">
              <a:xfrm rot="11879065" flipV="1">
                <a:off x="6596063" y="2120187"/>
                <a:ext cx="109538" cy="2716078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6" name="AutoShape 198"/>
              <p:cNvSpPr>
                <a:spLocks noChangeArrowheads="1"/>
              </p:cNvSpPr>
              <p:nvPr/>
            </p:nvSpPr>
            <p:spPr bwMode="auto">
              <a:xfrm rot="9520523" flipV="1">
                <a:off x="7416800" y="2110014"/>
                <a:ext cx="80963" cy="2640801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7" name="AutoShape 199"/>
              <p:cNvSpPr>
                <a:spLocks noChangeArrowheads="1"/>
              </p:cNvSpPr>
              <p:nvPr/>
            </p:nvSpPr>
            <p:spPr bwMode="auto">
              <a:xfrm rot="10043057" flipV="1">
                <a:off x="7191375" y="2213774"/>
                <a:ext cx="95250" cy="2679457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8" name="AutoShape 200"/>
              <p:cNvSpPr>
                <a:spLocks noChangeArrowheads="1"/>
              </p:cNvSpPr>
              <p:nvPr/>
            </p:nvSpPr>
            <p:spPr bwMode="auto">
              <a:xfrm rot="10800000" flipV="1">
                <a:off x="6969125" y="2117644"/>
                <a:ext cx="95250" cy="2679457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" name="Group 256"/>
              <p:cNvGrpSpPr>
                <a:grpSpLocks/>
              </p:cNvGrpSpPr>
              <p:nvPr/>
            </p:nvGrpSpPr>
            <p:grpSpPr bwMode="auto">
              <a:xfrm>
                <a:off x="6630831" y="2053048"/>
                <a:ext cx="883309" cy="2410310"/>
                <a:chOff x="6630831" y="2053048"/>
                <a:chExt cx="883309" cy="2078948"/>
              </a:xfrm>
            </p:grpSpPr>
            <p:sp>
              <p:nvSpPr>
                <p:cNvPr id="30788" name="AutoShape 35"/>
                <p:cNvSpPr>
                  <a:spLocks noChangeArrowheads="1"/>
                </p:cNvSpPr>
                <p:nvPr/>
              </p:nvSpPr>
              <p:spPr bwMode="auto">
                <a:xfrm rot="9701874" flipV="1">
                  <a:off x="7038975" y="2199533"/>
                  <a:ext cx="128588" cy="1682545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2">
                    <a:alpha val="25098"/>
                  </a:schemeClr>
                </a:solidFill>
                <a:ln w="31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89" name="AutoShape 36"/>
                <p:cNvSpPr>
                  <a:spLocks noChangeArrowheads="1"/>
                </p:cNvSpPr>
                <p:nvPr/>
              </p:nvSpPr>
              <p:spPr bwMode="auto">
                <a:xfrm rot="9238748" flipV="1">
                  <a:off x="7286625" y="2053048"/>
                  <a:ext cx="136525" cy="1940928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2">
                    <a:alpha val="25098"/>
                  </a:schemeClr>
                </a:solidFill>
                <a:ln w="31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90" name="AutoShape 41"/>
                <p:cNvSpPr>
                  <a:spLocks noChangeArrowheads="1"/>
                </p:cNvSpPr>
                <p:nvPr/>
              </p:nvSpPr>
              <p:spPr bwMode="auto">
                <a:xfrm rot="-9926723" flipH="1" flipV="1">
                  <a:off x="6762750" y="2354157"/>
                  <a:ext cx="139700" cy="1719166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2">
                    <a:alpha val="25098"/>
                  </a:schemeClr>
                </a:solidFill>
                <a:ln w="31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91" name="AutoShape 44"/>
                <p:cNvSpPr>
                  <a:spLocks noChangeArrowheads="1"/>
                </p:cNvSpPr>
                <p:nvPr/>
              </p:nvSpPr>
              <p:spPr bwMode="auto">
                <a:xfrm rot="10167163" flipV="1">
                  <a:off x="6932613" y="2341949"/>
                  <a:ext cx="109538" cy="1786305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2">
                    <a:alpha val="25098"/>
                  </a:schemeClr>
                </a:solidFill>
                <a:ln w="31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92" name="AutoShape 171"/>
                <p:cNvSpPr>
                  <a:spLocks noChangeArrowheads="1"/>
                </p:cNvSpPr>
                <p:nvPr/>
              </p:nvSpPr>
              <p:spPr bwMode="auto">
                <a:xfrm rot="10325291" flipV="1">
                  <a:off x="6932326" y="2289629"/>
                  <a:ext cx="128588" cy="1682545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2">
                    <a:alpha val="25098"/>
                  </a:schemeClr>
                </a:solidFill>
                <a:ln w="31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93" name="AutoShape 172"/>
                <p:cNvSpPr>
                  <a:spLocks noChangeArrowheads="1"/>
                </p:cNvSpPr>
                <p:nvPr/>
              </p:nvSpPr>
              <p:spPr bwMode="auto">
                <a:xfrm rot="9862165" flipV="1">
                  <a:off x="7178821" y="2191068"/>
                  <a:ext cx="136525" cy="1940928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2">
                    <a:alpha val="25098"/>
                  </a:schemeClr>
                </a:solidFill>
                <a:ln w="31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94" name="AutoShape 177"/>
                <p:cNvSpPr>
                  <a:spLocks noChangeArrowheads="1"/>
                </p:cNvSpPr>
                <p:nvPr/>
              </p:nvSpPr>
              <p:spPr bwMode="auto">
                <a:xfrm rot="-9303306" flipH="1" flipV="1">
                  <a:off x="6630831" y="2390168"/>
                  <a:ext cx="139700" cy="1719166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2">
                    <a:alpha val="25098"/>
                  </a:schemeClr>
                </a:solidFill>
                <a:ln w="31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95" name="AutoShape 196"/>
                <p:cNvSpPr>
                  <a:spLocks noChangeArrowheads="1"/>
                </p:cNvSpPr>
                <p:nvPr/>
              </p:nvSpPr>
              <p:spPr bwMode="auto">
                <a:xfrm rot="9701874" flipV="1">
                  <a:off x="7127875" y="2215809"/>
                  <a:ext cx="128588" cy="1682545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2">
                    <a:alpha val="25098"/>
                  </a:schemeClr>
                </a:solidFill>
                <a:ln w="31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96" name="AutoShape 197"/>
                <p:cNvSpPr>
                  <a:spLocks noChangeArrowheads="1"/>
                </p:cNvSpPr>
                <p:nvPr/>
              </p:nvSpPr>
              <p:spPr bwMode="auto">
                <a:xfrm rot="9238748" flipV="1">
                  <a:off x="7393643" y="2069366"/>
                  <a:ext cx="120497" cy="2017125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2">
                    <a:alpha val="25098"/>
                  </a:schemeClr>
                </a:solidFill>
                <a:ln w="31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97" name="AutoShape 202"/>
                <p:cNvSpPr>
                  <a:spLocks noChangeArrowheads="1"/>
                </p:cNvSpPr>
                <p:nvPr/>
              </p:nvSpPr>
              <p:spPr bwMode="auto">
                <a:xfrm rot="-9926723" flipH="1" flipV="1">
                  <a:off x="6851650" y="2370432"/>
                  <a:ext cx="139700" cy="1719166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2">
                    <a:alpha val="25098"/>
                  </a:schemeClr>
                </a:solidFill>
                <a:ln w="31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770" name="AutoShape 203"/>
              <p:cNvSpPr>
                <a:spLocks noChangeArrowheads="1"/>
              </p:cNvSpPr>
              <p:nvPr/>
            </p:nvSpPr>
            <p:spPr bwMode="auto">
              <a:xfrm rot="-9926723" flipH="1" flipV="1">
                <a:off x="6773863" y="2201567"/>
                <a:ext cx="103188" cy="2624525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1" name="AutoShape 204"/>
              <p:cNvSpPr>
                <a:spLocks noChangeArrowheads="1"/>
              </p:cNvSpPr>
              <p:nvPr/>
            </p:nvSpPr>
            <p:spPr bwMode="auto">
              <a:xfrm rot="-10347199" flipH="1" flipV="1">
                <a:off x="6911975" y="2209705"/>
                <a:ext cx="103188" cy="2624525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2" name="AutoShape 205"/>
              <p:cNvSpPr>
                <a:spLocks noChangeArrowheads="1"/>
              </p:cNvSpPr>
              <p:nvPr/>
            </p:nvSpPr>
            <p:spPr bwMode="auto">
              <a:xfrm rot="10167163" flipV="1">
                <a:off x="7021513" y="2358225"/>
                <a:ext cx="109538" cy="1786305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3" name="AutoShape 206"/>
              <p:cNvSpPr>
                <a:spLocks noChangeArrowheads="1"/>
              </p:cNvSpPr>
              <p:nvPr/>
            </p:nvSpPr>
            <p:spPr bwMode="auto">
              <a:xfrm rot="10043057" flipV="1">
                <a:off x="7072313" y="2193430"/>
                <a:ext cx="128588" cy="2268485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4" name="AutoShape 178"/>
              <p:cNvSpPr>
                <a:spLocks noChangeArrowheads="1"/>
              </p:cNvSpPr>
              <p:nvPr/>
            </p:nvSpPr>
            <p:spPr bwMode="auto">
              <a:xfrm rot="-9381149" flipH="1" flipV="1">
                <a:off x="6565413" y="2335059"/>
                <a:ext cx="90105" cy="3037300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5" name="AutoShape 178"/>
              <p:cNvSpPr>
                <a:spLocks noChangeArrowheads="1"/>
              </p:cNvSpPr>
              <p:nvPr/>
            </p:nvSpPr>
            <p:spPr bwMode="auto">
              <a:xfrm rot="-10358834" flipH="1" flipV="1">
                <a:off x="6972183" y="2433775"/>
                <a:ext cx="114481" cy="3012899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6" name="AutoShape 178"/>
              <p:cNvSpPr>
                <a:spLocks noChangeArrowheads="1"/>
              </p:cNvSpPr>
              <p:nvPr/>
            </p:nvSpPr>
            <p:spPr bwMode="auto">
              <a:xfrm rot="-10358834" flipH="1" flipV="1">
                <a:off x="6738128" y="2357498"/>
                <a:ext cx="90205" cy="2965704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7" name="AutoShape 178"/>
              <p:cNvSpPr>
                <a:spLocks noChangeArrowheads="1"/>
              </p:cNvSpPr>
              <p:nvPr/>
            </p:nvSpPr>
            <p:spPr bwMode="auto">
              <a:xfrm rot="-10358834" flipH="1" flipV="1">
                <a:off x="6700583" y="2439160"/>
                <a:ext cx="105430" cy="2993867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8" name="AutoShape 178"/>
              <p:cNvSpPr>
                <a:spLocks noChangeArrowheads="1"/>
              </p:cNvSpPr>
              <p:nvPr/>
            </p:nvSpPr>
            <p:spPr bwMode="auto">
              <a:xfrm rot="10112910" flipH="1" flipV="1">
                <a:off x="7291832" y="2029223"/>
                <a:ext cx="121125" cy="3232887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9" name="AutoShape 178"/>
              <p:cNvSpPr>
                <a:spLocks noChangeArrowheads="1"/>
              </p:cNvSpPr>
              <p:nvPr/>
            </p:nvSpPr>
            <p:spPr bwMode="auto">
              <a:xfrm rot="9351091" flipV="1">
                <a:off x="7531996" y="2041198"/>
                <a:ext cx="120424" cy="3340393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80" name="AutoShape 178"/>
              <p:cNvSpPr>
                <a:spLocks noChangeArrowheads="1"/>
              </p:cNvSpPr>
              <p:nvPr/>
            </p:nvSpPr>
            <p:spPr bwMode="auto">
              <a:xfrm rot="10345645" flipH="1" flipV="1">
                <a:off x="7119848" y="2125157"/>
                <a:ext cx="103975" cy="3232687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81" name="AutoShape 178"/>
              <p:cNvSpPr>
                <a:spLocks noChangeArrowheads="1"/>
              </p:cNvSpPr>
              <p:nvPr/>
            </p:nvSpPr>
            <p:spPr bwMode="auto">
              <a:xfrm rot="-8672472" flipH="1" flipV="1">
                <a:off x="6170960" y="1776580"/>
                <a:ext cx="138074" cy="3416200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82" name="AutoShape 178"/>
              <p:cNvSpPr>
                <a:spLocks noChangeArrowheads="1"/>
              </p:cNvSpPr>
              <p:nvPr/>
            </p:nvSpPr>
            <p:spPr bwMode="auto">
              <a:xfrm rot="-9165274" flipH="1" flipV="1">
                <a:off x="6397152" y="2032912"/>
                <a:ext cx="111983" cy="3242583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83" name="AutoShape 197"/>
              <p:cNvSpPr>
                <a:spLocks noChangeArrowheads="1"/>
              </p:cNvSpPr>
              <p:nvPr/>
            </p:nvSpPr>
            <p:spPr bwMode="auto">
              <a:xfrm rot="8674697" flipH="1" flipV="1">
                <a:off x="7737533" y="1830492"/>
                <a:ext cx="109458" cy="3475005"/>
              </a:xfrm>
              <a:prstGeom prst="triangle">
                <a:avLst>
                  <a:gd name="adj" fmla="val 10000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84" name="AutoShape 178"/>
              <p:cNvSpPr>
                <a:spLocks noChangeArrowheads="1"/>
              </p:cNvSpPr>
              <p:nvPr/>
            </p:nvSpPr>
            <p:spPr bwMode="auto">
              <a:xfrm rot="11241166" flipV="1">
                <a:off x="6426692" y="2844444"/>
                <a:ext cx="153358" cy="2477577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85" name="AutoShape 178"/>
              <p:cNvSpPr>
                <a:spLocks noChangeArrowheads="1"/>
              </p:cNvSpPr>
              <p:nvPr/>
            </p:nvSpPr>
            <p:spPr bwMode="auto">
              <a:xfrm rot="-9594121" flipH="1" flipV="1">
                <a:off x="6447634" y="2293902"/>
                <a:ext cx="307927" cy="2940135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86" name="AutoShape 178"/>
              <p:cNvSpPr>
                <a:spLocks noChangeArrowheads="1"/>
              </p:cNvSpPr>
              <p:nvPr/>
            </p:nvSpPr>
            <p:spPr bwMode="auto">
              <a:xfrm rot="10014358" flipH="1" flipV="1">
                <a:off x="7487670" y="2672196"/>
                <a:ext cx="376727" cy="2577987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87" name="AutoShape 178"/>
              <p:cNvSpPr>
                <a:spLocks noChangeArrowheads="1"/>
              </p:cNvSpPr>
              <p:nvPr/>
            </p:nvSpPr>
            <p:spPr bwMode="auto">
              <a:xfrm rot="12560895" flipV="1">
                <a:off x="6145750" y="2023398"/>
                <a:ext cx="103066" cy="3242583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alpha val="25098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46" name="Picture 16" descr="AD_PredB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6410325" y="1931988"/>
            <a:ext cx="105251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274763"/>
            <a:ext cx="9143999" cy="516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FC7050-29C3-4B80-930A-99DE8269BD0B}" type="slidenum">
              <a:rPr lang="en-US" smtClean="0"/>
              <a:pPr>
                <a:defRPr/>
              </a:pPr>
              <a:t>25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56" t="20000" r="11563" b="7000"/>
          <a:stretch>
            <a:fillRect/>
          </a:stretch>
        </p:blipFill>
        <p:spPr bwMode="auto">
          <a:xfrm>
            <a:off x="380999" y="1428750"/>
            <a:ext cx="8477251" cy="506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63700" y="133350"/>
            <a:ext cx="7143750" cy="1143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2800" b="1" i="1" dirty="0" smtClean="0">
                <a:solidFill>
                  <a:srgbClr val="151C77"/>
                </a:solidFill>
                <a:latin typeface="Arial" charset="0"/>
              </a:rPr>
              <a:t>Why “CAPs” Should Not Be a</a:t>
            </a:r>
          </a:p>
          <a:p>
            <a:pPr algn="r"/>
            <a:r>
              <a:rPr lang="en-US" sz="2800" b="1" i="1" dirty="0" smtClean="0">
                <a:solidFill>
                  <a:srgbClr val="151C77"/>
                </a:solidFill>
                <a:latin typeface="Arial" charset="0"/>
              </a:rPr>
              <a:t>Measure of ISR Sufficiency</a:t>
            </a:r>
            <a:endParaRPr lang="en-US" sz="2800" b="1" i="1" dirty="0">
              <a:solidFill>
                <a:srgbClr val="151C77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1254034"/>
            <a:ext cx="9143999" cy="5173754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822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21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Century Challenges: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AF ISR Distributed Operations</a:t>
            </a:r>
          </a:p>
        </p:txBody>
      </p:sp>
      <p:sp>
        <p:nvSpPr>
          <p:cNvPr id="182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4445000"/>
            <a:ext cx="8548687" cy="19415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en-US" sz="2400" dirty="0" smtClean="0"/>
              <a:t>Approximately 1100 ISR Airmen deployed—however, more than 5,000 Airmen executing ISR operations for the COCOMs every day</a:t>
            </a:r>
          </a:p>
        </p:txBody>
      </p:sp>
      <p:sp>
        <p:nvSpPr>
          <p:cNvPr id="182275" name="AutoShape 4"/>
          <p:cNvSpPr>
            <a:spLocks/>
          </p:cNvSpPr>
          <p:nvPr/>
        </p:nvSpPr>
        <p:spPr bwMode="auto">
          <a:xfrm>
            <a:off x="7194550" y="1281113"/>
            <a:ext cx="339725" cy="2960687"/>
          </a:xfrm>
          <a:prstGeom prst="rightBrace">
            <a:avLst>
              <a:gd name="adj1" fmla="val 7262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82276" name="Text Box 5"/>
          <p:cNvSpPr txBox="1">
            <a:spLocks noChangeArrowheads="1"/>
          </p:cNvSpPr>
          <p:nvPr/>
        </p:nvSpPr>
        <p:spPr bwMode="auto">
          <a:xfrm>
            <a:off x="261938" y="1512888"/>
            <a:ext cx="142875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latin typeface="Calibri" pitchFamily="34" charset="0"/>
              </a:rPr>
              <a:t>Deployed ISR</a:t>
            </a:r>
            <a:endParaRPr lang="en-US" sz="2000" b="1" dirty="0">
              <a:latin typeface="Calibri" pitchFamily="34" charset="0"/>
            </a:endParaRPr>
          </a:p>
        </p:txBody>
      </p:sp>
      <p:pic>
        <p:nvPicPr>
          <p:cNvPr id="18227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9450" y="1303338"/>
            <a:ext cx="5221288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8" name="Text Box 8"/>
          <p:cNvSpPr txBox="1">
            <a:spLocks noChangeArrowheads="1"/>
          </p:cNvSpPr>
          <p:nvPr/>
        </p:nvSpPr>
        <p:spPr bwMode="auto">
          <a:xfrm>
            <a:off x="7478713" y="2263775"/>
            <a:ext cx="1636712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>
                <a:latin typeface="Calibri" pitchFamily="34" charset="0"/>
              </a:rPr>
              <a:t>Entire AF </a:t>
            </a:r>
            <a:r>
              <a:rPr lang="en-US" sz="2000" b="1" dirty="0">
                <a:latin typeface="Calibri" pitchFamily="34" charset="0"/>
              </a:rPr>
              <a:t>ISR</a:t>
            </a:r>
          </a:p>
          <a:p>
            <a:pPr algn="ctr" eaLnBrk="0" hangingPunct="0"/>
            <a:r>
              <a:rPr lang="en-US" sz="2000" b="1" dirty="0" smtClean="0">
                <a:latin typeface="Calibri" pitchFamily="34" charset="0"/>
              </a:rPr>
              <a:t>Enterprise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82279" name="AutoShape 9"/>
          <p:cNvSpPr>
            <a:spLocks/>
          </p:cNvSpPr>
          <p:nvPr/>
        </p:nvSpPr>
        <p:spPr bwMode="auto">
          <a:xfrm>
            <a:off x="1628775" y="1341438"/>
            <a:ext cx="125413" cy="889000"/>
          </a:xfrm>
          <a:prstGeom prst="leftBrace">
            <a:avLst>
              <a:gd name="adj1" fmla="val 5907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alibri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53784" y="5580063"/>
            <a:ext cx="8502831" cy="871537"/>
          </a:xfrm>
          <a:prstGeom prst="rect">
            <a:avLst/>
          </a:prstGeom>
          <a:gradFill rotWithShape="1">
            <a:gsLst>
              <a:gs pos="0">
                <a:srgbClr val="0A0D38"/>
              </a:gs>
              <a:gs pos="50000">
                <a:srgbClr val="151C79"/>
              </a:gs>
              <a:gs pos="100000">
                <a:srgbClr val="0A0D38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Minimizing forces deployed forward allows 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us to project power without projecting vulnerability...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82281" name="Slide Number Placeholder 3"/>
          <p:cNvSpPr txBox="1">
            <a:spLocks noGrp="1"/>
          </p:cNvSpPr>
          <p:nvPr/>
        </p:nvSpPr>
        <p:spPr bwMode="auto">
          <a:xfrm>
            <a:off x="804545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EF0E8A8-76BF-490A-AECF-DC82190AFF93}" type="slidenum">
              <a:rPr lang="en-US" sz="1000"/>
              <a:pPr algn="r" eaLnBrk="0" hangingPunct="0"/>
              <a:t>26</a:t>
            </a:fld>
            <a:endParaRPr lang="en-US" sz="1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1" y="1274763"/>
            <a:ext cx="9144000" cy="516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794" name="Oval 26"/>
          <p:cNvSpPr>
            <a:spLocks noChangeArrowheads="1"/>
          </p:cNvSpPr>
          <p:nvPr/>
        </p:nvSpPr>
        <p:spPr bwMode="auto">
          <a:xfrm>
            <a:off x="4500563" y="3414713"/>
            <a:ext cx="3508375" cy="271621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DISRUPTIVE</a:t>
            </a:r>
          </a:p>
        </p:txBody>
      </p:sp>
      <p:sp>
        <p:nvSpPr>
          <p:cNvPr id="33795" name="Oval 23"/>
          <p:cNvSpPr>
            <a:spLocks noChangeArrowheads="1"/>
          </p:cNvSpPr>
          <p:nvPr/>
        </p:nvSpPr>
        <p:spPr bwMode="auto">
          <a:xfrm>
            <a:off x="1503363" y="3375025"/>
            <a:ext cx="3508375" cy="270986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CATASTROPHIC</a:t>
            </a:r>
          </a:p>
        </p:txBody>
      </p:sp>
      <p:sp>
        <p:nvSpPr>
          <p:cNvPr id="33796" name="Oval 22"/>
          <p:cNvSpPr>
            <a:spLocks noChangeArrowheads="1"/>
          </p:cNvSpPr>
          <p:nvPr/>
        </p:nvSpPr>
        <p:spPr bwMode="auto">
          <a:xfrm>
            <a:off x="4498975" y="1289050"/>
            <a:ext cx="3508375" cy="27003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 dirty="0"/>
              <a:t>IRREGULAR</a:t>
            </a:r>
          </a:p>
        </p:txBody>
      </p:sp>
      <p:sp>
        <p:nvSpPr>
          <p:cNvPr id="33797" name="Oval 18"/>
          <p:cNvSpPr>
            <a:spLocks noChangeArrowheads="1"/>
          </p:cNvSpPr>
          <p:nvPr/>
        </p:nvSpPr>
        <p:spPr bwMode="auto">
          <a:xfrm>
            <a:off x="1447800" y="1295400"/>
            <a:ext cx="3508375" cy="260191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 dirty="0"/>
              <a:t>REGULAR</a:t>
            </a:r>
          </a:p>
        </p:txBody>
      </p:sp>
      <p:sp>
        <p:nvSpPr>
          <p:cNvPr id="32774" name="Title 1"/>
          <p:cNvSpPr txBox="1">
            <a:spLocks/>
          </p:cNvSpPr>
          <p:nvPr/>
        </p:nvSpPr>
        <p:spPr bwMode="auto">
          <a:xfrm>
            <a:off x="1873250" y="80963"/>
            <a:ext cx="71437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600" b="1" i="1" dirty="0">
                <a:solidFill>
                  <a:srgbClr val="151C77"/>
                </a:solidFill>
              </a:rPr>
              <a:t>Domains &amp; Environments:</a:t>
            </a:r>
            <a:br>
              <a:rPr lang="en-US" sz="3600" b="1" i="1" dirty="0">
                <a:solidFill>
                  <a:srgbClr val="151C77"/>
                </a:solidFill>
              </a:rPr>
            </a:br>
            <a:r>
              <a:rPr lang="en-US" sz="2800" b="1" i="1" dirty="0">
                <a:solidFill>
                  <a:srgbClr val="151C77"/>
                </a:solidFill>
              </a:rPr>
              <a:t> A cautionary note…</a:t>
            </a:r>
            <a:endParaRPr lang="en-US" sz="1800" b="1" i="1" dirty="0">
              <a:solidFill>
                <a:srgbClr val="151C77"/>
              </a:solidFill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11188" y="2987675"/>
            <a:ext cx="8031162" cy="1344613"/>
            <a:chOff x="611875" y="2988448"/>
            <a:chExt cx="8031265" cy="134461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1875" y="2988448"/>
              <a:ext cx="1514475" cy="1344612"/>
              <a:chOff x="409575" y="2947988"/>
              <a:chExt cx="1514475" cy="1344612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409575" y="2947988"/>
                <a:ext cx="1514494" cy="133984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defRPr/>
                </a:pPr>
                <a:endParaRPr lang="en-US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defRPr/>
                </a:pPr>
                <a:r>
                  <a:rPr lang="en-US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en-US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endParaRPr lang="en-US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805" name="Rectangle 13"/>
              <p:cNvSpPr>
                <a:spLocks noChangeArrowheads="1"/>
              </p:cNvSpPr>
              <p:nvPr/>
            </p:nvSpPr>
            <p:spPr bwMode="auto">
              <a:xfrm>
                <a:off x="889000" y="3984625"/>
                <a:ext cx="523875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AIR</a:t>
                </a:r>
              </a:p>
            </p:txBody>
          </p:sp>
        </p:grp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241072" y="2988448"/>
              <a:ext cx="1514475" cy="1344414"/>
              <a:chOff x="409575" y="2947988"/>
              <a:chExt cx="1514475" cy="1344414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409174" y="2947988"/>
                <a:ext cx="1514494" cy="133984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defRPr/>
                </a:pPr>
                <a:endParaRPr lang="en-US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defRPr/>
                </a:pPr>
                <a:r>
                  <a:rPr lang="en-US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en-US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endParaRPr lang="en-US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803" name="Rectangle 13"/>
              <p:cNvSpPr>
                <a:spLocks noChangeArrowheads="1"/>
              </p:cNvSpPr>
              <p:nvPr/>
            </p:nvSpPr>
            <p:spPr bwMode="auto">
              <a:xfrm>
                <a:off x="765255" y="3984625"/>
                <a:ext cx="77136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SPACE</a:t>
                </a:r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870269" y="2988448"/>
              <a:ext cx="1514475" cy="1344414"/>
              <a:chOff x="409575" y="2947988"/>
              <a:chExt cx="1514475" cy="1344414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410360" y="2947988"/>
                <a:ext cx="1512907" cy="133984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defRPr/>
                </a:pPr>
                <a:endParaRPr lang="en-US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defRPr/>
                </a:pPr>
                <a:r>
                  <a:rPr lang="en-US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en-US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endParaRPr lang="en-US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801" name="Rectangle 13"/>
              <p:cNvSpPr>
                <a:spLocks noChangeArrowheads="1"/>
              </p:cNvSpPr>
              <p:nvPr/>
            </p:nvSpPr>
            <p:spPr bwMode="auto">
              <a:xfrm>
                <a:off x="463091" y="3984625"/>
                <a:ext cx="137569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CYBERSPACE</a:t>
                </a: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5499466" y="2988448"/>
              <a:ext cx="1514475" cy="1344414"/>
              <a:chOff x="409575" y="2947988"/>
              <a:chExt cx="1514475" cy="1344414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409959" y="2947988"/>
                <a:ext cx="1514494" cy="133984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defRPr/>
                </a:pPr>
                <a:endParaRPr lang="en-US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defRPr/>
                </a:pPr>
                <a:r>
                  <a:rPr lang="en-US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en-US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endParaRPr lang="en-US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799" name="Rectangle 13"/>
              <p:cNvSpPr>
                <a:spLocks noChangeArrowheads="1"/>
              </p:cNvSpPr>
              <p:nvPr/>
            </p:nvSpPr>
            <p:spPr bwMode="auto">
              <a:xfrm>
                <a:off x="654649" y="3984625"/>
                <a:ext cx="992579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GROUND</a:t>
                </a:r>
              </a:p>
            </p:txBody>
          </p:sp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7128665" y="2988448"/>
              <a:ext cx="1514475" cy="1344414"/>
              <a:chOff x="409575" y="2947988"/>
              <a:chExt cx="1514475" cy="1344414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409556" y="2947988"/>
                <a:ext cx="1514494" cy="133984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defRPr/>
                </a:pPr>
                <a:endParaRPr lang="en-US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defRPr/>
                </a:pPr>
                <a:r>
                  <a:rPr lang="en-US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en-US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endParaRPr lang="en-US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797" name="Rectangle 13"/>
              <p:cNvSpPr>
                <a:spLocks noChangeArrowheads="1"/>
              </p:cNvSpPr>
              <p:nvPr/>
            </p:nvSpPr>
            <p:spPr bwMode="auto">
              <a:xfrm>
                <a:off x="574498" y="3984625"/>
                <a:ext cx="115288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MARITIME</a:t>
                </a:r>
              </a:p>
            </p:txBody>
          </p:sp>
        </p:grpSp>
        <p:pic>
          <p:nvPicPr>
            <p:cNvPr id="32791" name="Picture 6" descr="F-22 Rapt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0256" y="3115766"/>
              <a:ext cx="1089566" cy="933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2" name="Picture 8" descr="See full size imag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2446056" y="3118854"/>
              <a:ext cx="1095796" cy="920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3" name="Picture 10" descr="See full size imag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4042700" y="3118853"/>
              <a:ext cx="1131184" cy="943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4" name="Picture 12" descr="See full size imag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5694966" y="3130429"/>
              <a:ext cx="1104900" cy="967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5" name="Picture 14" descr="See full size image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7324745" y="3118854"/>
              <a:ext cx="1143000" cy="943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76" name="Picture 2" descr="http://www.usmilitary.com/wp-content/uploads/2008/08/military-army-enlisted-tank-and-armo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98625" y="196850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4" descr="http://www.usmilitary.com/wp-content/uploads/2008/05/marine-artillery-cannon-specialist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8700" y="1963738"/>
            <a:ext cx="90328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6" descr="http://www.uruknet.de/pic.php?f=85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94313" y="1955800"/>
            <a:ext cx="11064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8" descr="http://www.commondreams.org/headlines07/images/0202-0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78575" y="1957388"/>
            <a:ext cx="8620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0" descr="http://upload.wikimedia.org/wikipedia/commons/thumb/f/f1/WMD-biological.svg/480px-WMD-biological.sv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38388" y="4573588"/>
            <a:ext cx="9366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2" descr="http://upload.wikimedia.org/wikipedia/commons/thumb/5/5a/WMD-radiation.svg/600px-WMD-radiation.svg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52788" y="4646613"/>
            <a:ext cx="8366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4" descr="http://www.devicepedia.com/wp-content/uploads/2007/11/cell_jammer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32413" y="4560888"/>
            <a:ext cx="10795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16" descr="http://pl.b5z.net/i/u/6070324/i/IED_Training_Kit___1_ezr2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57938" y="4564063"/>
            <a:ext cx="9572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18" descr="http://www.swapmeetdave.com/United/Salute/Carrier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593975" y="1966913"/>
            <a:ext cx="977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  <a:noFill/>
        </p:spPr>
        <p:txBody>
          <a:bodyPr/>
          <a:lstStyle/>
          <a:p>
            <a:fld id="{719C1B03-2EE2-466B-9C3B-2AD77D189E59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27</a:t>
            </a:fld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1254034"/>
            <a:ext cx="9143999" cy="5173754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4818" name="Oval 26"/>
          <p:cNvSpPr>
            <a:spLocks noChangeArrowheads="1"/>
          </p:cNvSpPr>
          <p:nvPr/>
        </p:nvSpPr>
        <p:spPr bwMode="auto">
          <a:xfrm>
            <a:off x="4500563" y="3414713"/>
            <a:ext cx="3508375" cy="27162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50000">
                <a:srgbClr val="B82300"/>
              </a:gs>
              <a:gs pos="100000">
                <a:srgbClr val="DB2B00"/>
              </a:gs>
            </a:gsLst>
            <a:lin ang="2700000" scaled="1"/>
          </a:gradFill>
          <a:ln w="12700" algn="ctr">
            <a:noFill/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DENIED</a:t>
            </a:r>
            <a:endParaRPr lang="en-US" sz="2800" b="1" i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819" name="Oval 23"/>
          <p:cNvSpPr>
            <a:spLocks noChangeArrowheads="1"/>
          </p:cNvSpPr>
          <p:nvPr/>
        </p:nvSpPr>
        <p:spPr bwMode="auto">
          <a:xfrm>
            <a:off x="1466850" y="3430588"/>
            <a:ext cx="3508375" cy="2709862"/>
          </a:xfrm>
          <a:prstGeom prst="ellipse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 w="12700" algn="ctr">
            <a:noFill/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CONTESTED</a:t>
            </a:r>
            <a:endParaRPr lang="en-US" sz="2800" b="1" i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Oval 22"/>
          <p:cNvSpPr>
            <a:spLocks noChangeArrowheads="1"/>
          </p:cNvSpPr>
          <p:nvPr/>
        </p:nvSpPr>
        <p:spPr bwMode="auto">
          <a:xfrm>
            <a:off x="2947988" y="1406796"/>
            <a:ext cx="3508375" cy="2698750"/>
          </a:xfrm>
          <a:prstGeom prst="ellipse">
            <a:avLst/>
          </a:prstGeom>
          <a:gradFill rotWithShape="1">
            <a:gsLst>
              <a:gs pos="0">
                <a:srgbClr val="8FDEA0"/>
              </a:gs>
              <a:gs pos="50000">
                <a:srgbClr val="BCE9C5"/>
              </a:gs>
              <a:gs pos="100000">
                <a:srgbClr val="DFF3E3"/>
              </a:gs>
            </a:gsLst>
            <a:lin ang="5400000" scaled="1"/>
          </a:gradFill>
          <a:ln w="12700" algn="ctr">
            <a:noFill/>
            <a:round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kern="1200" dirty="0" smtClean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PERMISSIVE</a:t>
            </a:r>
            <a:endParaRPr lang="en-US" sz="2800" b="1" i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C78B6F-43AC-4FE2-B70E-77954AAC9241}" type="slidenum">
              <a:rPr lang="en-US" sz="1000" kern="120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z="1000" kern="1200" dirty="0">
              <a:solidFill>
                <a:srgbClr val="80808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822" name="Title 1"/>
          <p:cNvSpPr txBox="1">
            <a:spLocks/>
          </p:cNvSpPr>
          <p:nvPr/>
        </p:nvSpPr>
        <p:spPr bwMode="auto">
          <a:xfrm>
            <a:off x="1896110" y="80963"/>
            <a:ext cx="71437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200" dirty="0">
                <a:solidFill>
                  <a:srgbClr val="151C77"/>
                </a:solidFill>
                <a:latin typeface="Arial" charset="0"/>
                <a:ea typeface="+mn-ea"/>
                <a:cs typeface="+mn-cs"/>
              </a:rPr>
              <a:t>Domains &amp; Environments:</a:t>
            </a:r>
            <a:br>
              <a:rPr lang="en-US" sz="3600" b="1" i="1" kern="1200" dirty="0">
                <a:solidFill>
                  <a:srgbClr val="151C77"/>
                </a:solidFill>
                <a:latin typeface="Arial" charset="0"/>
                <a:ea typeface="+mn-ea"/>
                <a:cs typeface="+mn-cs"/>
              </a:rPr>
            </a:br>
            <a:r>
              <a:rPr lang="en-US" sz="2800" b="1" i="1" kern="1200" dirty="0">
                <a:solidFill>
                  <a:srgbClr val="151C77"/>
                </a:solidFill>
                <a:latin typeface="Arial" charset="0"/>
                <a:ea typeface="+mn-ea"/>
                <a:cs typeface="+mn-cs"/>
              </a:rPr>
              <a:t> A cautionary note…</a:t>
            </a:r>
            <a:endParaRPr lang="en-US" b="1" i="1" kern="1200" dirty="0">
              <a:solidFill>
                <a:srgbClr val="151C77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11188" y="2987675"/>
            <a:ext cx="8031162" cy="1344613"/>
            <a:chOff x="611875" y="2988448"/>
            <a:chExt cx="8031265" cy="134461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1875" y="2988448"/>
              <a:ext cx="1514475" cy="1344612"/>
              <a:chOff x="409575" y="2947988"/>
              <a:chExt cx="1514475" cy="1344612"/>
            </a:xfrm>
          </p:grpSpPr>
          <p:sp>
            <p:nvSpPr>
              <p:cNvPr id="46" name="Rectangle 6"/>
              <p:cNvSpPr/>
              <p:nvPr/>
            </p:nvSpPr>
            <p:spPr bwMode="auto">
              <a:xfrm>
                <a:off x="409575" y="2947988"/>
                <a:ext cx="1514494" cy="133984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 i="1" kern="120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 i="1" kern="120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kern="1200" dirty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en-US" sz="1400" b="1" i="1" kern="1200" dirty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endParaRPr lang="en-US" sz="1400" b="1" i="1" kern="120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843" name="Rectangle 13"/>
              <p:cNvSpPr>
                <a:spLocks noChangeArrowheads="1"/>
              </p:cNvSpPr>
              <p:nvPr/>
            </p:nvSpPr>
            <p:spPr bwMode="auto">
              <a:xfrm>
                <a:off x="889000" y="3984625"/>
                <a:ext cx="523875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i="1" kern="1200" dirty="0">
                    <a:solidFill>
                      <a:srgbClr val="FFFFFF"/>
                    </a:solidFill>
                    <a:latin typeface="Tahoma" pitchFamily="34" charset="0"/>
                    <a:ea typeface="+mn-ea"/>
                    <a:cs typeface="Tahoma" pitchFamily="34" charset="0"/>
                  </a:rPr>
                  <a:t>AIR</a:t>
                </a:r>
              </a:p>
            </p:txBody>
          </p:sp>
        </p:grp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241072" y="2988448"/>
              <a:ext cx="1514475" cy="1344414"/>
              <a:chOff x="409575" y="2947988"/>
              <a:chExt cx="1514475" cy="1344414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409174" y="2947988"/>
                <a:ext cx="1514494" cy="133984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 i="1" kern="120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 i="1" kern="120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kern="1200" dirty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en-US" sz="1400" b="1" i="1" kern="1200" dirty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endParaRPr lang="en-US" sz="1400" b="1" i="1" kern="120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841" name="Rectangle 13"/>
              <p:cNvSpPr>
                <a:spLocks noChangeArrowheads="1"/>
              </p:cNvSpPr>
              <p:nvPr/>
            </p:nvSpPr>
            <p:spPr bwMode="auto">
              <a:xfrm>
                <a:off x="765255" y="3984625"/>
                <a:ext cx="77136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i="1" kern="1200" dirty="0">
                    <a:solidFill>
                      <a:srgbClr val="FFFFFF"/>
                    </a:solidFill>
                    <a:latin typeface="Tahoma" pitchFamily="34" charset="0"/>
                    <a:ea typeface="+mn-ea"/>
                    <a:cs typeface="Tahoma" pitchFamily="34" charset="0"/>
                  </a:rPr>
                  <a:t>SPACE</a:t>
                </a:r>
              </a:p>
            </p:txBody>
          </p:sp>
        </p:grp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3870269" y="2988448"/>
              <a:ext cx="1514475" cy="1344414"/>
              <a:chOff x="409575" y="2947988"/>
              <a:chExt cx="1514475" cy="1344414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410360" y="2947988"/>
                <a:ext cx="1512907" cy="133984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 i="1" kern="120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 i="1" kern="120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kern="1200" dirty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en-US" sz="1400" b="1" i="1" kern="1200" dirty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endParaRPr lang="en-US" sz="1400" b="1" i="1" kern="120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839" name="Rectangle 13"/>
              <p:cNvSpPr>
                <a:spLocks noChangeArrowheads="1"/>
              </p:cNvSpPr>
              <p:nvPr/>
            </p:nvSpPr>
            <p:spPr bwMode="auto">
              <a:xfrm>
                <a:off x="463091" y="3984625"/>
                <a:ext cx="137569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i="1" kern="1200" dirty="0">
                    <a:solidFill>
                      <a:srgbClr val="FFFFFF"/>
                    </a:solidFill>
                    <a:latin typeface="Tahoma" pitchFamily="34" charset="0"/>
                    <a:ea typeface="+mn-ea"/>
                    <a:cs typeface="Tahoma" pitchFamily="34" charset="0"/>
                  </a:rPr>
                  <a:t>CYBERSPACE</a:t>
                </a:r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5499466" y="2988448"/>
              <a:ext cx="1514475" cy="1344414"/>
              <a:chOff x="409575" y="2947988"/>
              <a:chExt cx="1514475" cy="1344414"/>
            </a:xfrm>
          </p:grpSpPr>
          <p:sp>
            <p:nvSpPr>
              <p:cNvPr id="40" name="Rectangle 39"/>
              <p:cNvSpPr/>
              <p:nvPr/>
            </p:nvSpPr>
            <p:spPr bwMode="auto">
              <a:xfrm>
                <a:off x="409959" y="2947988"/>
                <a:ext cx="1514494" cy="133984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 i="1" kern="120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 i="1" kern="120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kern="1200" dirty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en-US" sz="1400" b="1" i="1" kern="1200" dirty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endParaRPr lang="en-US" sz="1400" b="1" i="1" kern="120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837" name="Rectangle 13"/>
              <p:cNvSpPr>
                <a:spLocks noChangeArrowheads="1"/>
              </p:cNvSpPr>
              <p:nvPr/>
            </p:nvSpPr>
            <p:spPr bwMode="auto">
              <a:xfrm>
                <a:off x="654649" y="3984625"/>
                <a:ext cx="992579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i="1" kern="1200" dirty="0">
                    <a:solidFill>
                      <a:srgbClr val="FFFFFF"/>
                    </a:solidFill>
                    <a:latin typeface="Tahoma" pitchFamily="34" charset="0"/>
                    <a:ea typeface="+mn-ea"/>
                    <a:cs typeface="Tahoma" pitchFamily="34" charset="0"/>
                  </a:rPr>
                  <a:t>GROUND</a:t>
                </a:r>
              </a:p>
            </p:txBody>
          </p:sp>
        </p:grp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7128665" y="2988448"/>
              <a:ext cx="1514475" cy="1344414"/>
              <a:chOff x="409575" y="2947988"/>
              <a:chExt cx="1514475" cy="1344414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409556" y="2947988"/>
                <a:ext cx="1514494" cy="133984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 i="1" kern="120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b="1" i="1" kern="120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kern="1200" dirty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en-US" sz="1400" b="1" i="1" kern="1200" dirty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endParaRPr lang="en-US" sz="1400" b="1" i="1" kern="120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835" name="Rectangle 13"/>
              <p:cNvSpPr>
                <a:spLocks noChangeArrowheads="1"/>
              </p:cNvSpPr>
              <p:nvPr/>
            </p:nvSpPr>
            <p:spPr bwMode="auto">
              <a:xfrm>
                <a:off x="574498" y="3984625"/>
                <a:ext cx="115288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i="1" kern="1200" dirty="0">
                    <a:solidFill>
                      <a:srgbClr val="FFFFFF"/>
                    </a:solidFill>
                    <a:latin typeface="Tahoma" pitchFamily="34" charset="0"/>
                    <a:ea typeface="+mn-ea"/>
                    <a:cs typeface="Tahoma" pitchFamily="34" charset="0"/>
                  </a:rPr>
                  <a:t>MARITIME</a:t>
                </a:r>
              </a:p>
            </p:txBody>
          </p:sp>
        </p:grpSp>
        <p:pic>
          <p:nvPicPr>
            <p:cNvPr id="34829" name="Picture 6" descr="F-22 Raptor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820256" y="3115766"/>
              <a:ext cx="1089566" cy="933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0" name="Picture 8" descr="See full size imag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lum bright="10000"/>
            </a:blip>
            <a:srcRect/>
            <a:stretch>
              <a:fillRect/>
            </a:stretch>
          </p:blipFill>
          <p:spPr bwMode="auto">
            <a:xfrm>
              <a:off x="2446056" y="3118854"/>
              <a:ext cx="1095796" cy="920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1" name="Picture 10" descr="See full size imag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lum bright="10000"/>
            </a:blip>
            <a:srcRect/>
            <a:stretch>
              <a:fillRect/>
            </a:stretch>
          </p:blipFill>
          <p:spPr bwMode="auto">
            <a:xfrm>
              <a:off x="4042700" y="3118853"/>
              <a:ext cx="1131184" cy="943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2" name="Picture 12" descr="See full size imag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lum bright="10000"/>
            </a:blip>
            <a:srcRect/>
            <a:stretch>
              <a:fillRect/>
            </a:stretch>
          </p:blipFill>
          <p:spPr bwMode="auto">
            <a:xfrm>
              <a:off x="5694966" y="3130429"/>
              <a:ext cx="1104900" cy="967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3" name="Picture 14" descr="See full size image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lum bright="10000"/>
            </a:blip>
            <a:srcRect/>
            <a:stretch>
              <a:fillRect/>
            </a:stretch>
          </p:blipFill>
          <p:spPr bwMode="auto">
            <a:xfrm>
              <a:off x="7324745" y="3118854"/>
              <a:ext cx="1143000" cy="943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1254034"/>
            <a:ext cx="9143999" cy="5173754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Challenges to Aerospace Dominance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 cstate="print"/>
          <a:srcRect b="4410"/>
          <a:stretch>
            <a:fillRect/>
          </a:stretch>
        </p:blipFill>
        <p:spPr bwMode="auto">
          <a:xfrm>
            <a:off x="3865563" y="3168650"/>
            <a:ext cx="4430712" cy="2339975"/>
          </a:xfrm>
          <a:prstGeom prst="rect">
            <a:avLst/>
          </a:prstGeom>
          <a:blipFill dpi="0" rotWithShape="1">
            <a:blip r:embed="rId4" cstate="print">
              <a:alphaModFix amt="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04800" y="1390188"/>
            <a:ext cx="85344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Threats to </a:t>
            </a:r>
            <a:r>
              <a:rPr lang="en-US" sz="20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aerospace capabilities </a:t>
            </a: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are rapidly growing as a result of advanced technology and learning from US operational successes</a:t>
            </a:r>
          </a:p>
        </p:txBody>
      </p:sp>
      <p:grpSp>
        <p:nvGrpSpPr>
          <p:cNvPr id="2" name="Group 82"/>
          <p:cNvGrpSpPr/>
          <p:nvPr/>
        </p:nvGrpSpPr>
        <p:grpSpPr>
          <a:xfrm>
            <a:off x="304799" y="2308027"/>
            <a:ext cx="2743201" cy="2968823"/>
            <a:chOff x="380999" y="1298377"/>
            <a:chExt cx="2743201" cy="2968823"/>
          </a:xfrm>
        </p:grpSpPr>
        <p:sp>
          <p:nvSpPr>
            <p:cNvPr id="8" name="Content Placeholder 22"/>
            <p:cNvSpPr txBox="1">
              <a:spLocks/>
            </p:cNvSpPr>
            <p:nvPr/>
          </p:nvSpPr>
          <p:spPr bwMode="auto">
            <a:xfrm>
              <a:off x="381000" y="1298377"/>
              <a:ext cx="2743200" cy="30777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/>
            <a:lstStyle/>
            <a:p>
              <a:pPr marL="285750" indent="-285750" algn="ctr" rtl="0" eaLnBrk="0" hangingPunct="0">
                <a:buClr>
                  <a:srgbClr val="151C77"/>
                </a:buClr>
                <a:buSzPct val="80000"/>
                <a:defRPr/>
              </a:pPr>
              <a:r>
                <a:rPr lang="en-US" sz="1400" b="1" kern="1200" dirty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Long Range SSMs</a:t>
              </a:r>
            </a:p>
          </p:txBody>
        </p:sp>
        <p:sp>
          <p:nvSpPr>
            <p:cNvPr id="9" name="Content Placeholder 22"/>
            <p:cNvSpPr txBox="1">
              <a:spLocks/>
            </p:cNvSpPr>
            <p:nvPr/>
          </p:nvSpPr>
          <p:spPr bwMode="auto">
            <a:xfrm>
              <a:off x="380999" y="1676400"/>
              <a:ext cx="2743200" cy="30777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/>
            <a:lstStyle/>
            <a:p>
              <a:pPr marL="285750" indent="-285750" algn="ctr" rtl="0" eaLnBrk="0" hangingPunct="0">
                <a:buClr>
                  <a:srgbClr val="151C77"/>
                </a:buClr>
                <a:buSzPct val="80000"/>
                <a:defRPr/>
              </a:pPr>
              <a:r>
                <a:rPr lang="en-US" sz="1400" b="1" kern="1200" dirty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Advanced Cruise Missiles</a:t>
              </a:r>
            </a:p>
          </p:txBody>
        </p:sp>
        <p:sp>
          <p:nvSpPr>
            <p:cNvPr id="10" name="Content Placeholder 22"/>
            <p:cNvSpPr txBox="1">
              <a:spLocks/>
            </p:cNvSpPr>
            <p:nvPr/>
          </p:nvSpPr>
          <p:spPr bwMode="auto">
            <a:xfrm>
              <a:off x="380999" y="2441377"/>
              <a:ext cx="2743200" cy="30777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/>
            <a:lstStyle/>
            <a:p>
              <a:pPr marL="285750" indent="-285750" algn="ctr" rtl="0" eaLnBrk="0" hangingPunct="0">
                <a:buClr>
                  <a:srgbClr val="151C77"/>
                </a:buClr>
                <a:buSzPct val="80000"/>
                <a:defRPr/>
              </a:pPr>
              <a:r>
                <a:rPr lang="en-US" sz="1400" b="1" kern="1200" dirty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Long Range /More Lethal SAMs</a:t>
              </a:r>
            </a:p>
          </p:txBody>
        </p:sp>
        <p:sp>
          <p:nvSpPr>
            <p:cNvPr id="11" name="Content Placeholder 22"/>
            <p:cNvSpPr txBox="1">
              <a:spLocks/>
            </p:cNvSpPr>
            <p:nvPr/>
          </p:nvSpPr>
          <p:spPr bwMode="auto">
            <a:xfrm>
              <a:off x="381000" y="3959423"/>
              <a:ext cx="2743200" cy="30777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/>
            <a:lstStyle/>
            <a:p>
              <a:pPr marL="285750" indent="-285750" algn="ctr" rtl="0" eaLnBrk="0" hangingPunct="0">
                <a:buClr>
                  <a:srgbClr val="151C77"/>
                </a:buClr>
                <a:buSzPct val="80000"/>
                <a:defRPr/>
              </a:pPr>
              <a:r>
                <a:rPr lang="en-US" sz="1400" b="1" kern="1200" dirty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Cyber Attack</a:t>
              </a:r>
            </a:p>
          </p:txBody>
        </p:sp>
        <p:sp>
          <p:nvSpPr>
            <p:cNvPr id="12" name="Content Placeholder 22"/>
            <p:cNvSpPr txBox="1">
              <a:spLocks/>
            </p:cNvSpPr>
            <p:nvPr/>
          </p:nvSpPr>
          <p:spPr bwMode="auto">
            <a:xfrm>
              <a:off x="381000" y="3581400"/>
              <a:ext cx="2743200" cy="30777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/>
            <a:lstStyle/>
            <a:p>
              <a:pPr marL="285750" indent="-285750" algn="ctr" eaLnBrk="0" hangingPunct="0">
                <a:buClr>
                  <a:srgbClr val="151C77"/>
                </a:buClr>
                <a:buSzPct val="80000"/>
                <a:defRPr/>
              </a:pPr>
              <a:r>
                <a:rPr lang="en-US" sz="1400" b="1" kern="1200" dirty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Space </a:t>
              </a:r>
              <a:r>
                <a:rPr lang="en-US" sz="1400" b="1" kern="1200" dirty="0" smtClean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Attack </a:t>
              </a:r>
              <a:r>
                <a:rPr lang="en-US" b="1" dirty="0" smtClean="0">
                  <a:solidFill>
                    <a:srgbClr val="FFFFFF"/>
                  </a:solidFill>
                </a:rPr>
                <a:t>Assets </a:t>
              </a:r>
              <a:endParaRPr lang="en-US" sz="14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Content Placeholder 22"/>
            <p:cNvSpPr txBox="1">
              <a:spLocks/>
            </p:cNvSpPr>
            <p:nvPr/>
          </p:nvSpPr>
          <p:spPr bwMode="auto">
            <a:xfrm>
              <a:off x="381000" y="3203377"/>
              <a:ext cx="2743200" cy="30777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/>
            <a:lstStyle/>
            <a:p>
              <a:pPr marL="285750" indent="-285750" algn="ctr" rtl="0" eaLnBrk="0" hangingPunct="0">
                <a:buClr>
                  <a:srgbClr val="151C77"/>
                </a:buClr>
                <a:buSzPct val="80000"/>
                <a:defRPr/>
              </a:pPr>
              <a:r>
                <a:rPr lang="en-US" sz="1400" b="1" kern="1200" dirty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EW:  DRFM/Jamming</a:t>
              </a:r>
            </a:p>
          </p:txBody>
        </p:sp>
        <p:sp>
          <p:nvSpPr>
            <p:cNvPr id="14" name="Content Placeholder 22"/>
            <p:cNvSpPr txBox="1">
              <a:spLocks/>
            </p:cNvSpPr>
            <p:nvPr/>
          </p:nvSpPr>
          <p:spPr bwMode="auto">
            <a:xfrm>
              <a:off x="381000" y="2819400"/>
              <a:ext cx="2743200" cy="30777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/>
            <a:lstStyle/>
            <a:p>
              <a:pPr marL="285750" indent="-285750" algn="ctr" rtl="0" eaLnBrk="0" hangingPunct="0">
                <a:buClr>
                  <a:srgbClr val="151C77"/>
                </a:buClr>
                <a:buSzPct val="80000"/>
                <a:defRPr/>
              </a:pPr>
              <a:r>
                <a:rPr lang="en-US" sz="1400" b="1" kern="1200" dirty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BVR  AAMs</a:t>
              </a:r>
            </a:p>
          </p:txBody>
        </p:sp>
        <p:sp>
          <p:nvSpPr>
            <p:cNvPr id="15" name="Content Placeholder 22"/>
            <p:cNvSpPr txBox="1">
              <a:spLocks/>
            </p:cNvSpPr>
            <p:nvPr/>
          </p:nvSpPr>
          <p:spPr bwMode="auto">
            <a:xfrm>
              <a:off x="380999" y="2057400"/>
              <a:ext cx="2743200" cy="30777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/>
            <a:lstStyle/>
            <a:p>
              <a:pPr marL="285750" indent="-285750" algn="ctr" rtl="0" eaLnBrk="0" hangingPunct="0">
                <a:buClr>
                  <a:srgbClr val="151C77"/>
                </a:buClr>
                <a:buSzPct val="80000"/>
                <a:defRPr/>
              </a:pPr>
              <a:r>
                <a:rPr lang="en-US" sz="1400" b="1" kern="1200" dirty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Advanced Sensors/Radars</a:t>
              </a:r>
            </a:p>
          </p:txBody>
        </p:sp>
      </p:grp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98500" y="5487988"/>
            <a:ext cx="7721600" cy="844550"/>
          </a:xfrm>
          <a:prstGeom prst="rect">
            <a:avLst/>
          </a:prstGeom>
          <a:gradFill flip="none" rotWithShape="1">
            <a:gsLst>
              <a:gs pos="0">
                <a:srgbClr val="0A0D38"/>
              </a:gs>
              <a:gs pos="50000">
                <a:srgbClr val="151C79"/>
              </a:gs>
              <a:gs pos="100000">
                <a:srgbClr val="0A0D38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threat environment will not be like that </a:t>
            </a:r>
          </a:p>
          <a:p>
            <a:pPr>
              <a:defRPr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seen in the past …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365500" y="2351088"/>
            <a:ext cx="5410200" cy="844550"/>
          </a:xfrm>
          <a:prstGeom prst="rect">
            <a:avLst/>
          </a:prstGeom>
          <a:gradFill flip="none" rotWithShape="1">
            <a:gsLst>
              <a:gs pos="0">
                <a:srgbClr val="0A0D38"/>
              </a:gs>
              <a:gs pos="50000">
                <a:srgbClr val="151C79"/>
              </a:gs>
              <a:gs pos="100000">
                <a:srgbClr val="0A0D38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adversaries will attack us in every</a:t>
            </a:r>
          </a:p>
          <a:p>
            <a:pPr>
              <a:defRPr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domain, at every phase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76200" y="1309688"/>
            <a:ext cx="8991600" cy="844550"/>
          </a:xfrm>
          <a:prstGeom prst="rect">
            <a:avLst/>
          </a:prstGeom>
          <a:gradFill flip="none" rotWithShape="1">
            <a:gsLst>
              <a:gs pos="0">
                <a:srgbClr val="0A0D38"/>
              </a:gs>
              <a:gs pos="50000">
                <a:srgbClr val="151C79"/>
              </a:gs>
              <a:gs pos="100000">
                <a:srgbClr val="0A0D38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Threats to aerospace capabilities are rapidly growing as a result of</a:t>
            </a:r>
          </a:p>
          <a:p>
            <a:pPr>
              <a:defRPr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technology and learning from US operational successes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0" y="1274763"/>
            <a:ext cx="9143999" cy="516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07350" y="6553200"/>
            <a:ext cx="1143000" cy="304800"/>
          </a:xfrm>
        </p:spPr>
        <p:txBody>
          <a:bodyPr/>
          <a:lstStyle/>
          <a:p>
            <a:pPr>
              <a:defRPr/>
            </a:pPr>
            <a:fld id="{66AB466B-3069-478A-943E-84052C1C5CCF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6815138" y="1905000"/>
            <a:ext cx="1905000" cy="1462088"/>
            <a:chOff x="3072" y="954"/>
            <a:chExt cx="2592" cy="1846"/>
          </a:xfrm>
        </p:grpSpPr>
        <p:pic>
          <p:nvPicPr>
            <p:cNvPr id="1073" name="Picture 2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000" t="27344" r="23750" b="22656"/>
            <a:stretch>
              <a:fillRect/>
            </a:stretch>
          </p:blipFill>
          <p:spPr bwMode="auto">
            <a:xfrm>
              <a:off x="3072" y="954"/>
              <a:ext cx="2592" cy="18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3" name="Picture 27" descr="Global Hawk high-altitude, long-endurance unmanned aerial reconnaissance system for the US Air Force.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/>
            </a:blip>
            <a:srcRect/>
            <a:stretch>
              <a:fillRect/>
            </a:stretch>
          </p:blipFill>
          <p:spPr bwMode="auto">
            <a:xfrm>
              <a:off x="3917" y="1319"/>
              <a:ext cx="393" cy="216"/>
            </a:xfrm>
            <a:prstGeom prst="rect">
              <a:avLst/>
            </a:prstGeom>
            <a:noFill/>
            <a:effectLst>
              <a:outerShdw dist="63500" dir="3187806" algn="ctr" rotWithShape="0">
                <a:schemeClr val="bg2"/>
              </a:outerShdw>
            </a:effectLst>
          </p:spPr>
        </p:pic>
        <p:pic>
          <p:nvPicPr>
            <p:cNvPr id="24" name="Picture 28" descr="MQ-9 Reaper UCAV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1" y="1896"/>
              <a:ext cx="348" cy="188"/>
            </a:xfrm>
            <a:prstGeom prst="rect">
              <a:avLst/>
            </a:prstGeom>
            <a:noFill/>
            <a:effectLst>
              <a:outerShdw dist="63500" dir="13987806" algn="ctr" rotWithShape="0">
                <a:schemeClr val="bg2"/>
              </a:outerShdw>
            </a:effectLst>
          </p:spPr>
        </p:pic>
        <p:pic>
          <p:nvPicPr>
            <p:cNvPr id="25" name="Picture 29" descr="kh11b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</a:blip>
            <a:srcRect/>
            <a:stretch>
              <a:fillRect/>
            </a:stretch>
          </p:blipFill>
          <p:spPr bwMode="auto">
            <a:xfrm>
              <a:off x="4556" y="1309"/>
              <a:ext cx="380" cy="243"/>
            </a:xfrm>
            <a:prstGeom prst="rect">
              <a:avLst/>
            </a:prstGeom>
            <a:noFill/>
            <a:effectLst>
              <a:outerShdw dist="45791" dir="3378596" algn="ctr" rotWithShape="0">
                <a:schemeClr val="bg2"/>
              </a:outerShdw>
            </a:effectLst>
          </p:spPr>
        </p:pic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4545" y="2288"/>
            <a:ext cx="390" cy="280"/>
          </p:xfrm>
          <a:graphic>
            <a:graphicData uri="http://schemas.openxmlformats.org/presentationml/2006/ole">
              <p:oleObj spid="_x0000_s1026" name="CorelPhotoPaint.Image.8" r:id="rId9" imgW="2342857" imgH="1752381" progId="">
                <p:embed/>
              </p:oleObj>
            </a:graphicData>
          </a:graphic>
        </p:graphicFrame>
        <p:pic>
          <p:nvPicPr>
            <p:cNvPr id="27" name="Picture 16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70" y="1842"/>
              <a:ext cx="359" cy="180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ffectLst>
              <a:outerShdw dist="91581" dir="3378596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28" name="Picture 14" descr="19991216f22a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2000" r="8842" b="25238"/>
            <a:stretch>
              <a:fillRect/>
            </a:stretch>
          </p:blipFill>
          <p:spPr bwMode="auto">
            <a:xfrm>
              <a:off x="3953" y="2295"/>
              <a:ext cx="37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6796" dir="20006097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328613" y="1236663"/>
            <a:ext cx="3513137" cy="2833687"/>
            <a:chOff x="328779" y="1236081"/>
            <a:chExt cx="3512745" cy="2834499"/>
          </a:xfrm>
        </p:grpSpPr>
        <p:pic>
          <p:nvPicPr>
            <p:cNvPr id="1063" name="Picture 9" descr="F5_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337872" y="1925974"/>
              <a:ext cx="684706" cy="31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4" name="Text Box 42"/>
            <p:cNvSpPr txBox="1">
              <a:spLocks noChangeArrowheads="1"/>
            </p:cNvSpPr>
            <p:nvPr/>
          </p:nvSpPr>
          <p:spPr bwMode="auto">
            <a:xfrm>
              <a:off x="2106303" y="1741599"/>
              <a:ext cx="1100892" cy="1860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“Recce” P-38 </a:t>
              </a:r>
            </a:p>
          </p:txBody>
        </p:sp>
        <p:pic>
          <p:nvPicPr>
            <p:cNvPr id="1065" name="Picture 6" descr="b17s1.gif (92183 bytes)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84698" y="3315065"/>
              <a:ext cx="560819" cy="437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6" name="Text Box 42"/>
            <p:cNvSpPr txBox="1">
              <a:spLocks noChangeArrowheads="1"/>
            </p:cNvSpPr>
            <p:nvPr/>
          </p:nvSpPr>
          <p:spPr bwMode="auto">
            <a:xfrm>
              <a:off x="1514927" y="3145751"/>
              <a:ext cx="673773" cy="1860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B-17</a:t>
              </a:r>
            </a:p>
          </p:txBody>
        </p:sp>
        <p:pic>
          <p:nvPicPr>
            <p:cNvPr id="1067" name="Picture 8" descr="http://wpcontent.answers.com/wikipedia/commons/thumb/5/54/Battle_of_britain_air_observer.jpg/300px-Battle_of_britain_air_observer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366167" y="3383685"/>
              <a:ext cx="417918" cy="323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8" name="Text Box 42"/>
            <p:cNvSpPr txBox="1">
              <a:spLocks noChangeArrowheads="1"/>
            </p:cNvSpPr>
            <p:nvPr/>
          </p:nvSpPr>
          <p:spPr bwMode="auto">
            <a:xfrm>
              <a:off x="2243906" y="3122950"/>
              <a:ext cx="753546" cy="1860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Spotter Corps</a:t>
              </a:r>
            </a:p>
          </p:txBody>
        </p:sp>
        <p:pic>
          <p:nvPicPr>
            <p:cNvPr id="1069" name="Picture 29" descr="5_10_3"/>
            <p:cNvPicPr>
              <a:picLocks noChangeAspect="1" noChangeArrowheads="1"/>
            </p:cNvPicPr>
            <p:nvPr/>
          </p:nvPicPr>
          <p:blipFill>
            <a:blip r:embed="rId15" cstate="print"/>
            <a:srcRect b="2000"/>
            <a:stretch>
              <a:fillRect/>
            </a:stretch>
          </p:blipFill>
          <p:spPr bwMode="auto">
            <a:xfrm>
              <a:off x="1116371" y="2541658"/>
              <a:ext cx="543854" cy="431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0" name="Picture 9" descr="F5_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447578" y="1879716"/>
              <a:ext cx="684706" cy="31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1" name="Text Box 42"/>
            <p:cNvSpPr txBox="1">
              <a:spLocks noChangeArrowheads="1"/>
            </p:cNvSpPr>
            <p:nvPr/>
          </p:nvSpPr>
          <p:spPr bwMode="auto">
            <a:xfrm>
              <a:off x="1233103" y="1713248"/>
              <a:ext cx="1100892" cy="1860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 b="1"/>
                <a:t>“Recce” P-38 </a:t>
              </a:r>
            </a:p>
          </p:txBody>
        </p:sp>
        <p:pic>
          <p:nvPicPr>
            <p:cNvPr id="1072" name="Picture 26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000" t="27344" r="23750" b="22656"/>
            <a:stretch>
              <a:fillRect/>
            </a:stretch>
          </p:blipFill>
          <p:spPr bwMode="auto">
            <a:xfrm>
              <a:off x="328779" y="1236081"/>
              <a:ext cx="3512745" cy="28344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1030" name="Picture 13" descr="McDonnell_RF-101_Voodo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53063" y="2241550"/>
            <a:ext cx="547687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44"/>
          <p:cNvSpPr txBox="1">
            <a:spLocks noChangeArrowheads="1"/>
          </p:cNvSpPr>
          <p:nvPr/>
        </p:nvSpPr>
        <p:spPr bwMode="auto">
          <a:xfrm>
            <a:off x="5284788" y="2071688"/>
            <a:ext cx="914400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600" b="1"/>
              <a:t>RF-101 Voodoo</a:t>
            </a:r>
          </a:p>
        </p:txBody>
      </p:sp>
      <p:pic>
        <p:nvPicPr>
          <p:cNvPr id="1032" name="Picture 33" descr="PA005063"/>
          <p:cNvPicPr>
            <a:picLocks noChangeAspect="1" noChangeArrowheads="1"/>
          </p:cNvPicPr>
          <p:nvPr/>
        </p:nvPicPr>
        <p:blipFill>
          <a:blip r:embed="rId18" cstate="print">
            <a:lum bright="20000"/>
          </a:blip>
          <a:srcRect/>
          <a:stretch>
            <a:fillRect/>
          </a:stretch>
        </p:blipFill>
        <p:spPr bwMode="auto">
          <a:xfrm>
            <a:off x="4510088" y="2609850"/>
            <a:ext cx="477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http://wpcontent.answers.com/wikipedia/commons/thumb/3/3b/BirdDog.jpg/180px-BirdDog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43538" y="3071813"/>
            <a:ext cx="3698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://wpcontent.answers.com/wikipedia/commons/thumb/3/3b/BirdDog.jpg/180px-BirdDog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68975" y="2568575"/>
            <a:ext cx="369888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2" descr="http://www.cc.gatech.edu/fac/Thomas.Pilsch/AirOps/Images/ArcLight/B52D_ArcLightMission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803775" y="3087688"/>
            <a:ext cx="40005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3" descr="McDonnell_RF-101_Voodo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10113" y="2162175"/>
            <a:ext cx="5476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Text Box 44"/>
          <p:cNvSpPr txBox="1">
            <a:spLocks noChangeArrowheads="1"/>
          </p:cNvSpPr>
          <p:nvPr/>
        </p:nvSpPr>
        <p:spPr bwMode="auto">
          <a:xfrm>
            <a:off x="5621338" y="2830513"/>
            <a:ext cx="722312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600" b="1"/>
              <a:t>0-2 Bird Dog</a:t>
            </a:r>
          </a:p>
        </p:txBody>
      </p:sp>
      <p:sp>
        <p:nvSpPr>
          <p:cNvPr id="1038" name="Text Box 44"/>
          <p:cNvSpPr txBox="1">
            <a:spLocks noChangeArrowheads="1"/>
          </p:cNvSpPr>
          <p:nvPr/>
        </p:nvSpPr>
        <p:spPr bwMode="auto">
          <a:xfrm>
            <a:off x="5302250" y="3309938"/>
            <a:ext cx="722313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600" b="1"/>
              <a:t>0-2 Bird Dog</a:t>
            </a:r>
          </a:p>
        </p:txBody>
      </p:sp>
      <p:sp>
        <p:nvSpPr>
          <p:cNvPr id="1039" name="Text Box 44"/>
          <p:cNvSpPr txBox="1">
            <a:spLocks noChangeArrowheads="1"/>
          </p:cNvSpPr>
          <p:nvPr/>
        </p:nvSpPr>
        <p:spPr bwMode="auto">
          <a:xfrm>
            <a:off x="4637088" y="3309938"/>
            <a:ext cx="722312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600" b="1"/>
              <a:t>B-52</a:t>
            </a:r>
          </a:p>
        </p:txBody>
      </p:sp>
      <p:sp>
        <p:nvSpPr>
          <p:cNvPr id="51" name="Right Triangle 50"/>
          <p:cNvSpPr/>
          <p:nvPr/>
        </p:nvSpPr>
        <p:spPr bwMode="auto">
          <a:xfrm>
            <a:off x="400050" y="3956050"/>
            <a:ext cx="8267700" cy="1617663"/>
          </a:xfrm>
          <a:prstGeom prst="rtTriangle">
            <a:avLst/>
          </a:prstGeom>
          <a:solidFill>
            <a:srgbClr val="000099">
              <a:alpha val="25098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41" name="Right Triangle 51"/>
          <p:cNvSpPr>
            <a:spLocks noChangeArrowheads="1"/>
          </p:cNvSpPr>
          <p:nvPr/>
        </p:nvSpPr>
        <p:spPr bwMode="auto">
          <a:xfrm flipH="1">
            <a:off x="477838" y="3951288"/>
            <a:ext cx="8258175" cy="1638300"/>
          </a:xfrm>
          <a:prstGeom prst="rtTriangle">
            <a:avLst/>
          </a:prstGeom>
          <a:solidFill>
            <a:srgbClr val="006600">
              <a:alpha val="25098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1625600" y="4038600"/>
            <a:ext cx="1108075" cy="354013"/>
          </a:xfrm>
          <a:prstGeom prst="rect">
            <a:avLst/>
          </a:prstGeom>
          <a:gradFill flip="none" rotWithShape="1">
            <a:gsLst>
              <a:gs pos="0">
                <a:srgbClr val="0A0D38"/>
              </a:gs>
              <a:gs pos="50000">
                <a:srgbClr val="151C79"/>
              </a:gs>
              <a:gs pos="100000">
                <a:srgbClr val="0A0D38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Days</a:t>
            </a:r>
          </a:p>
        </p:txBody>
      </p: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4800600" y="3714750"/>
            <a:ext cx="1108075" cy="354013"/>
          </a:xfrm>
          <a:prstGeom prst="rect">
            <a:avLst/>
          </a:prstGeom>
          <a:gradFill flip="none" rotWithShape="1">
            <a:gsLst>
              <a:gs pos="0">
                <a:srgbClr val="0A0D38"/>
              </a:gs>
              <a:gs pos="50000">
                <a:srgbClr val="151C79"/>
              </a:gs>
              <a:gs pos="100000">
                <a:srgbClr val="0A0D38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Days</a:t>
            </a: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7192963" y="3416300"/>
            <a:ext cx="1247775" cy="354013"/>
          </a:xfrm>
          <a:prstGeom prst="rect">
            <a:avLst/>
          </a:prstGeom>
          <a:gradFill flip="none" rotWithShape="1">
            <a:gsLst>
              <a:gs pos="0">
                <a:srgbClr val="0A0D38"/>
              </a:gs>
              <a:gs pos="50000">
                <a:srgbClr val="151C79"/>
              </a:gs>
              <a:gs pos="100000">
                <a:srgbClr val="0A0D38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&lt;10 Minutes</a:t>
            </a:r>
          </a:p>
        </p:txBody>
      </p:sp>
      <p:pic>
        <p:nvPicPr>
          <p:cNvPr id="1045" name="Picture 2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0" t="27344" r="23750" b="22656"/>
          <a:stretch>
            <a:fillRect/>
          </a:stretch>
        </p:blipFill>
        <p:spPr bwMode="auto">
          <a:xfrm>
            <a:off x="3956050" y="1673225"/>
            <a:ext cx="2589213" cy="2041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401638" y="5572125"/>
            <a:ext cx="8328025" cy="896938"/>
          </a:xfrm>
          <a:prstGeom prst="rect">
            <a:avLst/>
          </a:prstGeom>
          <a:gradFill flip="none" rotWithShape="1">
            <a:gsLst>
              <a:gs pos="0">
                <a:srgbClr val="0A0D38"/>
              </a:gs>
              <a:gs pos="50000">
                <a:srgbClr val="151C79"/>
              </a:gs>
              <a:gs pos="100000">
                <a:srgbClr val="0A0D38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Evolution of Technology, Information, and Culture Enabled Move from Segregation of Ops and Intel to Integration of Ops and Intel…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7548563" y="2406650"/>
            <a:ext cx="576262" cy="528638"/>
          </a:xfrm>
          <a:prstGeom prst="ellipse">
            <a:avLst/>
          </a:prstGeom>
          <a:solidFill>
            <a:srgbClr val="0000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48" name="TextBox 69"/>
          <p:cNvSpPr txBox="1">
            <a:spLocks noChangeArrowheads="1"/>
          </p:cNvSpPr>
          <p:nvPr/>
        </p:nvSpPr>
        <p:spPr bwMode="auto">
          <a:xfrm>
            <a:off x="635000" y="4464050"/>
            <a:ext cx="2214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Number of Weapons</a:t>
            </a:r>
          </a:p>
          <a:p>
            <a:pPr algn="ctr" eaLnBrk="0" hangingPunct="0"/>
            <a:r>
              <a:rPr lang="en-US" sz="1600" b="1"/>
              <a:t>Required to Target</a:t>
            </a:r>
          </a:p>
        </p:txBody>
      </p:sp>
      <p:sp>
        <p:nvSpPr>
          <p:cNvPr id="1049" name="TextBox 70"/>
          <p:cNvSpPr txBox="1">
            <a:spLocks noChangeArrowheads="1"/>
          </p:cNvSpPr>
          <p:nvPr/>
        </p:nvSpPr>
        <p:spPr bwMode="auto">
          <a:xfrm>
            <a:off x="6399213" y="4464050"/>
            <a:ext cx="2214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Number of Sensors</a:t>
            </a:r>
          </a:p>
          <a:p>
            <a:pPr algn="ctr" eaLnBrk="0" hangingPunct="0"/>
            <a:r>
              <a:rPr lang="en-US" sz="1600" b="1"/>
              <a:t>Required to Target</a:t>
            </a:r>
          </a:p>
        </p:txBody>
      </p:sp>
      <p:sp>
        <p:nvSpPr>
          <p:cNvPr id="1050" name="Oval 58"/>
          <p:cNvSpPr>
            <a:spLocks noChangeArrowheads="1"/>
          </p:cNvSpPr>
          <p:nvPr/>
        </p:nvSpPr>
        <p:spPr bwMode="auto">
          <a:xfrm>
            <a:off x="1657350" y="2181225"/>
            <a:ext cx="1131888" cy="1068388"/>
          </a:xfrm>
          <a:prstGeom prst="ellipse">
            <a:avLst/>
          </a:prstGeom>
          <a:solidFill>
            <a:srgbClr val="C7EAF9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051" name="Oval 61"/>
          <p:cNvSpPr>
            <a:spLocks noChangeArrowheads="1"/>
          </p:cNvSpPr>
          <p:nvPr/>
        </p:nvSpPr>
        <p:spPr bwMode="auto">
          <a:xfrm>
            <a:off x="2146300" y="2828925"/>
            <a:ext cx="377825" cy="334963"/>
          </a:xfrm>
          <a:prstGeom prst="ellipse">
            <a:avLst/>
          </a:prstGeom>
          <a:solidFill>
            <a:srgbClr val="0000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052" name="Oval 62"/>
          <p:cNvSpPr>
            <a:spLocks noChangeArrowheads="1"/>
          </p:cNvSpPr>
          <p:nvPr/>
        </p:nvSpPr>
        <p:spPr bwMode="auto">
          <a:xfrm>
            <a:off x="1714500" y="2646363"/>
            <a:ext cx="431800" cy="382587"/>
          </a:xfrm>
          <a:prstGeom prst="ellipse">
            <a:avLst/>
          </a:prstGeom>
          <a:solidFill>
            <a:srgbClr val="0000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53" name="Oval 57"/>
          <p:cNvSpPr>
            <a:spLocks noChangeArrowheads="1"/>
          </p:cNvSpPr>
          <p:nvPr/>
        </p:nvSpPr>
        <p:spPr bwMode="auto">
          <a:xfrm>
            <a:off x="2109788" y="2232025"/>
            <a:ext cx="490537" cy="481013"/>
          </a:xfrm>
          <a:prstGeom prst="ellipse">
            <a:avLst/>
          </a:prstGeom>
          <a:solidFill>
            <a:srgbClr val="0000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054" name="Oval 59"/>
          <p:cNvSpPr>
            <a:spLocks noChangeArrowheads="1"/>
          </p:cNvSpPr>
          <p:nvPr/>
        </p:nvSpPr>
        <p:spPr bwMode="auto">
          <a:xfrm>
            <a:off x="4960938" y="2347913"/>
            <a:ext cx="787400" cy="779462"/>
          </a:xfrm>
          <a:prstGeom prst="ellipse">
            <a:avLst/>
          </a:prstGeom>
          <a:solidFill>
            <a:srgbClr val="C7EAF9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055" name="Oval 65"/>
          <p:cNvSpPr>
            <a:spLocks noChangeArrowheads="1"/>
          </p:cNvSpPr>
          <p:nvPr/>
        </p:nvSpPr>
        <p:spPr bwMode="auto">
          <a:xfrm>
            <a:off x="5351463" y="2611438"/>
            <a:ext cx="368300" cy="328612"/>
          </a:xfrm>
          <a:prstGeom prst="ellipse">
            <a:avLst/>
          </a:prstGeom>
          <a:solidFill>
            <a:srgbClr val="0000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056" name="Oval 67"/>
          <p:cNvSpPr>
            <a:spLocks noChangeArrowheads="1"/>
          </p:cNvSpPr>
          <p:nvPr/>
        </p:nvSpPr>
        <p:spPr bwMode="auto">
          <a:xfrm>
            <a:off x="5175250" y="2343150"/>
            <a:ext cx="334963" cy="304800"/>
          </a:xfrm>
          <a:prstGeom prst="ellipse">
            <a:avLst/>
          </a:prstGeom>
          <a:solidFill>
            <a:srgbClr val="0000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057" name="Oval 66"/>
          <p:cNvSpPr>
            <a:spLocks noChangeArrowheads="1"/>
          </p:cNvSpPr>
          <p:nvPr/>
        </p:nvSpPr>
        <p:spPr bwMode="auto">
          <a:xfrm>
            <a:off x="4986338" y="2608263"/>
            <a:ext cx="371475" cy="341312"/>
          </a:xfrm>
          <a:prstGeom prst="ellipse">
            <a:avLst/>
          </a:prstGeom>
          <a:solidFill>
            <a:srgbClr val="0000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58" name="TextBox 60"/>
          <p:cNvSpPr txBox="1">
            <a:spLocks noChangeArrowheads="1"/>
          </p:cNvSpPr>
          <p:nvPr/>
        </p:nvSpPr>
        <p:spPr bwMode="auto">
          <a:xfrm>
            <a:off x="7543800" y="2481263"/>
            <a:ext cx="60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</a:rPr>
              <a:t>ISR</a:t>
            </a:r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 bwMode="auto">
          <a:xfrm>
            <a:off x="1673225" y="115888"/>
            <a:ext cx="714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3600" b="1" i="1" kern="0" dirty="0">
                <a:solidFill>
                  <a:srgbClr val="151C77"/>
                </a:solidFill>
                <a:latin typeface="+mj-lt"/>
                <a:ea typeface="+mj-ea"/>
                <a:cs typeface="+mj-cs"/>
              </a:rPr>
              <a:t>Info in War Revolution</a:t>
            </a:r>
            <a:br>
              <a:rPr lang="en-US" sz="3600" b="1" i="1" kern="0" dirty="0">
                <a:solidFill>
                  <a:srgbClr val="151C77"/>
                </a:solidFill>
                <a:latin typeface="+mj-lt"/>
                <a:ea typeface="+mj-ea"/>
                <a:cs typeface="+mj-cs"/>
              </a:rPr>
            </a:br>
            <a:r>
              <a:rPr lang="en-US" sz="2400" b="1" i="1" kern="0" dirty="0">
                <a:solidFill>
                  <a:srgbClr val="151C77"/>
                </a:solidFill>
                <a:latin typeface="+mj-lt"/>
                <a:ea typeface="+mj-ea"/>
                <a:cs typeface="+mj-cs"/>
              </a:rPr>
              <a:t>Technology—Information—</a:t>
            </a:r>
            <a:r>
              <a:rPr lang="en-US" sz="2400" b="1" i="1" kern="0" dirty="0">
                <a:solidFill>
                  <a:srgbClr val="151C77"/>
                </a:solidFill>
              </a:rPr>
              <a:t>Organization </a:t>
            </a:r>
            <a:endParaRPr lang="en-US" sz="2400" b="1" i="1" kern="0" dirty="0">
              <a:solidFill>
                <a:srgbClr val="151C7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60" name="TextBox 64"/>
          <p:cNvSpPr txBox="1">
            <a:spLocks noChangeArrowheads="1"/>
          </p:cNvSpPr>
          <p:nvPr/>
        </p:nvSpPr>
        <p:spPr bwMode="auto">
          <a:xfrm>
            <a:off x="2686050" y="2478088"/>
            <a:ext cx="71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/>
              <a:t>?</a:t>
            </a:r>
          </a:p>
        </p:txBody>
      </p:sp>
      <p:sp>
        <p:nvSpPr>
          <p:cNvPr id="74" name="Right Arrow 73"/>
          <p:cNvSpPr/>
          <p:nvPr/>
        </p:nvSpPr>
        <p:spPr bwMode="auto">
          <a:xfrm>
            <a:off x="1316038" y="5006975"/>
            <a:ext cx="841375" cy="515938"/>
          </a:xfrm>
          <a:prstGeom prst="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0A0D38"/>
              </a:gs>
              <a:gs pos="50000">
                <a:srgbClr val="151C79"/>
              </a:gs>
              <a:gs pos="100000">
                <a:srgbClr val="0A0D38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1943</a:t>
            </a:r>
          </a:p>
        </p:txBody>
      </p:sp>
      <p:sp>
        <p:nvSpPr>
          <p:cNvPr id="75" name="Right Arrow 74"/>
          <p:cNvSpPr/>
          <p:nvPr/>
        </p:nvSpPr>
        <p:spPr bwMode="auto">
          <a:xfrm>
            <a:off x="7189788" y="5022850"/>
            <a:ext cx="842962" cy="515938"/>
          </a:xfrm>
          <a:prstGeom prst="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0A0D38"/>
              </a:gs>
              <a:gs pos="50000">
                <a:srgbClr val="151C79"/>
              </a:gs>
              <a:gs pos="100000">
                <a:srgbClr val="0A0D38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1254034"/>
            <a:ext cx="9143999" cy="5173754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4532810"/>
            <a:ext cx="8382000" cy="1907180"/>
            <a:chOff x="240" y="3479"/>
            <a:chExt cx="5280" cy="575"/>
          </a:xfrm>
        </p:grpSpPr>
        <p:sp>
          <p:nvSpPr>
            <p:cNvPr id="34834" name="Text Box 7"/>
            <p:cNvSpPr txBox="1">
              <a:spLocks noChangeArrowheads="1"/>
            </p:cNvSpPr>
            <p:nvPr/>
          </p:nvSpPr>
          <p:spPr bwMode="auto">
            <a:xfrm>
              <a:off x="240" y="3684"/>
              <a:ext cx="5280" cy="370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tIns="182880"/>
            <a:lstStyle/>
            <a:p>
              <a:pPr>
                <a:spcBef>
                  <a:spcPct val="70000"/>
                </a:spcBef>
              </a:pPr>
              <a:endParaRPr lang="en-US" sz="2000" i="1" dirty="0">
                <a:solidFill>
                  <a:srgbClr val="A50021"/>
                </a:solidFill>
              </a:endParaRPr>
            </a:p>
          </p:txBody>
        </p:sp>
        <p:sp>
          <p:nvSpPr>
            <p:cNvPr id="34835" name="Text Box 8"/>
            <p:cNvSpPr txBox="1">
              <a:spLocks noChangeArrowheads="1"/>
            </p:cNvSpPr>
            <p:nvPr/>
          </p:nvSpPr>
          <p:spPr bwMode="auto">
            <a:xfrm>
              <a:off x="240" y="3479"/>
              <a:ext cx="5280" cy="25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tIns="182880"/>
            <a:lstStyle/>
            <a:p>
              <a:pPr>
                <a:spcBef>
                  <a:spcPct val="70000"/>
                </a:spcBef>
              </a:pPr>
              <a:endParaRPr lang="en-US" sz="2000" i="1" dirty="0">
                <a:solidFill>
                  <a:srgbClr val="A50021"/>
                </a:solidFill>
              </a:endParaRPr>
            </a:p>
          </p:txBody>
        </p:sp>
      </p:grpSp>
      <p:sp>
        <p:nvSpPr>
          <p:cNvPr id="34819" name="Rectangle 2"/>
          <p:cNvSpPr>
            <a:spLocks noChangeArrowheads="1"/>
          </p:cNvSpPr>
          <p:nvPr/>
        </p:nvSpPr>
        <p:spPr bwMode="auto">
          <a:xfrm rot="10800000">
            <a:off x="377825" y="1966913"/>
            <a:ext cx="8382000" cy="1939925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84175" y="1249362"/>
            <a:ext cx="8389938" cy="1428523"/>
            <a:chOff x="370115" y="1263356"/>
            <a:chExt cx="8389958" cy="1154491"/>
          </a:xfrm>
        </p:grpSpPr>
        <p:sp>
          <p:nvSpPr>
            <p:cNvPr id="34832" name="Text Box 7"/>
            <p:cNvSpPr txBox="1">
              <a:spLocks noChangeArrowheads="1"/>
            </p:cNvSpPr>
            <p:nvPr/>
          </p:nvSpPr>
          <p:spPr bwMode="auto">
            <a:xfrm>
              <a:off x="370115" y="1263356"/>
              <a:ext cx="8382000" cy="718129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16200000" scaled="1"/>
            </a:gradFill>
            <a:ln w="12700">
              <a:noFill/>
              <a:miter lim="800000"/>
              <a:headEnd/>
              <a:tailEnd/>
            </a:ln>
          </p:spPr>
          <p:txBody>
            <a:bodyPr tIns="182880"/>
            <a:lstStyle/>
            <a:p>
              <a:pPr>
                <a:spcBef>
                  <a:spcPct val="70000"/>
                </a:spcBef>
              </a:pPr>
              <a:endParaRPr lang="en-US" sz="2000" i="1" dirty="0">
                <a:solidFill>
                  <a:srgbClr val="A50021"/>
                </a:solidFill>
              </a:endParaRPr>
            </a:p>
          </p:txBody>
        </p:sp>
        <p:sp>
          <p:nvSpPr>
            <p:cNvPr id="34833" name="Text Box 8"/>
            <p:cNvSpPr txBox="1">
              <a:spLocks noChangeArrowheads="1"/>
            </p:cNvSpPr>
            <p:nvPr/>
          </p:nvSpPr>
          <p:spPr bwMode="auto">
            <a:xfrm>
              <a:off x="378073" y="1915157"/>
              <a:ext cx="8382000" cy="50269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16200000" scaled="1"/>
            </a:gradFill>
            <a:ln w="12700">
              <a:noFill/>
              <a:miter lim="800000"/>
              <a:headEnd/>
              <a:tailEnd/>
            </a:ln>
          </p:spPr>
          <p:txBody>
            <a:bodyPr tIns="182880"/>
            <a:lstStyle/>
            <a:p>
              <a:pPr>
                <a:spcBef>
                  <a:spcPct val="70000"/>
                </a:spcBef>
              </a:pPr>
              <a:endParaRPr lang="en-US" sz="2000" i="1" dirty="0">
                <a:solidFill>
                  <a:srgbClr val="A50021"/>
                </a:solidFill>
              </a:endParaRPr>
            </a:p>
          </p:txBody>
        </p:sp>
      </p:grp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381000" y="3538354"/>
            <a:ext cx="8382000" cy="1939925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dirty="0"/>
          </a:p>
        </p:txBody>
      </p:sp>
      <p:pic>
        <p:nvPicPr>
          <p:cNvPr id="34822" name="Picture 3076" descr="N:\XOZ\Bickel\Aircraft\Fighters\F15E_bomb_drop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4513" y="2466975"/>
            <a:ext cx="1770062" cy="1393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3" name="Picture 3078" descr="N:\XOZ\Bickel\Aircraft\Fighters\A10_missile_fire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1063" y="2930525"/>
            <a:ext cx="1382712" cy="11874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46038"/>
            <a:ext cx="850265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200" dirty="0" smtClean="0"/>
              <a:t>America’s Asymmetric Advantage… Ops From the Third Dimension</a:t>
            </a:r>
          </a:p>
        </p:txBody>
      </p:sp>
      <p:pic>
        <p:nvPicPr>
          <p:cNvPr id="34825" name="Picture 3" descr="pal_brat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538" y="2379663"/>
            <a:ext cx="2989262" cy="2897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4826" name="Freeform 5"/>
          <p:cNvSpPr>
            <a:spLocks/>
          </p:cNvSpPr>
          <p:nvPr/>
        </p:nvSpPr>
        <p:spPr bwMode="auto">
          <a:xfrm>
            <a:off x="3348038" y="3792538"/>
            <a:ext cx="279400" cy="79375"/>
          </a:xfrm>
          <a:custGeom>
            <a:avLst/>
            <a:gdLst>
              <a:gd name="T0" fmla="*/ 0 w 176"/>
              <a:gd name="T1" fmla="*/ 2147483647 h 50"/>
              <a:gd name="T2" fmla="*/ 2147483647 w 176"/>
              <a:gd name="T3" fmla="*/ 2147483647 h 50"/>
              <a:gd name="T4" fmla="*/ 2147483647 w 176"/>
              <a:gd name="T5" fmla="*/ 2147483647 h 50"/>
              <a:gd name="T6" fmla="*/ 0 60000 65536"/>
              <a:gd name="T7" fmla="*/ 0 60000 65536"/>
              <a:gd name="T8" fmla="*/ 0 60000 65536"/>
              <a:gd name="T9" fmla="*/ 0 w 176"/>
              <a:gd name="T10" fmla="*/ 0 h 50"/>
              <a:gd name="T11" fmla="*/ 176 w 176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50">
                <a:moveTo>
                  <a:pt x="0" y="50"/>
                </a:moveTo>
                <a:cubicBezTo>
                  <a:pt x="32" y="39"/>
                  <a:pt x="64" y="29"/>
                  <a:pt x="90" y="26"/>
                </a:cubicBezTo>
                <a:cubicBezTo>
                  <a:pt x="116" y="23"/>
                  <a:pt x="176" y="0"/>
                  <a:pt x="156" y="29"/>
                </a:cubicBezTo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20553" name="Text Box 9"/>
          <p:cNvSpPr txBox="1">
            <a:spLocks noChangeArrowheads="1"/>
          </p:cNvSpPr>
          <p:nvPr/>
        </p:nvSpPr>
        <p:spPr bwMode="auto">
          <a:xfrm>
            <a:off x="-109648" y="1114425"/>
            <a:ext cx="9144001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CC9900"/>
            </a:outerShdw>
          </a:effectLst>
        </p:spPr>
        <p:txBody>
          <a:bodyPr tIns="182880"/>
          <a:lstStyle/>
          <a:p>
            <a:pPr>
              <a:defRPr/>
            </a:pPr>
            <a:r>
              <a:rPr lang="en-US" sz="2300" b="1" i="1" dirty="0">
                <a:solidFill>
                  <a:srgbClr val="A50021"/>
                </a:solidFill>
              </a:rPr>
              <a:t>“Tanks And Armor Are Not a Big Deal...The Planes Are The Killers.  I Can Handle Everything But The Jet Fighters”</a:t>
            </a:r>
          </a:p>
          <a:p>
            <a:pPr>
              <a:defRPr/>
            </a:pPr>
            <a:r>
              <a:rPr lang="en-US" sz="2000" b="1" i="1" dirty="0">
                <a:solidFill>
                  <a:srgbClr val="A50021"/>
                </a:solidFill>
              </a:rPr>
              <a:t>              </a:t>
            </a:r>
            <a:r>
              <a:rPr lang="en-US" sz="2000" b="1" i="1" dirty="0" smtClean="0">
                <a:solidFill>
                  <a:srgbClr val="A50021"/>
                </a:solidFill>
              </a:rPr>
              <a:t>             </a:t>
            </a:r>
            <a:r>
              <a:rPr lang="en-US" sz="1800" b="1" i="1" dirty="0" smtClean="0">
                <a:solidFill>
                  <a:srgbClr val="A50021"/>
                </a:solidFill>
              </a:rPr>
              <a:t>- Conversation Between Taliban </a:t>
            </a:r>
            <a:r>
              <a:rPr lang="en-US" sz="1800" b="1" i="1" dirty="0">
                <a:solidFill>
                  <a:srgbClr val="A50021"/>
                </a:solidFill>
              </a:rPr>
              <a:t>Field Commanders 2008</a:t>
            </a:r>
            <a:endParaRPr lang="en-US" sz="2000" b="1" i="1" dirty="0">
              <a:solidFill>
                <a:srgbClr val="A50021"/>
              </a:solidFill>
            </a:endParaRPr>
          </a:p>
        </p:txBody>
      </p:sp>
      <p:pic>
        <p:nvPicPr>
          <p:cNvPr id="34828" name="Picture 10" descr="afghan112603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1850" y="2842850"/>
            <a:ext cx="330517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4" descr="Airmen support new Hollywood movie 'Eagle Eye'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8863" y="4011613"/>
            <a:ext cx="2446337" cy="12922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3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45450" y="6524625"/>
            <a:ext cx="1143000" cy="304800"/>
          </a:xfrm>
          <a:noFill/>
        </p:spPr>
        <p:txBody>
          <a:bodyPr/>
          <a:lstStyle/>
          <a:p>
            <a:fld id="{F0057F7F-7C82-4258-A603-8F7CCCA1ED29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30</a:t>
            </a:fld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2888" y="5498700"/>
            <a:ext cx="8491537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CC9900"/>
            </a:outerShdw>
          </a:effectLst>
        </p:spPr>
        <p:txBody>
          <a:bodyPr tIns="182880"/>
          <a:lstStyle/>
          <a:p>
            <a:pPr eaLnBrk="0" hangingPunct="0">
              <a:defRPr/>
            </a:pPr>
            <a:r>
              <a:rPr lang="en-US" sz="2400" b="1" i="1" dirty="0">
                <a:solidFill>
                  <a:srgbClr val="A50021"/>
                </a:solidFill>
                <a:latin typeface="Arial" pitchFamily="34" charset="0"/>
              </a:rPr>
              <a:t>“The drones are very effective ...[in attacking us]</a:t>
            </a:r>
          </a:p>
          <a:p>
            <a:pPr algn="r" eaLnBrk="0" hangingPunct="0">
              <a:defRPr/>
            </a:pPr>
            <a:r>
              <a:rPr lang="en-US" sz="2400" b="1" i="1" dirty="0">
                <a:solidFill>
                  <a:srgbClr val="A50021"/>
                </a:solidFill>
                <a:latin typeface="Arial" pitchFamily="34" charset="0"/>
              </a:rPr>
              <a:t>-</a:t>
            </a:r>
            <a:r>
              <a:rPr lang="en-US" sz="2000" b="1" i="1" dirty="0">
                <a:solidFill>
                  <a:srgbClr val="A50021"/>
                </a:solidFill>
                <a:latin typeface="Arial" pitchFamily="34" charset="0"/>
              </a:rPr>
              <a:t> Taliban Field Commander 2009</a:t>
            </a:r>
            <a:endParaRPr lang="en-US" sz="2400" b="1" i="1" dirty="0">
              <a:solidFill>
                <a:srgbClr val="A5002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1274763"/>
            <a:ext cx="9143999" cy="516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Warfare</a:t>
            </a:r>
            <a:br>
              <a:rPr lang="en-US" dirty="0" smtClean="0"/>
            </a:br>
            <a:r>
              <a:rPr lang="en-US" sz="2400" dirty="0" smtClean="0"/>
              <a:t>A cultural divide of precision and information</a:t>
            </a:r>
          </a:p>
        </p:txBody>
      </p:sp>
      <p:sp>
        <p:nvSpPr>
          <p:cNvPr id="11267" name="Text Box 49"/>
          <p:cNvSpPr txBox="1">
            <a:spLocks noChangeArrowheads="1"/>
          </p:cNvSpPr>
          <p:nvPr/>
        </p:nvSpPr>
        <p:spPr bwMode="auto">
          <a:xfrm>
            <a:off x="7496175" y="2986088"/>
            <a:ext cx="17145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 dirty="0"/>
              <a:t>Today: REAPER</a:t>
            </a:r>
          </a:p>
        </p:txBody>
      </p:sp>
      <p:pic>
        <p:nvPicPr>
          <p:cNvPr id="11271" name="Picture 19" descr="200px-Corona_pentag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24088"/>
            <a:ext cx="10509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7" descr="cnp_balloon_reports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700" y="1514475"/>
            <a:ext cx="84772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F5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9663" y="1636713"/>
            <a:ext cx="1817687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1" descr="2347033524_d8b8ffe17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1350" y="2127250"/>
            <a:ext cx="14414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3" descr="McDonnell_RF-101_Voodo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6888" y="1647825"/>
            <a:ext cx="1295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5" descr="67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105025"/>
            <a:ext cx="10699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7" descr="Image:Lockheed SR-71 side view the first SR-71A-LO delivered (SN 61-7950) 061122-F-1234P-045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76725" y="1911350"/>
            <a:ext cx="105727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27" descr="1"/>
          <p:cNvPicPr>
            <a:picLocks noChangeAspect="1" noChangeArrowheads="1"/>
          </p:cNvPicPr>
          <p:nvPr/>
        </p:nvPicPr>
        <p:blipFill>
          <a:blip r:embed="rId11" cstate="print"/>
          <a:srcRect t="15611" b="21611"/>
          <a:stretch>
            <a:fillRect/>
          </a:stretch>
        </p:blipFill>
        <p:spPr bwMode="auto">
          <a:xfrm>
            <a:off x="373063" y="4271963"/>
            <a:ext cx="13462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29" descr="5_10_3"/>
          <p:cNvPicPr>
            <a:picLocks noChangeAspect="1" noChangeArrowheads="1"/>
          </p:cNvPicPr>
          <p:nvPr/>
        </p:nvPicPr>
        <p:blipFill>
          <a:blip r:embed="rId12" cstate="print"/>
          <a:srcRect b="2000"/>
          <a:stretch>
            <a:fillRect/>
          </a:stretch>
        </p:blipFill>
        <p:spPr bwMode="auto">
          <a:xfrm>
            <a:off x="1536700" y="4175125"/>
            <a:ext cx="13906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31" descr="200px-Korean_War_bombing_Wons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09863" y="4117975"/>
            <a:ext cx="13335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33" descr="PA00506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46513" y="4054475"/>
            <a:ext cx="201771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2" name="Line 38"/>
          <p:cNvSpPr>
            <a:spLocks noChangeShapeType="1"/>
          </p:cNvSpPr>
          <p:nvPr/>
        </p:nvSpPr>
        <p:spPr bwMode="auto">
          <a:xfrm>
            <a:off x="609600" y="3544888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283" name="Text Box 39"/>
          <p:cNvSpPr txBox="1">
            <a:spLocks noChangeArrowheads="1"/>
          </p:cNvSpPr>
          <p:nvPr/>
        </p:nvSpPr>
        <p:spPr bwMode="auto">
          <a:xfrm>
            <a:off x="2968625" y="3181350"/>
            <a:ext cx="34591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Finding, Fixing Tracking …</a:t>
            </a:r>
          </a:p>
        </p:txBody>
      </p:sp>
      <p:sp>
        <p:nvSpPr>
          <p:cNvPr id="11284" name="Text Box 40"/>
          <p:cNvSpPr txBox="1">
            <a:spLocks noChangeArrowheads="1"/>
          </p:cNvSpPr>
          <p:nvPr/>
        </p:nvSpPr>
        <p:spPr bwMode="auto">
          <a:xfrm>
            <a:off x="2408238" y="3556000"/>
            <a:ext cx="43434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Targeting, Engaging , Assessing...</a:t>
            </a:r>
          </a:p>
        </p:txBody>
      </p:sp>
      <p:sp>
        <p:nvSpPr>
          <p:cNvPr id="11285" name="Text Box 41"/>
          <p:cNvSpPr txBox="1">
            <a:spLocks noChangeArrowheads="1"/>
          </p:cNvSpPr>
          <p:nvPr/>
        </p:nvSpPr>
        <p:spPr bwMode="auto">
          <a:xfrm>
            <a:off x="354013" y="2633663"/>
            <a:ext cx="7762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 dirty="0"/>
              <a:t>WWI: Recon</a:t>
            </a:r>
          </a:p>
          <a:p>
            <a:r>
              <a:rPr lang="en-US" sz="800" b="1" dirty="0"/>
              <a:t>Balloon</a:t>
            </a:r>
          </a:p>
        </p:txBody>
      </p:sp>
      <p:sp>
        <p:nvSpPr>
          <p:cNvPr id="11286" name="Text Box 42"/>
          <p:cNvSpPr txBox="1">
            <a:spLocks noChangeArrowheads="1"/>
          </p:cNvSpPr>
          <p:nvPr/>
        </p:nvSpPr>
        <p:spPr bwMode="auto">
          <a:xfrm>
            <a:off x="1195388" y="1457325"/>
            <a:ext cx="1814512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 dirty="0"/>
              <a:t>WWII: Lockheed “</a:t>
            </a:r>
            <a:r>
              <a:rPr lang="en-US" sz="800" b="1" dirty="0" err="1"/>
              <a:t>Recce</a:t>
            </a:r>
            <a:r>
              <a:rPr lang="en-US" sz="800" b="1"/>
              <a:t>” P-38 </a:t>
            </a:r>
          </a:p>
        </p:txBody>
      </p:sp>
      <p:sp>
        <p:nvSpPr>
          <p:cNvPr id="11287" name="Text Box 43"/>
          <p:cNvSpPr txBox="1">
            <a:spLocks noChangeArrowheads="1"/>
          </p:cNvSpPr>
          <p:nvPr/>
        </p:nvSpPr>
        <p:spPr bwMode="auto">
          <a:xfrm>
            <a:off x="1843088" y="2909888"/>
            <a:ext cx="1814512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/>
              <a:t>Korea: N. American RB-45J</a:t>
            </a:r>
          </a:p>
        </p:txBody>
      </p:sp>
      <p:sp>
        <p:nvSpPr>
          <p:cNvPr id="11288" name="Text Box 44"/>
          <p:cNvSpPr txBox="1">
            <a:spLocks noChangeArrowheads="1"/>
          </p:cNvSpPr>
          <p:nvPr/>
        </p:nvSpPr>
        <p:spPr bwMode="auto">
          <a:xfrm>
            <a:off x="2927350" y="1466850"/>
            <a:ext cx="1814512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/>
              <a:t>Vietnam: RF-101 Voodoo</a:t>
            </a:r>
          </a:p>
        </p:txBody>
      </p:sp>
      <p:sp>
        <p:nvSpPr>
          <p:cNvPr id="11289" name="Text Box 45"/>
          <p:cNvSpPr txBox="1">
            <a:spLocks noChangeArrowheads="1"/>
          </p:cNvSpPr>
          <p:nvPr/>
        </p:nvSpPr>
        <p:spPr bwMode="auto">
          <a:xfrm>
            <a:off x="3281363" y="2743200"/>
            <a:ext cx="995362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/>
              <a:t>Vietnam: RF-4C</a:t>
            </a:r>
          </a:p>
        </p:txBody>
      </p:sp>
      <p:sp>
        <p:nvSpPr>
          <p:cNvPr id="11290" name="Text Box 46"/>
          <p:cNvSpPr txBox="1">
            <a:spLocks noChangeArrowheads="1"/>
          </p:cNvSpPr>
          <p:nvPr/>
        </p:nvSpPr>
        <p:spPr bwMode="auto">
          <a:xfrm>
            <a:off x="4313238" y="1781175"/>
            <a:ext cx="995362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/>
              <a:t>Cold War: SR-71</a:t>
            </a:r>
          </a:p>
        </p:txBody>
      </p:sp>
      <p:sp>
        <p:nvSpPr>
          <p:cNvPr id="11291" name="Text Box 47"/>
          <p:cNvSpPr txBox="1">
            <a:spLocks noChangeArrowheads="1"/>
          </p:cNvSpPr>
          <p:nvPr/>
        </p:nvSpPr>
        <p:spPr bwMode="auto">
          <a:xfrm>
            <a:off x="5308600" y="1466850"/>
            <a:ext cx="995362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/>
              <a:t>Cold War: Space</a:t>
            </a:r>
          </a:p>
        </p:txBody>
      </p:sp>
      <p:sp>
        <p:nvSpPr>
          <p:cNvPr id="11292" name="Text Box 48"/>
          <p:cNvSpPr txBox="1">
            <a:spLocks noChangeArrowheads="1"/>
          </p:cNvSpPr>
          <p:nvPr/>
        </p:nvSpPr>
        <p:spPr bwMode="auto">
          <a:xfrm>
            <a:off x="6515100" y="1438275"/>
            <a:ext cx="17145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/>
              <a:t>Today: GLOBAL HAWK</a:t>
            </a:r>
          </a:p>
        </p:txBody>
      </p:sp>
      <p:sp>
        <p:nvSpPr>
          <p:cNvPr id="11293" name="Text Box 50"/>
          <p:cNvSpPr txBox="1">
            <a:spLocks noChangeArrowheads="1"/>
          </p:cNvSpPr>
          <p:nvPr/>
        </p:nvSpPr>
        <p:spPr bwMode="auto">
          <a:xfrm>
            <a:off x="412750" y="4102100"/>
            <a:ext cx="1130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/>
              <a:t>WWI : Verdun, FR</a:t>
            </a:r>
          </a:p>
        </p:txBody>
      </p:sp>
      <p:sp>
        <p:nvSpPr>
          <p:cNvPr id="11294" name="Text Box 52"/>
          <p:cNvSpPr txBox="1">
            <a:spLocks noChangeArrowheads="1"/>
          </p:cNvSpPr>
          <p:nvPr/>
        </p:nvSpPr>
        <p:spPr bwMode="auto">
          <a:xfrm>
            <a:off x="1631950" y="3997325"/>
            <a:ext cx="1130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/>
              <a:t>WWII : Berlin, GE</a:t>
            </a:r>
          </a:p>
        </p:txBody>
      </p:sp>
      <p:sp>
        <p:nvSpPr>
          <p:cNvPr id="11295" name="Text Box 53"/>
          <p:cNvSpPr txBox="1">
            <a:spLocks noChangeArrowheads="1"/>
          </p:cNvSpPr>
          <p:nvPr/>
        </p:nvSpPr>
        <p:spPr bwMode="auto">
          <a:xfrm>
            <a:off x="2876550" y="3944938"/>
            <a:ext cx="1130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/>
              <a:t>Korea: Seoul</a:t>
            </a:r>
          </a:p>
        </p:txBody>
      </p:sp>
      <p:sp>
        <p:nvSpPr>
          <p:cNvPr id="11296" name="Text Box 54"/>
          <p:cNvSpPr txBox="1">
            <a:spLocks noChangeArrowheads="1"/>
          </p:cNvSpPr>
          <p:nvPr/>
        </p:nvSpPr>
        <p:spPr bwMode="auto">
          <a:xfrm>
            <a:off x="4343400" y="3879850"/>
            <a:ext cx="1130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Vietnam</a:t>
            </a:r>
          </a:p>
        </p:txBody>
      </p:sp>
      <p:pic>
        <p:nvPicPr>
          <p:cNvPr id="11297" name="Picture 35" descr="180px-Gulf_war_target_ca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86400" y="4140200"/>
            <a:ext cx="17113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21" descr="Global Hawk high-altitude, long-endurance unmanned aerial reconnaissance system for the US Air Force.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86500" y="1622425"/>
            <a:ext cx="19208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9" name="Picture 23" descr="MQ-9 Reaper UCAV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86625" y="2432050"/>
            <a:ext cx="1371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0" name="Picture 25" descr="kh11b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308600" y="1660525"/>
            <a:ext cx="1054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37" descr="airstrike_flash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197725" y="4083050"/>
            <a:ext cx="15748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2" name="Text Box 55"/>
          <p:cNvSpPr txBox="1">
            <a:spLocks noChangeArrowheads="1"/>
          </p:cNvSpPr>
          <p:nvPr/>
        </p:nvSpPr>
        <p:spPr bwMode="auto">
          <a:xfrm>
            <a:off x="5864225" y="3960813"/>
            <a:ext cx="1130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Desert Storm</a:t>
            </a:r>
          </a:p>
        </p:txBody>
      </p:sp>
      <p:sp>
        <p:nvSpPr>
          <p:cNvPr id="11303" name="Text Box 56"/>
          <p:cNvSpPr txBox="1">
            <a:spLocks noChangeArrowheads="1"/>
          </p:cNvSpPr>
          <p:nvPr/>
        </p:nvSpPr>
        <p:spPr bwMode="auto">
          <a:xfrm>
            <a:off x="7258050" y="3908425"/>
            <a:ext cx="144462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Iraqi Freedom: Zarqawi</a:t>
            </a: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  <a:noFill/>
        </p:spPr>
        <p:txBody>
          <a:bodyPr/>
          <a:lstStyle/>
          <a:p>
            <a:fld id="{719C1B03-2EE2-466B-9C3B-2AD77D189E59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4</a:t>
            </a:fld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393700" y="5487988"/>
            <a:ext cx="8339138" cy="844550"/>
          </a:xfrm>
          <a:prstGeom prst="rect">
            <a:avLst/>
          </a:prstGeom>
          <a:gradFill flip="none" rotWithShape="1">
            <a:gsLst>
              <a:gs pos="0">
                <a:srgbClr val="0A0D38"/>
              </a:gs>
              <a:gs pos="50000">
                <a:srgbClr val="151C79"/>
              </a:gs>
              <a:gs pos="100000">
                <a:srgbClr val="0A0D38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challenges demand a new approach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1257300"/>
            <a:ext cx="9144000" cy="516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19C1B03-2EE2-466B-9C3B-2AD77D189E59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5</a:t>
            </a:fld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2292" name="Picture 3" descr="threats-la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3800" y="1457325"/>
            <a:ext cx="2460625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xfrm>
            <a:off x="1663700" y="76200"/>
            <a:ext cx="7016750" cy="1143000"/>
          </a:xfrm>
        </p:spPr>
        <p:txBody>
          <a:bodyPr/>
          <a:lstStyle/>
          <a:p>
            <a:r>
              <a:rPr lang="en-US" smtClean="0"/>
              <a:t>Non-Traditional Threats</a:t>
            </a:r>
            <a:endParaRPr lang="en-US" sz="2400" smtClean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316663" y="1376363"/>
            <a:ext cx="623887" cy="185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1"/>
              <a:t>Irregular</a:t>
            </a:r>
            <a:endParaRPr lang="en-US" sz="1200" b="1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507163" y="3576638"/>
            <a:ext cx="2065337" cy="369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 i="1"/>
              <a:t>Disruptive </a:t>
            </a:r>
            <a:br>
              <a:rPr lang="en-US" sz="1200" b="1" i="1"/>
            </a:br>
            <a:r>
              <a:rPr lang="en-US" sz="1200" b="1" i="1"/>
              <a:t>Technologies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-66675" y="2819400"/>
            <a:ext cx="3971925" cy="1549400"/>
          </a:xfrm>
          <a:prstGeom prst="rect">
            <a:avLst/>
          </a:prstGeom>
        </p:spPr>
        <p:txBody>
          <a:bodyPr/>
          <a:lstStyle/>
          <a:p>
            <a:pPr marL="742950" lvl="1" indent="-285750" algn="l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800" b="1" kern="0" dirty="0">
                <a:latin typeface="+mn-lt"/>
              </a:rPr>
              <a:t>Cohesive units without                     a “chain of command” …</a:t>
            </a:r>
          </a:p>
          <a:p>
            <a:pPr marL="742950" lvl="1" indent="-285750" algn="l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800" b="1" kern="0" dirty="0">
                <a:latin typeface="+mn-lt"/>
              </a:rPr>
              <a:t>Able to act quickly …</a:t>
            </a:r>
          </a:p>
          <a:p>
            <a:pPr marL="742950" lvl="1" indent="-285750" algn="l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800" b="1" kern="0" dirty="0">
                <a:latin typeface="+mn-lt"/>
              </a:rPr>
              <a:t>Modern technology …</a:t>
            </a:r>
          </a:p>
          <a:p>
            <a:pPr marL="742950" lvl="1" indent="-285750" algn="l">
              <a:spcBef>
                <a:spcPct val="50000"/>
              </a:spcBef>
              <a:buClr>
                <a:srgbClr val="151C77"/>
              </a:buClr>
              <a:buSzPct val="80000"/>
              <a:defRPr/>
            </a:pPr>
            <a:endParaRPr lang="en-US" sz="1800" b="1" kern="0" dirty="0">
              <a:latin typeface="+mn-lt"/>
            </a:endParaRPr>
          </a:p>
        </p:txBody>
      </p:sp>
      <p:pic>
        <p:nvPicPr>
          <p:cNvPr id="12297" name="Picture 15" descr="25086110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5924550" y="5278438"/>
            <a:ext cx="1382713" cy="965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8" name="Rectangle 23"/>
          <p:cNvSpPr>
            <a:spLocks noChangeArrowheads="1"/>
          </p:cNvSpPr>
          <p:nvPr/>
        </p:nvSpPr>
        <p:spPr bwMode="auto">
          <a:xfrm>
            <a:off x="7659688" y="1325563"/>
            <a:ext cx="11239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000000"/>
                </a:solidFill>
              </a:rPr>
              <a:t>Catastrophic</a:t>
            </a:r>
          </a:p>
        </p:txBody>
      </p:sp>
      <p:pic>
        <p:nvPicPr>
          <p:cNvPr id="12299" name="Picture 11" descr="Image from “'Footprints' of Taliban found amid hotel carnage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5050" y="5273675"/>
            <a:ext cx="1414463" cy="969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300" name="Picture 9" descr="610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1875" y="4248150"/>
            <a:ext cx="1416050" cy="954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33375" y="1131888"/>
            <a:ext cx="5632450" cy="982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CC9900"/>
            </a:outerShdw>
          </a:effectLst>
        </p:spPr>
        <p:txBody>
          <a:bodyPr lIns="137160" tIns="182880"/>
          <a:lstStyle/>
          <a:p>
            <a:pPr algn="l">
              <a:defRPr/>
            </a:pPr>
            <a:r>
              <a:rPr lang="en-US" sz="2200" b="1" i="1" dirty="0">
                <a:latin typeface="Arial" charset="0"/>
              </a:rPr>
              <a:t>Mass disruption &amp; destruction no longer the purview of nation-states…</a:t>
            </a: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5748338" y="6145213"/>
            <a:ext cx="3090862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en-US" sz="1000" b="1" i="1" kern="0" dirty="0">
                <a:solidFill>
                  <a:srgbClr val="151C77"/>
                </a:solidFill>
                <a:latin typeface="Franklin Gothic Medium" pitchFamily="34" charset="0"/>
                <a:ea typeface="+mj-ea"/>
                <a:cs typeface="+mj-cs"/>
              </a:rPr>
              <a:t>Islamabad Marriott Bombing: September 20, 2008</a:t>
            </a:r>
            <a:endParaRPr lang="en-US" sz="1000" i="1" kern="0" dirty="0">
              <a:solidFill>
                <a:srgbClr val="151C77"/>
              </a:solidFill>
              <a:latin typeface="Franklin Gothic Medium" pitchFamily="34" charset="0"/>
              <a:ea typeface="+mj-ea"/>
              <a:cs typeface="+mj-cs"/>
            </a:endParaRPr>
          </a:p>
        </p:txBody>
      </p:sp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7" cstate="print">
            <a:lum bright="-20000"/>
          </a:blip>
          <a:srcRect/>
          <a:stretch>
            <a:fillRect/>
          </a:stretch>
        </p:blipFill>
        <p:spPr bwMode="auto">
          <a:xfrm>
            <a:off x="5865813" y="4606925"/>
            <a:ext cx="903287" cy="588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8" cstate="print">
            <a:lum bright="-20000"/>
          </a:blip>
          <a:srcRect/>
          <a:stretch>
            <a:fillRect/>
          </a:stretch>
        </p:blipFill>
        <p:spPr bwMode="auto">
          <a:xfrm>
            <a:off x="6396038" y="4251325"/>
            <a:ext cx="903287" cy="587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305" name="Picture 2" descr="http://www.alphabetics.info/international/wp-content/uploads/2009/03/mumbai-attack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95500" y="5049838"/>
            <a:ext cx="14763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4" descr="http://www.telegraph.co.uk/telegraph/multimedia/archive/01122/mumbai-suspect_1122077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750" y="4683125"/>
            <a:ext cx="142875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88950" y="6086475"/>
            <a:ext cx="3090863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en-US" sz="1000" b="1" i="1" kern="0" dirty="0">
                <a:solidFill>
                  <a:srgbClr val="151C77"/>
                </a:solidFill>
                <a:latin typeface="Franklin Gothic Medium" pitchFamily="34" charset="0"/>
                <a:ea typeface="+mj-ea"/>
                <a:cs typeface="+mj-cs"/>
              </a:rPr>
              <a:t>Mumbai, India Attack: 26-29 November, 2008</a:t>
            </a:r>
            <a:endParaRPr lang="en-US" sz="1000" i="1" kern="0" dirty="0">
              <a:solidFill>
                <a:srgbClr val="151C77"/>
              </a:solidFill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171825" y="2828925"/>
            <a:ext cx="4171950" cy="1504950"/>
          </a:xfrm>
          <a:prstGeom prst="rect">
            <a:avLst/>
          </a:prstGeom>
        </p:spPr>
        <p:txBody>
          <a:bodyPr/>
          <a:lstStyle/>
          <a:p>
            <a:pPr marL="742950" lvl="1" indent="-285750" algn="l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800" b="1" kern="0" dirty="0">
                <a:latin typeface="+mn-lt"/>
              </a:rPr>
              <a:t>Driven by a cause …</a:t>
            </a:r>
          </a:p>
          <a:p>
            <a:pPr marL="742950" lvl="1" indent="-285750" algn="l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800" b="1" kern="0" dirty="0">
                <a:latin typeface="+mn-lt"/>
              </a:rPr>
              <a:t>Small numbers …</a:t>
            </a:r>
          </a:p>
          <a:p>
            <a:pPr marL="742950" lvl="1" indent="-285750" algn="l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800" b="1" kern="0" dirty="0">
                <a:latin typeface="+mn-lt"/>
              </a:rPr>
              <a:t>Dispersed &amp; distributed …</a:t>
            </a:r>
          </a:p>
          <a:p>
            <a:pPr marL="742950" lvl="1" indent="-285750" algn="l">
              <a:spcBef>
                <a:spcPct val="50000"/>
              </a:spcBef>
              <a:buClr>
                <a:srgbClr val="151C77"/>
              </a:buClr>
              <a:buSzPct val="80000"/>
              <a:defRPr/>
            </a:pPr>
            <a:endParaRPr lang="en-US" sz="1800" b="1" kern="0" dirty="0">
              <a:latin typeface="+mn-lt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1104900" y="2219325"/>
            <a:ext cx="4873625" cy="523875"/>
          </a:xfrm>
          <a:prstGeom prst="rect">
            <a:avLst/>
          </a:prstGeom>
        </p:spPr>
        <p:txBody>
          <a:bodyPr/>
          <a:lstStyle/>
          <a:p>
            <a:pPr marL="285750" indent="-285750" algn="l">
              <a:spcBef>
                <a:spcPct val="50000"/>
              </a:spcBef>
              <a:buClr>
                <a:srgbClr val="151C77"/>
              </a:buClr>
              <a:buSzPct val="80000"/>
              <a:defRPr/>
            </a:pPr>
            <a:r>
              <a:rPr lang="en-US" sz="2400" b="1" i="1" kern="0" dirty="0">
                <a:latin typeface="+mn-lt"/>
              </a:rPr>
              <a:t>Highly flexible adversaries:</a:t>
            </a:r>
          </a:p>
          <a:p>
            <a:pPr marL="742950" lvl="1" indent="-285750" algn="l">
              <a:spcBef>
                <a:spcPct val="50000"/>
              </a:spcBef>
              <a:buClr>
                <a:srgbClr val="151C77"/>
              </a:buClr>
              <a:buSzPct val="80000"/>
              <a:defRPr/>
            </a:pPr>
            <a:endParaRPr lang="en-US" sz="2200" b="1" i="1" kern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257300"/>
            <a:ext cx="9144000" cy="516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B85C4F5-902E-4FDA-9346-6BF59485EE8F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6</a:t>
            </a:fld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Traditional Threats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5576888"/>
            <a:ext cx="9144000" cy="858837"/>
            <a:chOff x="240" y="3504"/>
            <a:chExt cx="5280" cy="54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0" y="3504"/>
              <a:ext cx="5280" cy="541"/>
              <a:chOff x="240" y="3504"/>
              <a:chExt cx="5280" cy="541"/>
            </a:xfrm>
          </p:grpSpPr>
          <p:sp>
            <p:nvSpPr>
              <p:cNvPr id="13322" name="Text Box 6"/>
              <p:cNvSpPr txBox="1">
                <a:spLocks noChangeArrowheads="1"/>
              </p:cNvSpPr>
              <p:nvPr/>
            </p:nvSpPr>
            <p:spPr bwMode="auto">
              <a:xfrm>
                <a:off x="240" y="3696"/>
                <a:ext cx="5280" cy="349"/>
              </a:xfrm>
              <a:prstGeom prst="rect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tIns="182880"/>
              <a:lstStyle/>
              <a:p>
                <a:pPr>
                  <a:spcBef>
                    <a:spcPct val="70000"/>
                  </a:spcBef>
                </a:pPr>
                <a:endParaRPr lang="en-US" sz="2000" i="1">
                  <a:solidFill>
                    <a:srgbClr val="A50021"/>
                  </a:solidFill>
                </a:endParaRPr>
              </a:p>
            </p:txBody>
          </p:sp>
          <p:sp>
            <p:nvSpPr>
              <p:cNvPr id="13323" name="Text Box 7"/>
              <p:cNvSpPr txBox="1">
                <a:spLocks noChangeArrowheads="1"/>
              </p:cNvSpPr>
              <p:nvPr/>
            </p:nvSpPr>
            <p:spPr bwMode="auto">
              <a:xfrm>
                <a:off x="240" y="3504"/>
                <a:ext cx="5280" cy="205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tIns="182880"/>
              <a:lstStyle/>
              <a:p>
                <a:pPr>
                  <a:spcBef>
                    <a:spcPct val="70000"/>
                  </a:spcBef>
                </a:pPr>
                <a:endParaRPr lang="en-US" sz="2000" i="1">
                  <a:solidFill>
                    <a:srgbClr val="A50021"/>
                  </a:solidFill>
                </a:endParaRPr>
              </a:p>
            </p:txBody>
          </p:sp>
        </p:grpSp>
        <p:sp>
          <p:nvSpPr>
            <p:cNvPr id="3579912" name="Text Box 8"/>
            <p:cNvSpPr txBox="1">
              <a:spLocks noChangeArrowheads="1"/>
            </p:cNvSpPr>
            <p:nvPr/>
          </p:nvSpPr>
          <p:spPr bwMode="auto">
            <a:xfrm>
              <a:off x="240" y="3648"/>
              <a:ext cx="528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CC9900"/>
              </a:outerShdw>
            </a:effectLst>
          </p:spPr>
          <p:txBody>
            <a:bodyPr tIns="182880"/>
            <a:lstStyle/>
            <a:p>
              <a:pPr>
                <a:defRPr/>
              </a:pPr>
              <a:r>
                <a:rPr lang="en-US" sz="2000" b="1" i="1" dirty="0">
                  <a:solidFill>
                    <a:srgbClr val="A50021"/>
                  </a:solidFill>
                  <a:latin typeface="Arial" charset="0"/>
                </a:rPr>
                <a:t>Cross Domain Dominance Challenged At All Levels</a:t>
              </a:r>
            </a:p>
          </p:txBody>
        </p:sp>
      </p:grpSp>
      <p:pic>
        <p:nvPicPr>
          <p:cNvPr id="13318" name="Picture 9" descr="Trad_Dom_finalFL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575" y="3265488"/>
            <a:ext cx="5686425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" descr="BearDragonCirc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2225" y="1255713"/>
            <a:ext cx="436086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0" y="1274763"/>
            <a:ext cx="9143999" cy="516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5576888"/>
            <a:ext cx="8382000" cy="858837"/>
            <a:chOff x="240" y="3504"/>
            <a:chExt cx="5280" cy="541"/>
          </a:xfrm>
        </p:grpSpPr>
        <p:sp>
          <p:nvSpPr>
            <p:cNvPr id="14389" name="Text Box 6"/>
            <p:cNvSpPr txBox="1">
              <a:spLocks noChangeArrowheads="1"/>
            </p:cNvSpPr>
            <p:nvPr/>
          </p:nvSpPr>
          <p:spPr bwMode="auto">
            <a:xfrm>
              <a:off x="240" y="3696"/>
              <a:ext cx="5280" cy="349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tIns="182880"/>
            <a:lstStyle/>
            <a:p>
              <a:pPr>
                <a:spcBef>
                  <a:spcPct val="70000"/>
                </a:spcBef>
              </a:pPr>
              <a:endParaRPr lang="en-US" sz="2000" i="1">
                <a:solidFill>
                  <a:srgbClr val="A50021"/>
                </a:solidFill>
              </a:endParaRPr>
            </a:p>
          </p:txBody>
        </p:sp>
        <p:sp>
          <p:nvSpPr>
            <p:cNvPr id="14390" name="Text Box 7"/>
            <p:cNvSpPr txBox="1">
              <a:spLocks noChangeArrowheads="1"/>
            </p:cNvSpPr>
            <p:nvPr/>
          </p:nvSpPr>
          <p:spPr bwMode="auto">
            <a:xfrm>
              <a:off x="240" y="3504"/>
              <a:ext cx="5280" cy="20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tIns="182880"/>
            <a:lstStyle/>
            <a:p>
              <a:pPr>
                <a:spcBef>
                  <a:spcPct val="70000"/>
                </a:spcBef>
              </a:pPr>
              <a:endParaRPr lang="en-US" sz="2000" i="1">
                <a:solidFill>
                  <a:srgbClr val="A50021"/>
                </a:solidFill>
              </a:endParaRPr>
            </a:p>
          </p:txBody>
        </p:sp>
      </p:grpSp>
      <p:sp>
        <p:nvSpPr>
          <p:cNvPr id="143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Challenges :</a:t>
            </a:r>
            <a:br>
              <a:rPr lang="en-US" smtClean="0"/>
            </a:br>
            <a:r>
              <a:rPr lang="en-US" smtClean="0"/>
              <a:t>A Myriad of “What Ifs”</a:t>
            </a:r>
          </a:p>
        </p:txBody>
      </p:sp>
      <p:sp>
        <p:nvSpPr>
          <p:cNvPr id="1434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B678172-5085-45FA-9DFD-3B36450F11DA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7</a:t>
            </a:fld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4342" name="Picture 3" descr="Iran jpe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213" y="4846638"/>
            <a:ext cx="2047875" cy="153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3" name="Picture 4" descr="North Korea jpe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638" y="4846638"/>
            <a:ext cx="2051050" cy="153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746125" y="1301750"/>
            <a:ext cx="7905750" cy="3430588"/>
            <a:chOff x="745335" y="1301261"/>
            <a:chExt cx="7906296" cy="3430481"/>
          </a:xfrm>
        </p:grpSpPr>
        <p:sp>
          <p:nvSpPr>
            <p:cNvPr id="14347" name="Rectangle 3"/>
            <p:cNvSpPr>
              <a:spLocks noChangeArrowheads="1"/>
            </p:cNvSpPr>
            <p:nvPr/>
          </p:nvSpPr>
          <p:spPr bwMode="auto">
            <a:xfrm>
              <a:off x="1932027" y="2697264"/>
              <a:ext cx="2104360" cy="101144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Rectangle 4"/>
            <p:cNvSpPr>
              <a:spLocks noChangeArrowheads="1"/>
            </p:cNvSpPr>
            <p:nvPr/>
          </p:nvSpPr>
          <p:spPr bwMode="auto">
            <a:xfrm>
              <a:off x="1932027" y="3717137"/>
              <a:ext cx="2104360" cy="101144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Rectangle 5"/>
            <p:cNvSpPr>
              <a:spLocks noChangeArrowheads="1"/>
            </p:cNvSpPr>
            <p:nvPr/>
          </p:nvSpPr>
          <p:spPr bwMode="auto">
            <a:xfrm>
              <a:off x="1932027" y="1685820"/>
              <a:ext cx="2104360" cy="101144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Text Box 6"/>
            <p:cNvSpPr txBox="1">
              <a:spLocks noChangeArrowheads="1"/>
            </p:cNvSpPr>
            <p:nvPr/>
          </p:nvSpPr>
          <p:spPr bwMode="auto">
            <a:xfrm>
              <a:off x="1932027" y="3031252"/>
              <a:ext cx="2135747" cy="3434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45720" rIns="0">
              <a:spAutoFit/>
            </a:bodyPr>
            <a:lstStyle/>
            <a:p>
              <a:pPr marL="290513" indent="-174625" algn="l" eaLnBrk="1" hangingPunct="1">
                <a:spcBef>
                  <a:spcPct val="40000"/>
                </a:spcBef>
                <a:buClr>
                  <a:srgbClr val="000066"/>
                </a:buClr>
                <a:buSzPct val="85000"/>
                <a:buFont typeface="Wingdings" pitchFamily="2" charset="2"/>
                <a:buChar char="n"/>
              </a:pPr>
              <a:r>
                <a:rPr lang="en-US"/>
                <a:t>Emerging ASAT</a:t>
              </a:r>
              <a:br>
                <a:rPr lang="en-US"/>
              </a:br>
              <a:r>
                <a:rPr lang="en-US"/>
                <a:t>Capability</a:t>
              </a:r>
            </a:p>
          </p:txBody>
        </p:sp>
        <p:sp>
          <p:nvSpPr>
            <p:cNvPr id="13" name="AutoShape 7"/>
            <p:cNvSpPr>
              <a:spLocks noChangeAspect="1" noChangeArrowheads="1"/>
            </p:cNvSpPr>
            <p:nvPr/>
          </p:nvSpPr>
          <p:spPr bwMode="auto">
            <a:xfrm>
              <a:off x="3979296" y="1312374"/>
              <a:ext cx="2532237" cy="373050"/>
            </a:xfrm>
            <a:prstGeom prst="homePlate">
              <a:avLst>
                <a:gd name="adj" fmla="val 74770"/>
              </a:avLst>
            </a:prstGeom>
            <a:gradFill rotWithShape="1">
              <a:gsLst>
                <a:gs pos="0">
                  <a:srgbClr val="0000FF"/>
                </a:gs>
                <a:gs pos="100000">
                  <a:schemeClr val="tx1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en-US" sz="24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Mid-term</a:t>
              </a:r>
            </a:p>
          </p:txBody>
        </p:sp>
        <p:sp>
          <p:nvSpPr>
            <p:cNvPr id="14" name="AutoShape 8"/>
            <p:cNvSpPr>
              <a:spLocks noChangeAspect="1" noChangeArrowheads="1"/>
            </p:cNvSpPr>
            <p:nvPr/>
          </p:nvSpPr>
          <p:spPr bwMode="auto">
            <a:xfrm>
              <a:off x="1848724" y="1309199"/>
              <a:ext cx="2527475" cy="374638"/>
            </a:xfrm>
            <a:prstGeom prst="homePlate">
              <a:avLst>
                <a:gd name="adj" fmla="val 74428"/>
              </a:avLst>
            </a:prstGeom>
            <a:gradFill rotWithShape="1">
              <a:gsLst>
                <a:gs pos="0">
                  <a:srgbClr val="000080"/>
                </a:gs>
                <a:gs pos="100000">
                  <a:schemeClr val="tx1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en-US" sz="24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Near-term</a:t>
              </a: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745335" y="3717139"/>
              <a:ext cx="1183703" cy="1011445"/>
              <a:chOff x="240" y="3080"/>
              <a:chExt cx="792" cy="960"/>
            </a:xfrm>
          </p:grpSpPr>
          <p:sp>
            <p:nvSpPr>
              <p:cNvPr id="14387" name="Rectangle 10"/>
              <p:cNvSpPr>
                <a:spLocks noChangeArrowheads="1"/>
              </p:cNvSpPr>
              <p:nvPr/>
            </p:nvSpPr>
            <p:spPr bwMode="auto">
              <a:xfrm>
                <a:off x="240" y="3539"/>
                <a:ext cx="792" cy="501"/>
              </a:xfrm>
              <a:prstGeom prst="rect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CC9900"/>
                  </a:gs>
                </a:gsLst>
                <a:lin ang="5400000" scaled="1"/>
              </a:gradFill>
              <a:ln w="12700" algn="ctr">
                <a:noFill/>
                <a:miter lim="800000"/>
                <a:headEnd/>
                <a:tailEnd/>
              </a:ln>
            </p:spPr>
            <p:txBody>
              <a:bodyPr tIns="182880"/>
              <a:lstStyle/>
              <a:p>
                <a:endParaRPr lang="en-US"/>
              </a:p>
            </p:txBody>
          </p:sp>
          <p:sp>
            <p:nvSpPr>
              <p:cNvPr id="14388" name="Rectangle 11"/>
              <p:cNvSpPr>
                <a:spLocks noChangeArrowheads="1"/>
              </p:cNvSpPr>
              <p:nvPr/>
            </p:nvSpPr>
            <p:spPr bwMode="auto">
              <a:xfrm>
                <a:off x="240" y="3080"/>
                <a:ext cx="792" cy="465"/>
              </a:xfrm>
              <a:prstGeom prst="rect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FF99"/>
                  </a:gs>
                </a:gsLst>
                <a:lin ang="5400000" scaled="1"/>
              </a:gradFill>
              <a:ln w="12700" algn="ctr">
                <a:noFill/>
                <a:miter lim="800000"/>
                <a:headEnd/>
                <a:tailEnd/>
              </a:ln>
            </p:spPr>
            <p:txBody>
              <a:bodyPr tIns="182880"/>
              <a:lstStyle/>
              <a:p>
                <a:endParaRPr 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745335" y="2705694"/>
              <a:ext cx="1183703" cy="1011445"/>
              <a:chOff x="240" y="2120"/>
              <a:chExt cx="792" cy="960"/>
            </a:xfrm>
          </p:grpSpPr>
          <p:sp>
            <p:nvSpPr>
              <p:cNvPr id="14385" name="Rectangle 13"/>
              <p:cNvSpPr>
                <a:spLocks noChangeArrowheads="1"/>
              </p:cNvSpPr>
              <p:nvPr/>
            </p:nvSpPr>
            <p:spPr bwMode="auto">
              <a:xfrm>
                <a:off x="240" y="2579"/>
                <a:ext cx="792" cy="501"/>
              </a:xfrm>
              <a:prstGeom prst="rect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CC9900"/>
                  </a:gs>
                </a:gsLst>
                <a:lin ang="5400000" scaled="1"/>
              </a:gradFill>
              <a:ln w="12700" algn="ctr">
                <a:noFill/>
                <a:miter lim="800000"/>
                <a:headEnd/>
                <a:tailEnd/>
              </a:ln>
            </p:spPr>
            <p:txBody>
              <a:bodyPr tIns="182880"/>
              <a:lstStyle/>
              <a:p>
                <a:endParaRPr lang="en-US"/>
              </a:p>
            </p:txBody>
          </p:sp>
          <p:sp>
            <p:nvSpPr>
              <p:cNvPr id="14386" name="Rectangle 14"/>
              <p:cNvSpPr>
                <a:spLocks noChangeArrowheads="1"/>
              </p:cNvSpPr>
              <p:nvPr/>
            </p:nvSpPr>
            <p:spPr bwMode="auto">
              <a:xfrm>
                <a:off x="240" y="2120"/>
                <a:ext cx="792" cy="465"/>
              </a:xfrm>
              <a:prstGeom prst="rect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FF99"/>
                  </a:gs>
                </a:gsLst>
                <a:lin ang="5400000" scaled="1"/>
              </a:gradFill>
              <a:ln w="12700" algn="ctr">
                <a:noFill/>
                <a:miter lim="800000"/>
                <a:headEnd/>
                <a:tailEnd/>
              </a:ln>
            </p:spPr>
            <p:txBody>
              <a:bodyPr tIns="182880"/>
              <a:lstStyle/>
              <a:p>
                <a:endParaRPr lang="en-US"/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745335" y="1694249"/>
              <a:ext cx="1183703" cy="1011445"/>
              <a:chOff x="240" y="1160"/>
              <a:chExt cx="792" cy="960"/>
            </a:xfrm>
          </p:grpSpPr>
          <p:sp>
            <p:nvSpPr>
              <p:cNvPr id="14383" name="Rectangle 16"/>
              <p:cNvSpPr>
                <a:spLocks noChangeArrowheads="1"/>
              </p:cNvSpPr>
              <p:nvPr/>
            </p:nvSpPr>
            <p:spPr bwMode="auto">
              <a:xfrm>
                <a:off x="240" y="1619"/>
                <a:ext cx="792" cy="501"/>
              </a:xfrm>
              <a:prstGeom prst="rect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CC9900"/>
                  </a:gs>
                </a:gsLst>
                <a:lin ang="5400000" scaled="1"/>
              </a:gradFill>
              <a:ln w="12700" algn="ctr">
                <a:noFill/>
                <a:miter lim="800000"/>
                <a:headEnd/>
                <a:tailEnd/>
              </a:ln>
            </p:spPr>
            <p:txBody>
              <a:bodyPr tIns="182880"/>
              <a:lstStyle/>
              <a:p>
                <a:endParaRPr lang="en-US"/>
              </a:p>
            </p:txBody>
          </p:sp>
          <p:sp>
            <p:nvSpPr>
              <p:cNvPr id="14384" name="Rectangle 17"/>
              <p:cNvSpPr>
                <a:spLocks noChangeArrowheads="1"/>
              </p:cNvSpPr>
              <p:nvPr/>
            </p:nvSpPr>
            <p:spPr bwMode="auto">
              <a:xfrm>
                <a:off x="240" y="1160"/>
                <a:ext cx="792" cy="465"/>
              </a:xfrm>
              <a:prstGeom prst="rect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FF99"/>
                  </a:gs>
                </a:gsLst>
                <a:lin ang="5400000" scaled="1"/>
              </a:gradFill>
              <a:ln w="12700" algn="ctr">
                <a:noFill/>
                <a:miter lim="800000"/>
                <a:headEnd/>
                <a:tailEnd/>
              </a:ln>
            </p:spPr>
            <p:txBody>
              <a:bodyPr tIns="182880"/>
              <a:lstStyle/>
              <a:p>
                <a:endParaRPr lang="en-US"/>
              </a:p>
            </p:txBody>
          </p:sp>
        </p:grp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116836" y="2080700"/>
              <a:ext cx="392140" cy="1920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FF66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en-US" sz="1900" dirty="0">
                  <a:solidFill>
                    <a:srgbClr val="CC3300"/>
                  </a:solidFill>
                  <a:latin typeface="Arial" charset="0"/>
                </a:rPr>
                <a:t>AIR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924735" y="3093493"/>
              <a:ext cx="781104" cy="1920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FF66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en-US" sz="1900" dirty="0">
                  <a:solidFill>
                    <a:srgbClr val="CC3300"/>
                  </a:solidFill>
                  <a:latin typeface="Arial" charset="0"/>
                </a:rPr>
                <a:t>SPACE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918385" y="4104699"/>
              <a:ext cx="795392" cy="1920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FF66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en-US" sz="1900" dirty="0">
                  <a:solidFill>
                    <a:srgbClr val="CC3300"/>
                  </a:solidFill>
                  <a:latin typeface="Arial" charset="0"/>
                </a:rPr>
                <a:t>CYBER</a:t>
              </a:r>
            </a:p>
          </p:txBody>
        </p:sp>
        <p:sp>
          <p:nvSpPr>
            <p:cNvPr id="14359" name="Rectangle 21"/>
            <p:cNvSpPr>
              <a:spLocks noChangeArrowheads="1"/>
            </p:cNvSpPr>
            <p:nvPr/>
          </p:nvSpPr>
          <p:spPr bwMode="auto">
            <a:xfrm>
              <a:off x="4045354" y="2697264"/>
              <a:ext cx="2104360" cy="101144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Rectangle 22"/>
            <p:cNvSpPr>
              <a:spLocks noChangeArrowheads="1"/>
            </p:cNvSpPr>
            <p:nvPr/>
          </p:nvSpPr>
          <p:spPr bwMode="auto">
            <a:xfrm>
              <a:off x="4045354" y="3717137"/>
              <a:ext cx="2104360" cy="101144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Rectangle 23"/>
            <p:cNvSpPr>
              <a:spLocks noChangeArrowheads="1"/>
            </p:cNvSpPr>
            <p:nvPr/>
          </p:nvSpPr>
          <p:spPr bwMode="auto">
            <a:xfrm>
              <a:off x="4045354" y="1685820"/>
              <a:ext cx="2104360" cy="101144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2" name="Rectangle 24"/>
            <p:cNvSpPr>
              <a:spLocks noChangeArrowheads="1"/>
            </p:cNvSpPr>
            <p:nvPr/>
          </p:nvSpPr>
          <p:spPr bwMode="auto">
            <a:xfrm>
              <a:off x="6160177" y="2697264"/>
              <a:ext cx="2104360" cy="101144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Rectangle 25"/>
            <p:cNvSpPr>
              <a:spLocks noChangeArrowheads="1"/>
            </p:cNvSpPr>
            <p:nvPr/>
          </p:nvSpPr>
          <p:spPr bwMode="auto">
            <a:xfrm>
              <a:off x="6160177" y="3717137"/>
              <a:ext cx="2104360" cy="101144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4" name="Rectangle 26"/>
            <p:cNvSpPr>
              <a:spLocks noChangeArrowheads="1"/>
            </p:cNvSpPr>
            <p:nvPr/>
          </p:nvSpPr>
          <p:spPr bwMode="auto">
            <a:xfrm>
              <a:off x="6160177" y="1685820"/>
              <a:ext cx="2104360" cy="101144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27"/>
            <p:cNvSpPr>
              <a:spLocks noChangeAspect="1" noChangeArrowheads="1"/>
            </p:cNvSpPr>
            <p:nvPr/>
          </p:nvSpPr>
          <p:spPr bwMode="auto">
            <a:xfrm>
              <a:off x="6119394" y="1302849"/>
              <a:ext cx="2532237" cy="390513"/>
            </a:xfrm>
            <a:prstGeom prst="homePlate">
              <a:avLst>
                <a:gd name="adj" fmla="val 71537"/>
              </a:avLst>
            </a:prstGeom>
            <a:gradFill rotWithShape="1">
              <a:gsLst>
                <a:gs pos="0">
                  <a:srgbClr val="3399FF"/>
                </a:gs>
                <a:gs pos="100000">
                  <a:schemeClr val="tx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en-US" sz="20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Long-term</a:t>
              </a:r>
            </a:p>
          </p:txBody>
        </p:sp>
        <p:sp>
          <p:nvSpPr>
            <p:cNvPr id="14366" name="Rectangle 28"/>
            <p:cNvSpPr>
              <a:spLocks noChangeArrowheads="1"/>
            </p:cNvSpPr>
            <p:nvPr/>
          </p:nvSpPr>
          <p:spPr bwMode="auto">
            <a:xfrm>
              <a:off x="745335" y="1308636"/>
              <a:ext cx="1138865" cy="38245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00008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29"/>
            <p:cNvSpPr>
              <a:spLocks noChangeAspect="1" noChangeArrowheads="1"/>
            </p:cNvSpPr>
            <p:nvPr/>
          </p:nvSpPr>
          <p:spPr bwMode="auto">
            <a:xfrm>
              <a:off x="4015811" y="1302849"/>
              <a:ext cx="2532238" cy="373050"/>
            </a:xfrm>
            <a:prstGeom prst="homePlate">
              <a:avLst>
                <a:gd name="adj" fmla="val 74770"/>
              </a:avLst>
            </a:prstGeom>
            <a:gradFill rotWithShape="1">
              <a:gsLst>
                <a:gs pos="0">
                  <a:srgbClr val="0000FF"/>
                </a:gs>
                <a:gs pos="100000">
                  <a:schemeClr val="tx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en-US" sz="20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Mid-term</a:t>
              </a:r>
            </a:p>
          </p:txBody>
        </p:sp>
        <p:sp>
          <p:nvSpPr>
            <p:cNvPr id="30" name="AutoShape 30"/>
            <p:cNvSpPr>
              <a:spLocks noChangeAspect="1" noChangeArrowheads="1"/>
            </p:cNvSpPr>
            <p:nvPr/>
          </p:nvSpPr>
          <p:spPr bwMode="auto">
            <a:xfrm>
              <a:off x="1872538" y="1301261"/>
              <a:ext cx="2527475" cy="374638"/>
            </a:xfrm>
            <a:prstGeom prst="homePlate">
              <a:avLst>
                <a:gd name="adj" fmla="val 74428"/>
              </a:avLst>
            </a:prstGeom>
            <a:gradFill rotWithShape="1">
              <a:gsLst>
                <a:gs pos="0">
                  <a:srgbClr val="000080"/>
                </a:gs>
                <a:gs pos="100000">
                  <a:schemeClr val="tx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en-US" sz="20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Near-term</a:t>
              </a:r>
            </a:p>
          </p:txBody>
        </p:sp>
        <p:sp>
          <p:nvSpPr>
            <p:cNvPr id="14369" name="Text Box 34"/>
            <p:cNvSpPr txBox="1">
              <a:spLocks noChangeArrowheads="1"/>
            </p:cNvSpPr>
            <p:nvPr/>
          </p:nvSpPr>
          <p:spPr bwMode="auto">
            <a:xfrm>
              <a:off x="1932027" y="1920770"/>
              <a:ext cx="2135747" cy="5415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45720" rIns="0">
              <a:spAutoFit/>
            </a:bodyPr>
            <a:lstStyle/>
            <a:p>
              <a:pPr marL="290513" indent="-174625" algn="l" eaLnBrk="1" hangingPunct="1">
                <a:spcBef>
                  <a:spcPct val="40000"/>
                </a:spcBef>
                <a:buClr>
                  <a:srgbClr val="000066"/>
                </a:buClr>
                <a:buSzPct val="85000"/>
                <a:buFont typeface="Wingdings" pitchFamily="2" charset="2"/>
                <a:buChar char="n"/>
              </a:pPr>
              <a:r>
                <a:rPr lang="en-US"/>
                <a:t>Hybrid 4th Gen+ Fighters</a:t>
              </a:r>
            </a:p>
            <a:p>
              <a:pPr marL="290513" indent="-174625" algn="l" eaLnBrk="1" hangingPunct="1">
                <a:spcBef>
                  <a:spcPct val="40000"/>
                </a:spcBef>
                <a:buClr>
                  <a:srgbClr val="000066"/>
                </a:buClr>
                <a:buSzPct val="85000"/>
                <a:buFont typeface="Wingdings" pitchFamily="2" charset="2"/>
                <a:buChar char="n"/>
              </a:pPr>
              <a:r>
                <a:rPr lang="en-US"/>
                <a:t>SA-20 Proliferation</a:t>
              </a:r>
            </a:p>
          </p:txBody>
        </p:sp>
        <p:sp>
          <p:nvSpPr>
            <p:cNvPr id="14370" name="Text Box 35"/>
            <p:cNvSpPr txBox="1">
              <a:spLocks noChangeArrowheads="1"/>
            </p:cNvSpPr>
            <p:nvPr/>
          </p:nvSpPr>
          <p:spPr bwMode="auto">
            <a:xfrm>
              <a:off x="1932027" y="3881496"/>
              <a:ext cx="2135747" cy="738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45720" rIns="0">
              <a:spAutoFit/>
            </a:bodyPr>
            <a:lstStyle/>
            <a:p>
              <a:pPr marL="290513" indent="-174625" algn="l" eaLnBrk="1" hangingPunct="1">
                <a:spcBef>
                  <a:spcPct val="40000"/>
                </a:spcBef>
                <a:buClr>
                  <a:srgbClr val="000066"/>
                </a:buClr>
                <a:buSzPct val="85000"/>
                <a:buFont typeface="Wingdings" pitchFamily="2" charset="2"/>
                <a:buChar char="n"/>
              </a:pPr>
              <a:r>
                <a:rPr lang="en-US"/>
                <a:t>High-Performance Computing</a:t>
              </a:r>
            </a:p>
          </p:txBody>
        </p:sp>
        <p:sp>
          <p:nvSpPr>
            <p:cNvPr id="14371" name="Text Box 36"/>
            <p:cNvSpPr txBox="1">
              <a:spLocks noChangeArrowheads="1"/>
            </p:cNvSpPr>
            <p:nvPr/>
          </p:nvSpPr>
          <p:spPr bwMode="auto">
            <a:xfrm>
              <a:off x="4045354" y="2861624"/>
              <a:ext cx="2135747" cy="682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45720" rIns="0">
              <a:spAutoFit/>
            </a:bodyPr>
            <a:lstStyle/>
            <a:p>
              <a:pPr marL="290513" indent="-174625" algn="l" eaLnBrk="1" hangingPunct="1">
                <a:spcBef>
                  <a:spcPct val="40000"/>
                </a:spcBef>
                <a:buClr>
                  <a:srgbClr val="000066"/>
                </a:buClr>
                <a:buSzPct val="85000"/>
                <a:buFont typeface="Wingdings" pitchFamily="2" charset="2"/>
                <a:buChar char="n"/>
              </a:pPr>
              <a:r>
                <a:rPr lang="en-US"/>
                <a:t>Chinese Manned Space Program</a:t>
              </a:r>
            </a:p>
            <a:p>
              <a:pPr marL="290513" indent="-174625" algn="l" eaLnBrk="1" hangingPunct="1">
                <a:spcBef>
                  <a:spcPct val="40000"/>
                </a:spcBef>
                <a:buClr>
                  <a:srgbClr val="000066"/>
                </a:buClr>
                <a:buSzPct val="85000"/>
                <a:buFont typeface="Wingdings" pitchFamily="2" charset="2"/>
                <a:buChar char="n"/>
              </a:pPr>
              <a:r>
                <a:rPr lang="en-US"/>
                <a:t>Revitalized Russian Mil Space Program</a:t>
              </a:r>
            </a:p>
          </p:txBody>
        </p:sp>
        <p:sp>
          <p:nvSpPr>
            <p:cNvPr id="14372" name="Text Box 37"/>
            <p:cNvSpPr txBox="1">
              <a:spLocks noChangeArrowheads="1"/>
            </p:cNvSpPr>
            <p:nvPr/>
          </p:nvSpPr>
          <p:spPr bwMode="auto">
            <a:xfrm>
              <a:off x="4045354" y="1892323"/>
              <a:ext cx="2135747" cy="598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45720" rIns="0">
              <a:spAutoFit/>
            </a:bodyPr>
            <a:lstStyle/>
            <a:p>
              <a:pPr marL="290513" indent="-174625" algn="l" eaLnBrk="1" hangingPunct="1">
                <a:spcBef>
                  <a:spcPct val="40000"/>
                </a:spcBef>
                <a:buClr>
                  <a:srgbClr val="000066"/>
                </a:buClr>
                <a:buSzPct val="85000"/>
                <a:buFont typeface="Wingdings" pitchFamily="2" charset="2"/>
                <a:buChar char="n"/>
              </a:pPr>
              <a:r>
                <a:rPr lang="en-US"/>
                <a:t>Advanced DRFM</a:t>
              </a:r>
            </a:p>
            <a:p>
              <a:pPr marL="290513" indent="-174625" algn="l" eaLnBrk="1" hangingPunct="1">
                <a:spcBef>
                  <a:spcPct val="40000"/>
                </a:spcBef>
                <a:buClr>
                  <a:srgbClr val="000066"/>
                </a:buClr>
                <a:buSzPct val="85000"/>
                <a:buFont typeface="Wingdings" pitchFamily="2" charset="2"/>
                <a:buChar char="n"/>
              </a:pPr>
              <a:r>
                <a:rPr lang="en-US"/>
                <a:t>Long Range AAMs</a:t>
              </a:r>
            </a:p>
            <a:p>
              <a:pPr marL="290513" indent="-174625" algn="l" eaLnBrk="1" hangingPunct="1">
                <a:spcBef>
                  <a:spcPct val="40000"/>
                </a:spcBef>
                <a:buClr>
                  <a:srgbClr val="000066"/>
                </a:buClr>
                <a:buSzPct val="85000"/>
                <a:buFont typeface="Wingdings" pitchFamily="2" charset="2"/>
                <a:buChar char="n"/>
              </a:pPr>
              <a:r>
                <a:rPr lang="en-US"/>
                <a:t>SA-21</a:t>
              </a:r>
            </a:p>
          </p:txBody>
        </p:sp>
        <p:sp>
          <p:nvSpPr>
            <p:cNvPr id="14373" name="Text Box 38"/>
            <p:cNvSpPr txBox="1">
              <a:spLocks noChangeArrowheads="1"/>
            </p:cNvSpPr>
            <p:nvPr/>
          </p:nvSpPr>
          <p:spPr bwMode="auto">
            <a:xfrm>
              <a:off x="4045354" y="4022677"/>
              <a:ext cx="2135747" cy="40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45720" rIns="0">
              <a:spAutoFit/>
            </a:bodyPr>
            <a:lstStyle/>
            <a:p>
              <a:pPr marL="290513" indent="-174625" algn="l" eaLnBrk="1" hangingPunct="1">
                <a:spcBef>
                  <a:spcPct val="40000"/>
                </a:spcBef>
                <a:buClr>
                  <a:srgbClr val="000066"/>
                </a:buClr>
                <a:buSzPct val="85000"/>
                <a:buFont typeface="Wingdings" pitchFamily="2" charset="2"/>
                <a:buChar char="n"/>
              </a:pPr>
              <a:r>
                <a:rPr lang="en-US"/>
                <a:t>Nanotechnology</a:t>
              </a:r>
            </a:p>
            <a:p>
              <a:pPr marL="290513" indent="-174625" algn="l" eaLnBrk="1" hangingPunct="1">
                <a:spcBef>
                  <a:spcPct val="40000"/>
                </a:spcBef>
                <a:buClr>
                  <a:srgbClr val="000066"/>
                </a:buClr>
                <a:buSzPct val="85000"/>
                <a:buFont typeface="Wingdings" pitchFamily="2" charset="2"/>
                <a:buChar char="n"/>
              </a:pPr>
              <a:r>
                <a:rPr lang="en-US"/>
                <a:t>Biometrics</a:t>
              </a:r>
            </a:p>
          </p:txBody>
        </p:sp>
        <p:pic>
          <p:nvPicPr>
            <p:cNvPr id="14374" name="Picture 39" descr="rfi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33522" y="3717137"/>
              <a:ext cx="2102865" cy="101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5" name="Picture 4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17081" y="2707800"/>
              <a:ext cx="2119306" cy="101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6" name="Picture 41" descr="su-3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35016" y="1693196"/>
              <a:ext cx="2101371" cy="101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7" name="Picture 4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42365" y="1685820"/>
              <a:ext cx="2107349" cy="1014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8" name="Picture 43" descr="nanobots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42365" y="3717137"/>
              <a:ext cx="2107349" cy="1013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9" name="Picture 44" descr="quantum-comp2_4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160177" y="3717137"/>
              <a:ext cx="2104360" cy="1014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0" name="Picture 45" descr="Space%20Weapon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155693" y="2697264"/>
              <a:ext cx="2108844" cy="1009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1" name="Picture 4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143736" y="1685820"/>
              <a:ext cx="2120801" cy="1014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2" name="Picture 47" descr="Chinaspa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043860" y="2708854"/>
              <a:ext cx="2105854" cy="999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5" name="Picture 59" descr="New India slide as picture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1850" y="4837113"/>
            <a:ext cx="2074863" cy="155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6" name="Picture 60" descr="New Taiwain slide as picture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88150" y="4819650"/>
            <a:ext cx="21209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200px-Corona_pentagon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029200" y="2224088"/>
            <a:ext cx="10509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cnp_balloon_reports_01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93700" y="1514475"/>
            <a:ext cx="84772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F5_1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109663" y="1636713"/>
            <a:ext cx="1817687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2347033524_d8b8ffe176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911350" y="2127250"/>
            <a:ext cx="14414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McDonnell_RF-101_Voodoo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036888" y="1647825"/>
            <a:ext cx="1295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676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76600" y="2105025"/>
            <a:ext cx="10699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1" descr="Image:Lockheed SR-71 side view the first SR-71A-LO delivered (SN 61-7950) 061122-F-1234P-045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276725" y="1911350"/>
            <a:ext cx="105727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2" descr="Global Hawk high-altitude, long-endurance unmanned aerial reconnaissance system for the US Air Force.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286500" y="1622425"/>
            <a:ext cx="19208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3" descr="MQ-9 Reaper UCAV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477125" y="2374900"/>
            <a:ext cx="1371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4" descr="kh11b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308600" y="1660525"/>
            <a:ext cx="1054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5" descr="1"/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73063" y="4271963"/>
            <a:ext cx="13462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6" descr="5_10_3"/>
          <p:cNvPicPr>
            <a:picLocks noChangeAspect="1" noChangeArrowheads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36700" y="4175125"/>
            <a:ext cx="13906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7" descr="200px-Korean_War_bombing_Wonsan"/>
          <p:cNvPicPr>
            <a:picLocks noChangeAspect="1" noChangeArrowheads="1"/>
          </p:cNvPicPr>
          <p:nvPr/>
        </p:nvPicPr>
        <p:blipFill>
          <a:blip r:embed="rId1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709863" y="4117975"/>
            <a:ext cx="13335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8" descr="PA005063"/>
          <p:cNvPicPr>
            <a:picLocks noChangeAspect="1" noChangeArrowheads="1"/>
          </p:cNvPicPr>
          <p:nvPr/>
        </p:nvPicPr>
        <p:blipFill>
          <a:blip r:embed="rId18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846513" y="4054475"/>
            <a:ext cx="201771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6" name="Line 19"/>
          <p:cNvSpPr>
            <a:spLocks noChangeShapeType="1"/>
          </p:cNvSpPr>
          <p:nvPr/>
        </p:nvSpPr>
        <p:spPr bwMode="auto">
          <a:xfrm>
            <a:off x="609600" y="3544888"/>
            <a:ext cx="7848600" cy="0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Text Box 20"/>
          <p:cNvSpPr txBox="1">
            <a:spLocks noChangeArrowheads="1"/>
          </p:cNvSpPr>
          <p:nvPr/>
        </p:nvSpPr>
        <p:spPr bwMode="auto">
          <a:xfrm>
            <a:off x="1330325" y="3098800"/>
            <a:ext cx="61595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EAEAEA"/>
                </a:solidFill>
              </a:rPr>
              <a:t>… Information in War: Finding, Fixing, Tracking…</a:t>
            </a:r>
          </a:p>
        </p:txBody>
      </p:sp>
      <p:sp>
        <p:nvSpPr>
          <p:cNvPr id="15378" name="Text Box 21"/>
          <p:cNvSpPr txBox="1">
            <a:spLocks noChangeArrowheads="1"/>
          </p:cNvSpPr>
          <p:nvPr/>
        </p:nvSpPr>
        <p:spPr bwMode="auto">
          <a:xfrm>
            <a:off x="979488" y="3541713"/>
            <a:ext cx="67706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EAEAEA"/>
                </a:solidFill>
              </a:rPr>
              <a:t>… Precision in War: Targeting, Engaging, Assessing…</a:t>
            </a:r>
          </a:p>
        </p:txBody>
      </p:sp>
      <p:sp>
        <p:nvSpPr>
          <p:cNvPr id="15379" name="Text Box 22"/>
          <p:cNvSpPr txBox="1">
            <a:spLocks noChangeArrowheads="1"/>
          </p:cNvSpPr>
          <p:nvPr/>
        </p:nvSpPr>
        <p:spPr bwMode="auto">
          <a:xfrm>
            <a:off x="354013" y="2633663"/>
            <a:ext cx="7762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EAEAEA"/>
                </a:solidFill>
              </a:rPr>
              <a:t>WWI: Recon</a:t>
            </a:r>
          </a:p>
          <a:p>
            <a:r>
              <a:rPr lang="en-US" sz="800" b="1">
                <a:solidFill>
                  <a:srgbClr val="EAEAEA"/>
                </a:solidFill>
              </a:rPr>
              <a:t>Balloon</a:t>
            </a:r>
          </a:p>
        </p:txBody>
      </p:sp>
      <p:sp>
        <p:nvSpPr>
          <p:cNvPr id="15380" name="Text Box 23"/>
          <p:cNvSpPr txBox="1">
            <a:spLocks noChangeArrowheads="1"/>
          </p:cNvSpPr>
          <p:nvPr/>
        </p:nvSpPr>
        <p:spPr bwMode="auto">
          <a:xfrm>
            <a:off x="1195388" y="1457325"/>
            <a:ext cx="1814512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>
                <a:solidFill>
                  <a:srgbClr val="EAEAEA"/>
                </a:solidFill>
              </a:rPr>
              <a:t>WWII: Lockheed “Recce” P-38 </a:t>
            </a:r>
          </a:p>
        </p:txBody>
      </p:sp>
      <p:sp>
        <p:nvSpPr>
          <p:cNvPr id="15381" name="Text Box 24"/>
          <p:cNvSpPr txBox="1">
            <a:spLocks noChangeArrowheads="1"/>
          </p:cNvSpPr>
          <p:nvPr/>
        </p:nvSpPr>
        <p:spPr bwMode="auto">
          <a:xfrm>
            <a:off x="1843088" y="2909888"/>
            <a:ext cx="1814512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>
                <a:solidFill>
                  <a:srgbClr val="EAEAEA"/>
                </a:solidFill>
              </a:rPr>
              <a:t>Korea: N. American RB-45J</a:t>
            </a:r>
          </a:p>
        </p:txBody>
      </p:sp>
      <p:sp>
        <p:nvSpPr>
          <p:cNvPr id="15382" name="Text Box 25"/>
          <p:cNvSpPr txBox="1">
            <a:spLocks noChangeArrowheads="1"/>
          </p:cNvSpPr>
          <p:nvPr/>
        </p:nvSpPr>
        <p:spPr bwMode="auto">
          <a:xfrm>
            <a:off x="2927350" y="1466850"/>
            <a:ext cx="1814513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>
                <a:solidFill>
                  <a:srgbClr val="EAEAEA"/>
                </a:solidFill>
              </a:rPr>
              <a:t>Vietnam: RF-101 Voodoo</a:t>
            </a:r>
          </a:p>
        </p:txBody>
      </p:sp>
      <p:sp>
        <p:nvSpPr>
          <p:cNvPr id="15383" name="Text Box 26"/>
          <p:cNvSpPr txBox="1">
            <a:spLocks noChangeArrowheads="1"/>
          </p:cNvSpPr>
          <p:nvPr/>
        </p:nvSpPr>
        <p:spPr bwMode="auto">
          <a:xfrm>
            <a:off x="3281363" y="2743200"/>
            <a:ext cx="995362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>
                <a:solidFill>
                  <a:srgbClr val="EAEAEA"/>
                </a:solidFill>
              </a:rPr>
              <a:t>Vietnam: RF-4C</a:t>
            </a:r>
          </a:p>
        </p:txBody>
      </p:sp>
      <p:sp>
        <p:nvSpPr>
          <p:cNvPr id="15384" name="Text Box 27"/>
          <p:cNvSpPr txBox="1">
            <a:spLocks noChangeArrowheads="1"/>
          </p:cNvSpPr>
          <p:nvPr/>
        </p:nvSpPr>
        <p:spPr bwMode="auto">
          <a:xfrm>
            <a:off x="4313238" y="1781175"/>
            <a:ext cx="995362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>
                <a:solidFill>
                  <a:srgbClr val="EAEAEA"/>
                </a:solidFill>
              </a:rPr>
              <a:t>Cold War: SR-71</a:t>
            </a:r>
          </a:p>
        </p:txBody>
      </p:sp>
      <p:sp>
        <p:nvSpPr>
          <p:cNvPr id="15385" name="Text Box 28"/>
          <p:cNvSpPr txBox="1">
            <a:spLocks noChangeArrowheads="1"/>
          </p:cNvSpPr>
          <p:nvPr/>
        </p:nvSpPr>
        <p:spPr bwMode="auto">
          <a:xfrm>
            <a:off x="5308600" y="1466850"/>
            <a:ext cx="995363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>
                <a:solidFill>
                  <a:srgbClr val="EAEAEA"/>
                </a:solidFill>
              </a:rPr>
              <a:t>Cold War: Space</a:t>
            </a:r>
          </a:p>
        </p:txBody>
      </p:sp>
      <p:sp>
        <p:nvSpPr>
          <p:cNvPr id="15386" name="Text Box 29"/>
          <p:cNvSpPr txBox="1">
            <a:spLocks noChangeArrowheads="1"/>
          </p:cNvSpPr>
          <p:nvPr/>
        </p:nvSpPr>
        <p:spPr bwMode="auto">
          <a:xfrm>
            <a:off x="6515100" y="1438275"/>
            <a:ext cx="17145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>
                <a:solidFill>
                  <a:srgbClr val="EAEAEA"/>
                </a:solidFill>
              </a:rPr>
              <a:t>TODAY: GLOBAL HAWK</a:t>
            </a:r>
          </a:p>
        </p:txBody>
      </p:sp>
      <p:sp>
        <p:nvSpPr>
          <p:cNvPr id="15387" name="Text Box 30"/>
          <p:cNvSpPr txBox="1">
            <a:spLocks noChangeArrowheads="1"/>
          </p:cNvSpPr>
          <p:nvPr/>
        </p:nvSpPr>
        <p:spPr bwMode="auto">
          <a:xfrm>
            <a:off x="7686675" y="2928938"/>
            <a:ext cx="17145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>
                <a:solidFill>
                  <a:srgbClr val="EAEAEA"/>
                </a:solidFill>
              </a:rPr>
              <a:t>TODAY: REAPER</a:t>
            </a:r>
          </a:p>
        </p:txBody>
      </p:sp>
      <p:sp>
        <p:nvSpPr>
          <p:cNvPr id="15388" name="Text Box 31"/>
          <p:cNvSpPr txBox="1">
            <a:spLocks noChangeArrowheads="1"/>
          </p:cNvSpPr>
          <p:nvPr/>
        </p:nvSpPr>
        <p:spPr bwMode="auto">
          <a:xfrm>
            <a:off x="412750" y="4102100"/>
            <a:ext cx="1130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>
                <a:solidFill>
                  <a:srgbClr val="EAEAEA"/>
                </a:solidFill>
              </a:rPr>
              <a:t>WWI : Verdun, FR</a:t>
            </a:r>
          </a:p>
        </p:txBody>
      </p:sp>
      <p:sp>
        <p:nvSpPr>
          <p:cNvPr id="15389" name="Text Box 32"/>
          <p:cNvSpPr txBox="1">
            <a:spLocks noChangeArrowheads="1"/>
          </p:cNvSpPr>
          <p:nvPr/>
        </p:nvSpPr>
        <p:spPr bwMode="auto">
          <a:xfrm>
            <a:off x="1631950" y="3997325"/>
            <a:ext cx="1130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>
                <a:solidFill>
                  <a:srgbClr val="EAEAEA"/>
                </a:solidFill>
              </a:rPr>
              <a:t>WWII : Berlin, GE</a:t>
            </a:r>
          </a:p>
        </p:txBody>
      </p:sp>
      <p:sp>
        <p:nvSpPr>
          <p:cNvPr id="15390" name="Text Box 33"/>
          <p:cNvSpPr txBox="1">
            <a:spLocks noChangeArrowheads="1"/>
          </p:cNvSpPr>
          <p:nvPr/>
        </p:nvSpPr>
        <p:spPr bwMode="auto">
          <a:xfrm>
            <a:off x="2876550" y="3944938"/>
            <a:ext cx="1130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1">
                <a:solidFill>
                  <a:srgbClr val="EAEAEA"/>
                </a:solidFill>
              </a:rPr>
              <a:t>Korea: Seoul</a:t>
            </a:r>
          </a:p>
        </p:txBody>
      </p:sp>
      <p:sp>
        <p:nvSpPr>
          <p:cNvPr id="15391" name="Text Box 34"/>
          <p:cNvSpPr txBox="1">
            <a:spLocks noChangeArrowheads="1"/>
          </p:cNvSpPr>
          <p:nvPr/>
        </p:nvSpPr>
        <p:spPr bwMode="auto">
          <a:xfrm>
            <a:off x="4343400" y="3879850"/>
            <a:ext cx="11303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>
                <a:solidFill>
                  <a:srgbClr val="EAEAEA"/>
                </a:solidFill>
              </a:rPr>
              <a:t>Vietnam</a:t>
            </a:r>
          </a:p>
        </p:txBody>
      </p:sp>
      <p:pic>
        <p:nvPicPr>
          <p:cNvPr id="15392" name="Picture 35" descr="180px-Gulf_war_target_cam"/>
          <p:cNvPicPr>
            <a:picLocks noChangeAspect="1" noChangeArrowheads="1"/>
          </p:cNvPicPr>
          <p:nvPr/>
        </p:nvPicPr>
        <p:blipFill>
          <a:blip r:embed="rId19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86400" y="4140200"/>
            <a:ext cx="17113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36" descr="airstrike_flash"/>
          <p:cNvPicPr>
            <a:picLocks noChangeAspect="1" noChangeArrowheads="1"/>
          </p:cNvPicPr>
          <p:nvPr/>
        </p:nvPicPr>
        <p:blipFill>
          <a:blip r:embed="rId20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197725" y="4083050"/>
            <a:ext cx="15748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4" name="Text Box 37"/>
          <p:cNvSpPr txBox="1">
            <a:spLocks noChangeArrowheads="1"/>
          </p:cNvSpPr>
          <p:nvPr/>
        </p:nvSpPr>
        <p:spPr bwMode="auto">
          <a:xfrm>
            <a:off x="5864225" y="3960813"/>
            <a:ext cx="11303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>
                <a:solidFill>
                  <a:srgbClr val="EAEAEA"/>
                </a:solidFill>
              </a:rPr>
              <a:t>Desert Storm</a:t>
            </a:r>
          </a:p>
        </p:txBody>
      </p:sp>
      <p:sp>
        <p:nvSpPr>
          <p:cNvPr id="15395" name="Text Box 38"/>
          <p:cNvSpPr txBox="1">
            <a:spLocks noChangeArrowheads="1"/>
          </p:cNvSpPr>
          <p:nvPr/>
        </p:nvSpPr>
        <p:spPr bwMode="auto">
          <a:xfrm>
            <a:off x="7258050" y="3908425"/>
            <a:ext cx="144462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>
                <a:solidFill>
                  <a:srgbClr val="EAEAEA"/>
                </a:solidFill>
              </a:rPr>
              <a:t>Iraqi Freedom: Zarqawi</a:t>
            </a:r>
          </a:p>
        </p:txBody>
      </p:sp>
      <p:sp>
        <p:nvSpPr>
          <p:cNvPr id="15396" name="Text Box 39"/>
          <p:cNvSpPr txBox="1">
            <a:spLocks noChangeArrowheads="1"/>
          </p:cNvSpPr>
          <p:nvPr/>
        </p:nvSpPr>
        <p:spPr bwMode="auto">
          <a:xfrm>
            <a:off x="431800" y="3241675"/>
            <a:ext cx="3429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INDUSTRIAL AGE WARFARE</a:t>
            </a:r>
          </a:p>
        </p:txBody>
      </p:sp>
      <p:sp>
        <p:nvSpPr>
          <p:cNvPr id="15397" name="Text Box 40"/>
          <p:cNvSpPr txBox="1">
            <a:spLocks noChangeArrowheads="1"/>
          </p:cNvSpPr>
          <p:nvPr/>
        </p:nvSpPr>
        <p:spPr bwMode="auto">
          <a:xfrm>
            <a:off x="5476875" y="3238500"/>
            <a:ext cx="3429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/>
              <a:t>INFORMATION</a:t>
            </a:r>
            <a:r>
              <a:rPr lang="en-US" sz="2000" b="1"/>
              <a:t> AGE WARFARE</a:t>
            </a:r>
          </a:p>
        </p:txBody>
      </p:sp>
      <p:cxnSp>
        <p:nvCxnSpPr>
          <p:cNvPr id="15398" name="AutoShape 41"/>
          <p:cNvCxnSpPr>
            <a:cxnSpLocks noChangeShapeType="1"/>
            <a:stCxn id="15396" idx="3"/>
            <a:endCxn id="15397" idx="1"/>
          </p:cNvCxnSpPr>
          <p:nvPr/>
        </p:nvCxnSpPr>
        <p:spPr bwMode="auto">
          <a:xfrm flipV="1">
            <a:off x="3860800" y="3589338"/>
            <a:ext cx="1616075" cy="31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3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76200"/>
            <a:ext cx="777875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Challenges:</a:t>
            </a:r>
            <a:br>
              <a:rPr lang="en-US" dirty="0" smtClean="0"/>
            </a:br>
            <a:r>
              <a:rPr lang="en-US" sz="2000" dirty="0" smtClean="0"/>
              <a:t>Precision and Information Synergy</a:t>
            </a:r>
            <a:endParaRPr lang="en-US" sz="2800" dirty="0" smtClean="0"/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  <a:noFill/>
        </p:spPr>
        <p:txBody>
          <a:bodyPr/>
          <a:lstStyle/>
          <a:p>
            <a:fld id="{719C1B03-2EE2-466B-9C3B-2AD77D189E59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8</a:t>
            </a:fld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4800" y="5067300"/>
            <a:ext cx="8839200" cy="9217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The most important skill Airman will need in the </a:t>
            </a:r>
          </a:p>
          <a:p>
            <a:pPr eaLnBrk="1" hangingPunct="1">
              <a:lnSpc>
                <a:spcPct val="95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21</a:t>
            </a:r>
            <a:r>
              <a:rPr lang="en-US" b="1" baseline="30000" dirty="0" smtClean="0">
                <a:solidFill>
                  <a:schemeClr val="bg1"/>
                </a:solidFill>
              </a:rPr>
              <a:t>st</a:t>
            </a:r>
            <a:r>
              <a:rPr lang="en-US" b="1" dirty="0" smtClean="0">
                <a:solidFill>
                  <a:schemeClr val="bg1"/>
                </a:solidFill>
              </a:rPr>
              <a:t> Century is the ability to  rapidly acquire, </a:t>
            </a:r>
          </a:p>
          <a:p>
            <a:pPr eaLnBrk="1" hangingPunct="1">
              <a:lnSpc>
                <a:spcPct val="95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develop, and share information across the Joint Force, and at all levels of warfare</a:t>
            </a:r>
          </a:p>
          <a:p>
            <a:endParaRPr lang="en-US" dirty="0"/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254000" y="5183188"/>
            <a:ext cx="8699500" cy="1204912"/>
          </a:xfrm>
          <a:prstGeom prst="rect">
            <a:avLst/>
          </a:prstGeom>
          <a:gradFill flip="none" rotWithShape="1">
            <a:gsLst>
              <a:gs pos="0">
                <a:srgbClr val="0A0D38"/>
              </a:gs>
              <a:gs pos="50000">
                <a:srgbClr val="151C79"/>
              </a:gs>
              <a:gs pos="100000">
                <a:srgbClr val="0A0D38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important skill Airmen will need in the 21</a:t>
            </a:r>
            <a:r>
              <a:rPr lang="en-US" sz="23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</a:t>
            </a:r>
          </a:p>
          <a:p>
            <a:pPr>
              <a:defRPr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ability to rapidly acquire, develop, and share</a:t>
            </a:r>
          </a:p>
          <a:p>
            <a:pPr>
              <a:defRPr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across the Joint Force, and at all levels of warfare</a:t>
            </a:r>
            <a:endParaRPr lang="en-US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1" y="1274763"/>
            <a:ext cx="9144000" cy="5168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" name="Oval 65"/>
          <p:cNvSpPr/>
          <p:nvPr/>
        </p:nvSpPr>
        <p:spPr bwMode="auto">
          <a:xfrm>
            <a:off x="6972300" y="1466850"/>
            <a:ext cx="1657350" cy="14287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86" name="Rectangle 89"/>
          <p:cNvSpPr>
            <a:spLocks noChangeArrowheads="1"/>
          </p:cNvSpPr>
          <p:nvPr/>
        </p:nvSpPr>
        <p:spPr bwMode="auto">
          <a:xfrm>
            <a:off x="0" y="5894388"/>
            <a:ext cx="8834438" cy="963612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6387" name="Picture 49" descr="http://www.globalsecurity.org/intell/library/imint/images/011012-D-6570C-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8075" y="5276850"/>
            <a:ext cx="1296988" cy="989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8" name="Picture 67" descr="http://www.historycommons.org/events-images/364_afghanistan_bombed2050081722-96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6313" y="5692775"/>
            <a:ext cx="741362" cy="5318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65" descr="https://savage.nps.edu/svn/nps/Savage/AircraftFixedWing/B52H-StrategicBomber-UnitedStates/B52-WeaponRelea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4088" y="4845050"/>
            <a:ext cx="779462" cy="539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76"/>
          <p:cNvGrpSpPr/>
          <p:nvPr/>
        </p:nvGrpSpPr>
        <p:grpSpPr>
          <a:xfrm>
            <a:off x="392741" y="1834685"/>
            <a:ext cx="1066800" cy="400110"/>
            <a:chOff x="844550" y="4659313"/>
            <a:chExt cx="1066800" cy="400110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92"/>
            <p:cNvSpPr>
              <a:spLocks noChangeArrowheads="1"/>
            </p:cNvSpPr>
            <p:nvPr/>
          </p:nvSpPr>
          <p:spPr bwMode="auto">
            <a:xfrm>
              <a:off x="844550" y="4659313"/>
              <a:ext cx="1066800" cy="400110"/>
            </a:xfrm>
            <a:prstGeom prst="rect">
              <a:avLst/>
            </a:prstGeom>
            <a:grp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0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7897" name="Text Box 94"/>
            <p:cNvSpPr txBox="1">
              <a:spLocks noChangeArrowheads="1"/>
            </p:cNvSpPr>
            <p:nvPr/>
          </p:nvSpPr>
          <p:spPr bwMode="auto">
            <a:xfrm>
              <a:off x="892614" y="4699220"/>
              <a:ext cx="994183" cy="338554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</p:spPr>
          <p:txBody>
            <a:bodyPr wrap="none" anchorCtr="1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 charset="0"/>
                </a:rPr>
                <a:t>National</a:t>
              </a:r>
            </a:p>
          </p:txBody>
        </p:sp>
      </p:grpSp>
      <p:sp>
        <p:nvSpPr>
          <p:cNvPr id="16392" name="Slide Number Placeholder 4"/>
          <p:cNvSpPr txBox="1">
            <a:spLocks noGrp="1"/>
          </p:cNvSpPr>
          <p:nvPr/>
        </p:nvSpPr>
        <p:spPr bwMode="auto">
          <a:xfrm>
            <a:off x="8001000" y="65405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357642D-5986-4BC9-8C9B-F0D97C49DEA6}" type="slidenum">
              <a:rPr lang="en-US" sz="1000" b="1">
                <a:ea typeface="ＭＳ Ｐゴシック"/>
                <a:cs typeface="ＭＳ Ｐゴシック"/>
              </a:rPr>
              <a:pPr algn="r"/>
              <a:t>9</a:t>
            </a:fld>
            <a:endParaRPr lang="en-US" sz="1000" b="1">
              <a:ea typeface="ＭＳ Ｐゴシック"/>
              <a:cs typeface="ＭＳ Ｐゴシック"/>
            </a:endParaRPr>
          </a:p>
        </p:txBody>
      </p:sp>
      <p:sp>
        <p:nvSpPr>
          <p:cNvPr id="16393" name="TextBox 85"/>
          <p:cNvSpPr txBox="1">
            <a:spLocks noChangeArrowheads="1"/>
          </p:cNvSpPr>
          <p:nvPr/>
        </p:nvSpPr>
        <p:spPr bwMode="auto">
          <a:xfrm>
            <a:off x="1601788" y="6005513"/>
            <a:ext cx="473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NTI</a:t>
            </a:r>
          </a:p>
        </p:txBody>
      </p:sp>
      <p:grpSp>
        <p:nvGrpSpPr>
          <p:cNvPr id="3" name="Group 77"/>
          <p:cNvGrpSpPr/>
          <p:nvPr/>
        </p:nvGrpSpPr>
        <p:grpSpPr>
          <a:xfrm>
            <a:off x="398601" y="2359878"/>
            <a:ext cx="1066800" cy="400110"/>
            <a:chOff x="844550" y="4506913"/>
            <a:chExt cx="1066800" cy="400110"/>
          </a:xfrm>
          <a:solidFill>
            <a:schemeClr val="accent6">
              <a:lumMod val="75000"/>
            </a:schemeClr>
          </a:solidFill>
        </p:grpSpPr>
        <p:sp>
          <p:nvSpPr>
            <p:cNvPr id="79" name="Rectangle 92"/>
            <p:cNvSpPr>
              <a:spLocks noChangeArrowheads="1"/>
            </p:cNvSpPr>
            <p:nvPr/>
          </p:nvSpPr>
          <p:spPr bwMode="auto">
            <a:xfrm>
              <a:off x="844550" y="4506913"/>
              <a:ext cx="1066800" cy="400110"/>
            </a:xfrm>
            <a:prstGeom prst="rect">
              <a:avLst/>
            </a:prstGeom>
            <a:grp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0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1" name="Text Box 94"/>
            <p:cNvSpPr txBox="1">
              <a:spLocks noChangeArrowheads="1"/>
            </p:cNvSpPr>
            <p:nvPr/>
          </p:nvSpPr>
          <p:spPr bwMode="auto">
            <a:xfrm>
              <a:off x="855663" y="4560888"/>
              <a:ext cx="934038" cy="338554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</p:spPr>
          <p:txBody>
            <a:bodyPr wrap="none" anchorCtr="1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 charset="0"/>
                </a:rPr>
                <a:t>Tactical</a:t>
              </a:r>
            </a:p>
          </p:txBody>
        </p:sp>
      </p:grpSp>
      <p:grpSp>
        <p:nvGrpSpPr>
          <p:cNvPr id="4" name="Group 81"/>
          <p:cNvGrpSpPr/>
          <p:nvPr/>
        </p:nvGrpSpPr>
        <p:grpSpPr>
          <a:xfrm>
            <a:off x="1881722" y="1409319"/>
            <a:ext cx="1412418" cy="400110"/>
            <a:chOff x="844550" y="4506913"/>
            <a:chExt cx="1066800" cy="400110"/>
          </a:xfrm>
          <a:solidFill>
            <a:schemeClr val="accent6">
              <a:lumMod val="75000"/>
            </a:schemeClr>
          </a:solidFill>
        </p:grpSpPr>
        <p:sp>
          <p:nvSpPr>
            <p:cNvPr id="83" name="Rectangle 92"/>
            <p:cNvSpPr>
              <a:spLocks noChangeArrowheads="1"/>
            </p:cNvSpPr>
            <p:nvPr/>
          </p:nvSpPr>
          <p:spPr bwMode="auto">
            <a:xfrm>
              <a:off x="844550" y="4506913"/>
              <a:ext cx="1066800" cy="400110"/>
            </a:xfrm>
            <a:prstGeom prst="rect">
              <a:avLst/>
            </a:prstGeom>
            <a:grp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0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4" name="Text Box 94"/>
            <p:cNvSpPr txBox="1">
              <a:spLocks noChangeArrowheads="1"/>
            </p:cNvSpPr>
            <p:nvPr/>
          </p:nvSpPr>
          <p:spPr bwMode="auto">
            <a:xfrm>
              <a:off x="891125" y="4540908"/>
              <a:ext cx="953699" cy="338554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 charset="0"/>
                </a:rPr>
                <a:t>Strategic</a:t>
              </a:r>
            </a:p>
          </p:txBody>
        </p:sp>
      </p:grpSp>
      <p:sp>
        <p:nvSpPr>
          <p:cNvPr id="87" name="Rectangle 92"/>
          <p:cNvSpPr>
            <a:spLocks noChangeArrowheads="1"/>
          </p:cNvSpPr>
          <p:nvPr/>
        </p:nvSpPr>
        <p:spPr bwMode="auto">
          <a:xfrm>
            <a:off x="3738563" y="1673225"/>
            <a:ext cx="1371600" cy="10763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Strategic</a:t>
            </a:r>
          </a:p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Operational</a:t>
            </a:r>
          </a:p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Tactical</a:t>
            </a:r>
            <a:endParaRPr lang="en-US" sz="16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5" name="Group 88"/>
          <p:cNvGrpSpPr/>
          <p:nvPr/>
        </p:nvGrpSpPr>
        <p:grpSpPr>
          <a:xfrm>
            <a:off x="1878492" y="1942553"/>
            <a:ext cx="1405596" cy="400110"/>
            <a:chOff x="844550" y="4506913"/>
            <a:chExt cx="1405596" cy="400110"/>
          </a:xfrm>
          <a:solidFill>
            <a:schemeClr val="accent6">
              <a:lumMod val="75000"/>
            </a:schemeClr>
          </a:solidFill>
        </p:grpSpPr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844550" y="4506913"/>
              <a:ext cx="1405596" cy="400110"/>
            </a:xfrm>
            <a:prstGeom prst="rect">
              <a:avLst/>
            </a:prstGeom>
            <a:grp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0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4" name="Text Box 94"/>
            <p:cNvSpPr txBox="1">
              <a:spLocks noChangeArrowheads="1"/>
            </p:cNvSpPr>
            <p:nvPr/>
          </p:nvSpPr>
          <p:spPr bwMode="auto">
            <a:xfrm>
              <a:off x="878546" y="4506913"/>
              <a:ext cx="1326004" cy="338554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</p:spPr>
          <p:txBody>
            <a:bodyPr wrap="none" anchorCtr="1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 charset="0"/>
                </a:rPr>
                <a:t>Operational</a:t>
              </a:r>
            </a:p>
          </p:txBody>
        </p:sp>
      </p:grpSp>
      <p:grpSp>
        <p:nvGrpSpPr>
          <p:cNvPr id="6" name="Group 94"/>
          <p:cNvGrpSpPr/>
          <p:nvPr/>
        </p:nvGrpSpPr>
        <p:grpSpPr>
          <a:xfrm>
            <a:off x="1875241" y="2462649"/>
            <a:ext cx="1403131" cy="400110"/>
            <a:chOff x="844550" y="4506913"/>
            <a:chExt cx="1066800" cy="400110"/>
          </a:xfrm>
          <a:solidFill>
            <a:schemeClr val="accent6">
              <a:lumMod val="75000"/>
            </a:schemeClr>
          </a:solidFill>
        </p:grpSpPr>
        <p:sp>
          <p:nvSpPr>
            <p:cNvPr id="96" name="Rectangle 92"/>
            <p:cNvSpPr>
              <a:spLocks noChangeArrowheads="1"/>
            </p:cNvSpPr>
            <p:nvPr/>
          </p:nvSpPr>
          <p:spPr bwMode="auto">
            <a:xfrm>
              <a:off x="844550" y="4506913"/>
              <a:ext cx="1066800" cy="400110"/>
            </a:xfrm>
            <a:prstGeom prst="rect">
              <a:avLst/>
            </a:prstGeom>
            <a:grp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0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7" name="Text Box 94"/>
            <p:cNvSpPr txBox="1">
              <a:spLocks noChangeArrowheads="1"/>
            </p:cNvSpPr>
            <p:nvPr/>
          </p:nvSpPr>
          <p:spPr bwMode="auto">
            <a:xfrm>
              <a:off x="855663" y="4560888"/>
              <a:ext cx="934038" cy="338554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</p:spPr>
          <p:txBody>
            <a:bodyPr wrap="none" anchorCtr="1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 charset="0"/>
                </a:rPr>
                <a:t>Tactical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 bwMode="auto">
          <a:xfrm>
            <a:off x="457200" y="3851463"/>
            <a:ext cx="8305800" cy="1588"/>
          </a:xfrm>
          <a:prstGeom prst="line">
            <a:avLst/>
          </a:prstGeom>
          <a:ln w="57150">
            <a:gradFill flip="none" rotWithShape="1">
              <a:gsLst>
                <a:gs pos="44000">
                  <a:srgbClr val="FF0000"/>
                </a:gs>
                <a:gs pos="65000">
                  <a:schemeClr val="accent5">
                    <a:lumMod val="50000"/>
                  </a:schemeClr>
                </a:gs>
              </a:gsLst>
              <a:lin ang="0" scaled="1"/>
              <a:tileRect/>
            </a:gradFill>
            <a:headEnd type="none" w="med" len="med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400" name="TextBox 93"/>
          <p:cNvSpPr txBox="1">
            <a:spLocks noChangeArrowheads="1"/>
          </p:cNvSpPr>
          <p:nvPr/>
        </p:nvSpPr>
        <p:spPr bwMode="auto">
          <a:xfrm>
            <a:off x="331788" y="2938463"/>
            <a:ext cx="12319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DESERT</a:t>
            </a:r>
          </a:p>
          <a:p>
            <a:r>
              <a:rPr lang="en-US" b="1">
                <a:solidFill>
                  <a:srgbClr val="000000"/>
                </a:solidFill>
              </a:rPr>
              <a:t>STORM</a:t>
            </a:r>
          </a:p>
          <a:p>
            <a:r>
              <a:rPr lang="en-US" b="1">
                <a:solidFill>
                  <a:srgbClr val="000000"/>
                </a:solidFill>
              </a:rPr>
              <a:t>1991 &amp; Prior</a:t>
            </a:r>
          </a:p>
          <a:p>
            <a:endParaRPr lang="en-US" b="1">
              <a:solidFill>
                <a:srgbClr val="00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 rot="16200000" flipH="1">
            <a:off x="400844" y="4231482"/>
            <a:ext cx="1100137" cy="2540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402" name="TextBox 93"/>
          <p:cNvSpPr txBox="1">
            <a:spLocks noChangeArrowheads="1"/>
          </p:cNvSpPr>
          <p:nvPr/>
        </p:nvSpPr>
        <p:spPr bwMode="auto">
          <a:xfrm>
            <a:off x="2147888" y="2943225"/>
            <a:ext cx="8318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1999</a:t>
            </a:r>
          </a:p>
          <a:p>
            <a:r>
              <a:rPr lang="en-US" b="1">
                <a:solidFill>
                  <a:srgbClr val="000000"/>
                </a:solidFill>
              </a:rPr>
              <a:t>ALLIED</a:t>
            </a:r>
          </a:p>
          <a:p>
            <a:r>
              <a:rPr lang="en-US" b="1">
                <a:solidFill>
                  <a:srgbClr val="000000"/>
                </a:solidFill>
              </a:rPr>
              <a:t>FORCE</a:t>
            </a:r>
          </a:p>
        </p:txBody>
      </p:sp>
      <p:sp>
        <p:nvSpPr>
          <p:cNvPr id="16403" name="TextBox 93"/>
          <p:cNvSpPr txBox="1">
            <a:spLocks noChangeArrowheads="1"/>
          </p:cNvSpPr>
          <p:nvPr/>
        </p:nvSpPr>
        <p:spPr bwMode="auto">
          <a:xfrm>
            <a:off x="3844925" y="2957513"/>
            <a:ext cx="1193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2001</a:t>
            </a:r>
          </a:p>
          <a:p>
            <a:r>
              <a:rPr lang="en-US" b="1">
                <a:solidFill>
                  <a:srgbClr val="000000"/>
                </a:solidFill>
              </a:rPr>
              <a:t>ENDURING </a:t>
            </a:r>
          </a:p>
          <a:p>
            <a:r>
              <a:rPr lang="en-US" b="1">
                <a:solidFill>
                  <a:srgbClr val="000000"/>
                </a:solidFill>
              </a:rPr>
              <a:t>FREEDOM</a:t>
            </a:r>
          </a:p>
        </p:txBody>
      </p:sp>
      <p:sp>
        <p:nvSpPr>
          <p:cNvPr id="16404" name="TextBox 93"/>
          <p:cNvSpPr txBox="1">
            <a:spLocks noChangeArrowheads="1"/>
          </p:cNvSpPr>
          <p:nvPr/>
        </p:nvSpPr>
        <p:spPr bwMode="auto">
          <a:xfrm>
            <a:off x="5376863" y="2959100"/>
            <a:ext cx="13985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2009</a:t>
            </a:r>
          </a:p>
          <a:p>
            <a:r>
              <a:rPr lang="en-US" b="1">
                <a:solidFill>
                  <a:srgbClr val="000000"/>
                </a:solidFill>
              </a:rPr>
              <a:t>AF/PAK &amp; Iraq</a:t>
            </a:r>
          </a:p>
          <a:p>
            <a:r>
              <a:rPr lang="en-US" b="1">
                <a:solidFill>
                  <a:srgbClr val="000000"/>
                </a:solidFill>
              </a:rPr>
              <a:t>TODAY</a:t>
            </a:r>
          </a:p>
        </p:txBody>
      </p:sp>
      <p:cxnSp>
        <p:nvCxnSpPr>
          <p:cNvPr id="16405" name="Straight Arrow Connector 43"/>
          <p:cNvCxnSpPr>
            <a:cxnSpLocks noChangeShapeType="1"/>
          </p:cNvCxnSpPr>
          <p:nvPr/>
        </p:nvCxnSpPr>
        <p:spPr bwMode="auto">
          <a:xfrm rot="16200000" flipV="1">
            <a:off x="-3508375" y="2105025"/>
            <a:ext cx="95250" cy="15875"/>
          </a:xfrm>
          <a:prstGeom prst="straightConnector1">
            <a:avLst/>
          </a:prstGeom>
          <a:noFill/>
          <a:ln w="12700" algn="ctr">
            <a:noFill/>
            <a:round/>
            <a:headEnd/>
            <a:tailEnd type="arrow" w="med" len="med"/>
          </a:ln>
        </p:spPr>
      </p:cxnSp>
      <p:sp>
        <p:nvSpPr>
          <p:cNvPr id="56" name="TextBox 93"/>
          <p:cNvSpPr txBox="1">
            <a:spLocks noChangeArrowheads="1"/>
          </p:cNvSpPr>
          <p:nvPr/>
        </p:nvSpPr>
        <p:spPr bwMode="auto">
          <a:xfrm>
            <a:off x="7065963" y="2959100"/>
            <a:ext cx="12874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INFO AGE</a:t>
            </a:r>
          </a:p>
          <a:p>
            <a:pPr>
              <a:defRPr/>
            </a:pP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WARFARE</a:t>
            </a:r>
          </a:p>
          <a:p>
            <a:pPr>
              <a:defRPr/>
            </a:pP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TOMORROW</a:t>
            </a:r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 rot="5400000">
            <a:off x="5182394" y="1545431"/>
            <a:ext cx="1685925" cy="1223963"/>
            <a:chOff x="9459310" y="-236483"/>
            <a:chExt cx="1686910" cy="1224474"/>
          </a:xfrm>
        </p:grpSpPr>
        <p:sp>
          <p:nvSpPr>
            <p:cNvPr id="70" name="Oval 69"/>
            <p:cNvSpPr/>
            <p:nvPr/>
          </p:nvSpPr>
          <p:spPr bwMode="auto">
            <a:xfrm>
              <a:off x="9459310" y="-341302"/>
              <a:ext cx="1686910" cy="4732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rgbClr val="FFFFFF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AIR</a:t>
              </a: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9459310" y="16035"/>
              <a:ext cx="1686910" cy="4732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rgbClr val="FFFFFF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SPACE</a:t>
              </a: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9459310" y="409900"/>
              <a:ext cx="1686910" cy="4732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rgbClr val="FFFFFF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CYBER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318125" y="1582738"/>
            <a:ext cx="1655763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Strategic</a:t>
            </a:r>
          </a:p>
          <a:p>
            <a:pPr>
              <a:defRPr/>
            </a:pPr>
            <a:endParaRPr lang="en-US" sz="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Operational</a:t>
            </a:r>
          </a:p>
          <a:p>
            <a:pPr>
              <a:defRPr/>
            </a:pPr>
            <a:endParaRPr lang="en-US" sz="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Tactical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959600" y="1616075"/>
            <a:ext cx="1655763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Strategic</a:t>
            </a:r>
          </a:p>
          <a:p>
            <a:pPr>
              <a:defRPr/>
            </a:pPr>
            <a:endParaRPr lang="en-US" sz="10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Operational</a:t>
            </a:r>
          </a:p>
          <a:p>
            <a:pPr>
              <a:defRPr/>
            </a:pPr>
            <a:endParaRPr lang="en-US" sz="10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Tactical</a:t>
            </a:r>
          </a:p>
        </p:txBody>
      </p:sp>
      <p:cxnSp>
        <p:nvCxnSpPr>
          <p:cNvPr id="16410" name="Straight Arrow Connector 62"/>
          <p:cNvCxnSpPr>
            <a:cxnSpLocks noChangeShapeType="1"/>
          </p:cNvCxnSpPr>
          <p:nvPr/>
        </p:nvCxnSpPr>
        <p:spPr bwMode="auto">
          <a:xfrm rot="5400000" flipH="1" flipV="1">
            <a:off x="1038225" y="4856163"/>
            <a:ext cx="1587" cy="1588"/>
          </a:xfrm>
          <a:prstGeom prst="straightConnector1">
            <a:avLst/>
          </a:prstGeom>
          <a:noFill/>
          <a:ln w="12700" algn="ctr">
            <a:noFill/>
            <a:round/>
            <a:headEnd/>
            <a:tailEnd type="arrow" w="med" len="med"/>
          </a:ln>
        </p:spPr>
      </p:cxnSp>
      <p:cxnSp>
        <p:nvCxnSpPr>
          <p:cNvPr id="68" name="Straight Connector 67"/>
          <p:cNvCxnSpPr>
            <a:stCxn id="16402" idx="2"/>
          </p:cNvCxnSpPr>
          <p:nvPr/>
        </p:nvCxnSpPr>
        <p:spPr bwMode="auto">
          <a:xfrm rot="16200000" flipH="1">
            <a:off x="2016919" y="4228307"/>
            <a:ext cx="1112837" cy="1905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 bwMode="auto">
          <a:xfrm rot="16200000" flipH="1">
            <a:off x="5521325" y="4235450"/>
            <a:ext cx="1108075" cy="9525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rot="16200000" flipH="1">
            <a:off x="3814763" y="4197350"/>
            <a:ext cx="1190625" cy="3175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 bwMode="auto">
          <a:xfrm rot="5400000">
            <a:off x="7221538" y="4225925"/>
            <a:ext cx="1131887" cy="4763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415" name="TextBox 93"/>
          <p:cNvSpPr txBox="1">
            <a:spLocks noChangeArrowheads="1"/>
          </p:cNvSpPr>
          <p:nvPr/>
        </p:nvSpPr>
        <p:spPr bwMode="auto">
          <a:xfrm>
            <a:off x="2116394" y="4056063"/>
            <a:ext cx="1123950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Ops …</a:t>
            </a:r>
          </a:p>
          <a:p>
            <a:r>
              <a:rPr lang="en-US" b="1" dirty="0">
                <a:solidFill>
                  <a:schemeClr val="bg1"/>
                </a:solidFill>
              </a:rPr>
              <a:t>+ Intel</a:t>
            </a:r>
          </a:p>
        </p:txBody>
      </p:sp>
      <p:sp>
        <p:nvSpPr>
          <p:cNvPr id="16416" name="TextBox 93"/>
          <p:cNvSpPr txBox="1">
            <a:spLocks noChangeArrowheads="1"/>
          </p:cNvSpPr>
          <p:nvPr/>
        </p:nvSpPr>
        <p:spPr bwMode="auto">
          <a:xfrm>
            <a:off x="3835657" y="4152901"/>
            <a:ext cx="1157287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  + S&amp;R</a:t>
            </a:r>
          </a:p>
        </p:txBody>
      </p:sp>
      <p:sp>
        <p:nvSpPr>
          <p:cNvPr id="18456" name="TextBox 93"/>
          <p:cNvSpPr txBox="1">
            <a:spLocks noChangeArrowheads="1"/>
          </p:cNvSpPr>
          <p:nvPr/>
        </p:nvSpPr>
        <p:spPr bwMode="auto">
          <a:xfrm>
            <a:off x="6958013" y="4051300"/>
            <a:ext cx="1752600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bg1"/>
                </a:solidFill>
                <a:latin typeface="Arial" charset="0"/>
              </a:rPr>
              <a:t>GLOBAL </a:t>
            </a:r>
          </a:p>
          <a:p>
            <a:pPr>
              <a:defRPr/>
            </a:pPr>
            <a:r>
              <a:rPr lang="en-US" b="1" i="1" dirty="0">
                <a:solidFill>
                  <a:schemeClr val="bg1"/>
                </a:solidFill>
                <a:latin typeface="Arial" charset="0"/>
              </a:rPr>
              <a:t>INTEGRATED ISR</a:t>
            </a:r>
          </a:p>
        </p:txBody>
      </p:sp>
      <p:sp>
        <p:nvSpPr>
          <p:cNvPr id="16418" name="TextBox 93"/>
          <p:cNvSpPr txBox="1">
            <a:spLocks noChangeArrowheads="1"/>
          </p:cNvSpPr>
          <p:nvPr/>
        </p:nvSpPr>
        <p:spPr bwMode="auto">
          <a:xfrm>
            <a:off x="5635882" y="4124325"/>
            <a:ext cx="996950" cy="3079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ISR</a:t>
            </a:r>
          </a:p>
        </p:txBody>
      </p:sp>
      <p:sp>
        <p:nvSpPr>
          <p:cNvPr id="16419" name="TextBox 93"/>
          <p:cNvSpPr txBox="1">
            <a:spLocks noChangeArrowheads="1"/>
          </p:cNvSpPr>
          <p:nvPr/>
        </p:nvSpPr>
        <p:spPr bwMode="auto">
          <a:xfrm>
            <a:off x="393957" y="4048125"/>
            <a:ext cx="1212850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Segregated</a:t>
            </a:r>
          </a:p>
          <a:p>
            <a:r>
              <a:rPr lang="en-US" b="1" dirty="0">
                <a:solidFill>
                  <a:schemeClr val="bg1"/>
                </a:solidFill>
              </a:rPr>
              <a:t>Intel &amp; Ops</a:t>
            </a:r>
          </a:p>
        </p:txBody>
      </p:sp>
      <p:sp>
        <p:nvSpPr>
          <p:cNvPr id="16422" name="TextBox 56"/>
          <p:cNvSpPr txBox="1">
            <a:spLocks noChangeArrowheads="1"/>
          </p:cNvSpPr>
          <p:nvPr/>
        </p:nvSpPr>
        <p:spPr bwMode="auto">
          <a:xfrm>
            <a:off x="3633788" y="4857751"/>
            <a:ext cx="133362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</a:rPr>
              <a:t>Kandahar </a:t>
            </a:r>
          </a:p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</a:rPr>
              <a:t>Runway</a:t>
            </a:r>
          </a:p>
        </p:txBody>
      </p:sp>
      <p:pic>
        <p:nvPicPr>
          <p:cNvPr id="16423" name="Picture 51" descr="File:TARPS Desert Storm BD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875" y="4962525"/>
            <a:ext cx="1222375" cy="1527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424" name="Picture 53" descr="Click to view larger version of this phot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12938" y="5375275"/>
            <a:ext cx="1427162" cy="1123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425" name="Picture 55" descr="http://www.baha.be/Webpages/Navigator/News/Special%20Features/Strom%20Crow/FAxxx-Reccy-pod-Bertrix-270208-JS_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27238" y="4843463"/>
            <a:ext cx="1100137" cy="7286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426" name="Picture 61" descr="http://www.defense.gov/transformation/images/photos/2005-05/Hi-Res/050510-F-2902B-01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57813" y="5702300"/>
            <a:ext cx="773112" cy="520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427" name="Picture 59" descr="http://www.aerospaceweb.org/aircraft/recon/u2/u2s_0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70500" y="4846638"/>
            <a:ext cx="747713" cy="490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428" name="Picture 63" descr="http://www.nationalmuseum.af.mil/shared/media/photodb/photos/030801-F-0000W-00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29300" y="5241925"/>
            <a:ext cx="468313" cy="715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" name="TextBox 56"/>
          <p:cNvSpPr txBox="1">
            <a:spLocks noChangeArrowheads="1"/>
          </p:cNvSpPr>
          <p:nvPr/>
        </p:nvSpPr>
        <p:spPr bwMode="auto">
          <a:xfrm>
            <a:off x="1902940" y="6420881"/>
            <a:ext cx="1458097" cy="27699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</a:rPr>
              <a:t>Pod Recce</a:t>
            </a:r>
          </a:p>
        </p:txBody>
      </p:sp>
      <p:sp>
        <p:nvSpPr>
          <p:cNvPr id="60" name="TextBox 56"/>
          <p:cNvSpPr txBox="1">
            <a:spLocks noChangeArrowheads="1"/>
          </p:cNvSpPr>
          <p:nvPr/>
        </p:nvSpPr>
        <p:spPr bwMode="auto">
          <a:xfrm>
            <a:off x="5350476" y="6257321"/>
            <a:ext cx="147045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</a:rPr>
              <a:t>Real-Time</a:t>
            </a:r>
            <a:br>
              <a:rPr lang="en-US" sz="1200" b="1" dirty="0">
                <a:solidFill>
                  <a:srgbClr val="FFFFFF"/>
                </a:solidFill>
              </a:rPr>
            </a:br>
            <a:r>
              <a:rPr lang="en-US" sz="1200" b="1" dirty="0">
                <a:solidFill>
                  <a:srgbClr val="FFFFFF"/>
                </a:solidFill>
              </a:rPr>
              <a:t>Fusion</a:t>
            </a:r>
          </a:p>
        </p:txBody>
      </p:sp>
      <p:sp>
        <p:nvSpPr>
          <p:cNvPr id="62" name="TextBox 56"/>
          <p:cNvSpPr txBox="1">
            <a:spLocks noChangeArrowheads="1"/>
          </p:cNvSpPr>
          <p:nvPr/>
        </p:nvSpPr>
        <p:spPr bwMode="auto">
          <a:xfrm>
            <a:off x="375209" y="4883494"/>
            <a:ext cx="1268240" cy="27699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</a:rPr>
              <a:t>OPS</a:t>
            </a:r>
          </a:p>
        </p:txBody>
      </p:sp>
      <p:sp>
        <p:nvSpPr>
          <p:cNvPr id="63" name="TextBox 56"/>
          <p:cNvSpPr txBox="1">
            <a:spLocks noChangeArrowheads="1"/>
          </p:cNvSpPr>
          <p:nvPr/>
        </p:nvSpPr>
        <p:spPr bwMode="auto">
          <a:xfrm>
            <a:off x="383059" y="6428602"/>
            <a:ext cx="1260390" cy="27699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</a:rPr>
              <a:t>INTEL</a:t>
            </a:r>
          </a:p>
        </p:txBody>
      </p:sp>
      <p:pic>
        <p:nvPicPr>
          <p:cNvPr id="16441" name="Picture 6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75" y="4848225"/>
            <a:ext cx="1901825" cy="1166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5" name="TextBox 56"/>
          <p:cNvSpPr txBox="1">
            <a:spLocks noChangeArrowheads="1"/>
          </p:cNvSpPr>
          <p:nvPr/>
        </p:nvSpPr>
        <p:spPr bwMode="auto">
          <a:xfrm>
            <a:off x="6994357" y="6024711"/>
            <a:ext cx="1941095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</a:rPr>
              <a:t>Multi-Domain</a:t>
            </a:r>
            <a:br>
              <a:rPr lang="en-US" sz="1200" b="1" dirty="0">
                <a:solidFill>
                  <a:srgbClr val="FFFFFF"/>
                </a:solidFill>
              </a:rPr>
            </a:br>
            <a:r>
              <a:rPr lang="en-US" sz="1200" b="1" dirty="0">
                <a:solidFill>
                  <a:srgbClr val="FFFFFF"/>
                </a:solidFill>
              </a:rPr>
              <a:t>Fusion</a:t>
            </a:r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1028700" y="76200"/>
            <a:ext cx="7778750" cy="11430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defRPr/>
            </a:pPr>
            <a:r>
              <a:rPr lang="en-US" sz="3600" b="1" i="1" kern="0" dirty="0">
                <a:solidFill>
                  <a:srgbClr val="151C77"/>
                </a:solidFill>
                <a:latin typeface="+mj-lt"/>
                <a:ea typeface="+mj-ea"/>
                <a:cs typeface="+mj-cs"/>
              </a:rPr>
              <a:t>21</a:t>
            </a:r>
            <a:r>
              <a:rPr lang="en-US" sz="3600" b="1" i="1" kern="0" baseline="30000" dirty="0">
                <a:solidFill>
                  <a:srgbClr val="151C77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US" sz="3600" b="1" i="1" kern="0" dirty="0">
                <a:solidFill>
                  <a:srgbClr val="151C77"/>
                </a:solidFill>
                <a:latin typeface="+mj-lt"/>
                <a:ea typeface="+mj-ea"/>
                <a:cs typeface="+mj-cs"/>
              </a:rPr>
              <a:t> Century Challenges:</a:t>
            </a:r>
            <a:br>
              <a:rPr lang="en-US" sz="3600" b="1" i="1" kern="0" dirty="0">
                <a:solidFill>
                  <a:srgbClr val="151C77"/>
                </a:solidFill>
                <a:latin typeface="+mj-lt"/>
                <a:ea typeface="+mj-ea"/>
                <a:cs typeface="+mj-cs"/>
              </a:rPr>
            </a:br>
            <a:r>
              <a:rPr lang="en-US" sz="2000" b="1" i="1" kern="0" dirty="0">
                <a:solidFill>
                  <a:srgbClr val="151C77"/>
                </a:solidFill>
                <a:latin typeface="+mj-lt"/>
                <a:ea typeface="+mj-ea"/>
                <a:cs typeface="+mj-cs"/>
              </a:rPr>
              <a:t>Precision and Information Synergy</a:t>
            </a:r>
            <a:endParaRPr lang="en-US" sz="2800" b="1" i="1" kern="0" dirty="0">
              <a:solidFill>
                <a:srgbClr val="151C77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Designs\USAF(Unclas).pot</Template>
  <TotalTime>7254</TotalTime>
  <Words>2378</Words>
  <Application>Microsoft Office PowerPoint</Application>
  <PresentationFormat>On-screen Show (4:3)</PresentationFormat>
  <Paragraphs>756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USAF(Unclas)</vt:lpstr>
      <vt:lpstr>CorelPhotoPaint.Image.8</vt:lpstr>
      <vt:lpstr>Image</vt:lpstr>
      <vt:lpstr>Slide 1</vt:lpstr>
      <vt:lpstr>Overview</vt:lpstr>
      <vt:lpstr>Slide 3</vt:lpstr>
      <vt:lpstr>20th Century Warfare A cultural divide of precision and information</vt:lpstr>
      <vt:lpstr>Non-Traditional Threats</vt:lpstr>
      <vt:lpstr>Traditional Threats</vt:lpstr>
      <vt:lpstr>Security Challenges : A Myriad of “What Ifs”</vt:lpstr>
      <vt:lpstr>21st Century Challenges: Precision and Information Synergy</vt:lpstr>
      <vt:lpstr>Slide 9</vt:lpstr>
      <vt:lpstr>Tenets of AF ISR  21st Century Change</vt:lpstr>
      <vt:lpstr>Slide 11</vt:lpstr>
      <vt:lpstr>AF ISR Transformation: Organization</vt:lpstr>
      <vt:lpstr>AF ISR Transformation: Personnel</vt:lpstr>
      <vt:lpstr>AF ISR Transformation: Capabilities</vt:lpstr>
      <vt:lpstr>AF ISR Strategy Lead Turning the Fight</vt:lpstr>
      <vt:lpstr>AF ISR Flight Plan Resourcing the Strategy </vt:lpstr>
      <vt:lpstr>AF RPA Flight Plan: Vision  for an remotely piloted future</vt:lpstr>
      <vt:lpstr>Slide 18</vt:lpstr>
      <vt:lpstr>Slide 19</vt:lpstr>
      <vt:lpstr>Slide 20</vt:lpstr>
      <vt:lpstr>Slide 21</vt:lpstr>
      <vt:lpstr>Slide 22</vt:lpstr>
      <vt:lpstr>Slide 23</vt:lpstr>
      <vt:lpstr>Wide Area Airborne Surveillance (WAAS)</vt:lpstr>
      <vt:lpstr>Slide 25</vt:lpstr>
      <vt:lpstr>21st Century Challenges:  AF ISR Distributed Operations</vt:lpstr>
      <vt:lpstr>Slide 27</vt:lpstr>
      <vt:lpstr>Slide 28</vt:lpstr>
      <vt:lpstr>Challenges to Aerospace Dominance</vt:lpstr>
      <vt:lpstr>America’s Asymmetric Advantage… Ops From the Third Dimension</vt:lpstr>
    </vt:vector>
  </TitlesOfParts>
  <Company>HQ USAF/______, Pentagon, DC 20330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/>
  <cp:lastModifiedBy>matt</cp:lastModifiedBy>
  <cp:revision>266</cp:revision>
  <cp:lastPrinted>2001-11-16T21:52:41Z</cp:lastPrinted>
  <dcterms:created xsi:type="dcterms:W3CDTF">2000-04-26T18:38:01Z</dcterms:created>
  <dcterms:modified xsi:type="dcterms:W3CDTF">2009-12-14T22:31:36Z</dcterms:modified>
</cp:coreProperties>
</file>