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0" autoAdjust="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69440-1341-4013-96A8-5BC1D3C62470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F74E8-B8C5-46FB-BB0B-2360B41BC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B20D-3022-4459-8523-79464B0FAEBE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DE2-6267-409B-BC6C-9813DC7A9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B20D-3022-4459-8523-79464B0FAEBE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DE2-6267-409B-BC6C-9813DC7A9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B20D-3022-4459-8523-79464B0FAEBE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DE2-6267-409B-BC6C-9813DC7A9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6338" y="1557338"/>
            <a:ext cx="7643812" cy="4894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B20D-3022-4459-8523-79464B0FAEBE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DE2-6267-409B-BC6C-9813DC7A9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B20D-3022-4459-8523-79464B0FAEBE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DE2-6267-409B-BC6C-9813DC7A9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B20D-3022-4459-8523-79464B0FAEBE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DE2-6267-409B-BC6C-9813DC7A9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B20D-3022-4459-8523-79464B0FAEBE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DE2-6267-409B-BC6C-9813DC7A9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B20D-3022-4459-8523-79464B0FAEBE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DE2-6267-409B-BC6C-9813DC7A9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B20D-3022-4459-8523-79464B0FAEBE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DE2-6267-409B-BC6C-9813DC7A9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B20D-3022-4459-8523-79464B0FAEBE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DE2-6267-409B-BC6C-9813DC7A9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B20D-3022-4459-8523-79464B0FAEBE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DE2-6267-409B-BC6C-9813DC7A9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9B20D-3022-4459-8523-79464B0FAEBE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20DE2-6267-409B-BC6C-9813DC7A9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ieeemedi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nerdgirls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063" y="228600"/>
            <a:ext cx="43767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533400" y="3352800"/>
            <a:ext cx="48768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4"/>
                </a:solidFill>
              </a:rPr>
              <a:t>      </a:t>
            </a:r>
            <a:r>
              <a:rPr lang="en-US" sz="2400" b="1" dirty="0">
                <a:solidFill>
                  <a:schemeClr val="accent2"/>
                </a:solidFill>
              </a:rPr>
              <a:t>Leslie Sue Lieberman, Ph.D.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accent1"/>
                </a:solidFill>
              </a:rPr>
              <a:t>    Professor of Anthropology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accent1"/>
                </a:solidFill>
              </a:rPr>
              <a:t>     Courtesy Prof. Medical Education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accent1"/>
                </a:solidFill>
              </a:rPr>
              <a:t>Director, Women’s Research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accent1"/>
                </a:solidFill>
              </a:rPr>
              <a:t> Center- UCF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accent4"/>
                </a:solidFill>
              </a:rPr>
              <a:t>      </a:t>
            </a:r>
            <a:r>
              <a:rPr lang="en-US" sz="2000" b="1" dirty="0">
                <a:solidFill>
                  <a:schemeClr val="accent1"/>
                </a:solidFill>
              </a:rPr>
              <a:t>http://womens.research.ucf.edu</a:t>
            </a:r>
          </a:p>
          <a:p>
            <a:pPr algn="ctr">
              <a:defRPr/>
            </a:pPr>
            <a:endParaRPr lang="en-US" sz="2400" b="1" dirty="0">
              <a:solidFill>
                <a:schemeClr val="accent4"/>
              </a:solidFill>
            </a:endParaRPr>
          </a:p>
          <a:p>
            <a:pPr algn="ctr">
              <a:defRPr/>
            </a:pPr>
            <a:r>
              <a:rPr lang="en-US" sz="2400" b="1" dirty="0">
                <a:solidFill>
                  <a:schemeClr val="accent4"/>
                </a:solidFill>
              </a:rPr>
              <a:t>    </a:t>
            </a:r>
          </a:p>
          <a:p>
            <a:pPr algn="ctr">
              <a:defRPr/>
            </a:pPr>
            <a:endParaRPr lang="en-US" sz="2400" b="1" dirty="0">
              <a:solidFill>
                <a:schemeClr val="accent4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chemeClr val="accent4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accent4"/>
                </a:solidFill>
              </a:rPr>
              <a:t>     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2400" y="5638800"/>
            <a:ext cx="8991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                                                </a:t>
            </a:r>
            <a:r>
              <a:rPr lang="en-US" sz="2000" b="1" dirty="0" smtClean="0"/>
              <a:t>                       </a:t>
            </a:r>
            <a:r>
              <a:rPr lang="en-US" sz="2000" b="1" dirty="0"/>
              <a:t>2010 IEEE Women in Engineering Magazine</a:t>
            </a:r>
          </a:p>
          <a:p>
            <a:pPr algn="ctr"/>
            <a:r>
              <a:rPr lang="en-US" sz="2000" dirty="0"/>
              <a:t>                                          </a:t>
            </a:r>
            <a:r>
              <a:rPr lang="en-US" sz="2000" dirty="0" smtClean="0"/>
              <a:t>                      </a:t>
            </a:r>
            <a:r>
              <a:rPr lang="en-US" sz="2000" b="1" dirty="0">
                <a:hlinkClick r:id="rId3"/>
              </a:rPr>
              <a:t>www.ieee.org/ieeemedia</a:t>
            </a:r>
            <a:r>
              <a:rPr lang="en-US" sz="2000" b="1" dirty="0"/>
              <a:t>    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                  Florida  AAUW Annual Conference 2010     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81000" y="1066800"/>
            <a:ext cx="3581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404040"/>
                </a:solidFill>
              </a:rPr>
              <a:t>Women in Engineering </a:t>
            </a:r>
            <a:br>
              <a:rPr lang="en-US" sz="4000" b="1">
                <a:solidFill>
                  <a:srgbClr val="404040"/>
                </a:solidFill>
              </a:rPr>
            </a:br>
            <a:r>
              <a:rPr lang="en-US" sz="4000" b="1">
                <a:solidFill>
                  <a:srgbClr val="404040"/>
                </a:solidFill>
              </a:rPr>
              <a:t>and the Media</a:t>
            </a:r>
            <a:endParaRPr lang="en-US" sz="400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66800"/>
            <a:ext cx="7086600" cy="1371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smtClean="0">
                <a:latin typeface="Tahoma" pitchFamily="34" charset="0"/>
              </a:rPr>
              <a:t>Public Perceptions of Engineering and Engineers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971800"/>
            <a:ext cx="7772400" cy="34290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accent1"/>
                </a:solidFill>
                <a:latin typeface="Tahoma" pitchFamily="34" charset="0"/>
              </a:rPr>
              <a:t>Engineers are good at math and science</a:t>
            </a:r>
          </a:p>
          <a:p>
            <a:pPr eaLnBrk="1" hangingPunct="1"/>
            <a:r>
              <a:rPr lang="en-US" sz="2400" b="1" smtClean="0">
                <a:solidFill>
                  <a:schemeClr val="hlink"/>
                </a:solidFill>
                <a:latin typeface="Tahoma" pitchFamily="34" charset="0"/>
              </a:rPr>
              <a:t>Engineers work hard (but are not nerds)</a:t>
            </a:r>
          </a:p>
          <a:p>
            <a:pPr eaLnBrk="1" hangingPunct="1"/>
            <a:r>
              <a:rPr lang="en-US" sz="2400" b="1" smtClean="0">
                <a:solidFill>
                  <a:schemeClr val="accent2"/>
                </a:solidFill>
                <a:latin typeface="Tahoma" pitchFamily="34" charset="0"/>
              </a:rPr>
              <a:t>Engineering solves problems</a:t>
            </a:r>
          </a:p>
          <a:p>
            <a:pPr eaLnBrk="1" hangingPunct="1"/>
            <a:r>
              <a:rPr lang="en-US" sz="2400" b="1" smtClean="0">
                <a:solidFill>
                  <a:schemeClr val="hlink"/>
                </a:solidFill>
                <a:latin typeface="Tahoma" pitchFamily="34" charset="0"/>
              </a:rPr>
              <a:t>Engineers design, build and construct things</a:t>
            </a:r>
          </a:p>
          <a:p>
            <a:pPr eaLnBrk="1" hangingPunct="1"/>
            <a:r>
              <a:rPr lang="en-US" sz="2400" b="1" smtClean="0">
                <a:solidFill>
                  <a:schemeClr val="accent2"/>
                </a:solidFill>
                <a:latin typeface="Tahoma" pitchFamily="34" charset="0"/>
              </a:rPr>
              <a:t>Yet, not rated highly as a profession- right between “Farmer” and “Member of Congress”</a:t>
            </a:r>
          </a:p>
          <a:p>
            <a:pPr eaLnBrk="1" hangingPunct="1"/>
            <a:r>
              <a:rPr lang="en-US" sz="2400" b="1" smtClean="0">
                <a:solidFill>
                  <a:schemeClr val="hlink"/>
                </a:solidFill>
                <a:latin typeface="Tahoma" pitchFamily="34" charset="0"/>
              </a:rPr>
              <a:t>No ‘public face’ of engineering- there are no famous women engineers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609600" y="838200"/>
            <a:ext cx="807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What do High-School Girls think about Engineering?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685800" y="2514600"/>
            <a:ext cx="76962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Tahoma" pitchFamily="34" charset="0"/>
                <a:cs typeface="Tahoma" pitchFamily="34" charset="0"/>
              </a:rPr>
              <a:t>  </a:t>
            </a:r>
            <a:r>
              <a:rPr lang="en-US" sz="24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HS girls believe engineering is for people who</a:t>
            </a:r>
          </a:p>
          <a:p>
            <a:r>
              <a:rPr lang="en-US" sz="24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sz="2400" b="1" i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love</a:t>
            </a:r>
            <a:r>
              <a:rPr lang="en-US" sz="24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math </a:t>
            </a:r>
            <a:r>
              <a:rPr lang="en-US" sz="2400" b="1" i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and</a:t>
            </a:r>
            <a:r>
              <a:rPr lang="en-US" sz="24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science</a:t>
            </a:r>
          </a:p>
          <a:p>
            <a:endParaRPr lang="en-US" sz="2400" b="1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 Engineering is perceived to be a </a:t>
            </a:r>
            <a:r>
              <a:rPr lang="en-US" sz="2400" b="1" i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man’s</a:t>
            </a:r>
            <a:r>
              <a:rPr lang="en-US" sz="24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en-US" sz="24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   profession</a:t>
            </a:r>
          </a:p>
          <a:p>
            <a:pPr>
              <a:buFont typeface="Arial" charset="0"/>
              <a:buChar char="•"/>
            </a:pPr>
            <a:endParaRPr lang="en-US" sz="2400" b="1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 HS girl’s interests hinge upon </a:t>
            </a:r>
            <a:r>
              <a:rPr lang="en-US" sz="2400" b="1" i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relevance</a:t>
            </a:r>
          </a:p>
          <a:p>
            <a:pPr>
              <a:buFont typeface="Arial" charset="0"/>
              <a:buChar char="•"/>
            </a:pPr>
            <a:endParaRPr lang="en-US" sz="2400" b="1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 There are no role models – no famous women  </a:t>
            </a:r>
          </a:p>
          <a:p>
            <a:r>
              <a:rPr lang="en-US" sz="24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  engineers and few in universities and </a:t>
            </a:r>
          </a:p>
          <a:p>
            <a:r>
              <a:rPr lang="en-US" sz="24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  corporations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6"/>
          <p:cNvSpPr>
            <a:spLocks noChangeShapeType="1"/>
          </p:cNvSpPr>
          <p:nvPr/>
        </p:nvSpPr>
        <p:spPr bwMode="auto">
          <a:xfrm flipV="1">
            <a:off x="3505200" y="1066800"/>
            <a:ext cx="2286000" cy="495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AutoShape 7"/>
          <p:cNvSpPr>
            <a:spLocks noChangeArrowheads="1"/>
          </p:cNvSpPr>
          <p:nvPr/>
        </p:nvSpPr>
        <p:spPr bwMode="auto">
          <a:xfrm>
            <a:off x="381000" y="1371600"/>
            <a:ext cx="4114800" cy="434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381000" y="16764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Career and Academic Motivators for Girls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6019800" y="17526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Messages Girls Hear about Engineering</a:t>
            </a: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533400" y="2438400"/>
            <a:ext cx="28956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1600" b="1">
                <a:solidFill>
                  <a:schemeClr val="bg1"/>
                </a:solidFill>
              </a:rPr>
              <a:t>Enjoyment of one’s work or studies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 b="1">
                <a:solidFill>
                  <a:schemeClr val="bg1"/>
                </a:solidFill>
              </a:rPr>
              <a:t>Good working environment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 b="1">
                <a:solidFill>
                  <a:schemeClr val="bg1"/>
                </a:solidFill>
              </a:rPr>
              <a:t>Making a difference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 b="1">
                <a:solidFill>
                  <a:schemeClr val="bg1"/>
                </a:solidFill>
              </a:rPr>
              <a:t>Good Income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 b="1">
                <a:solidFill>
                  <a:schemeClr val="bg1"/>
                </a:solidFill>
              </a:rPr>
              <a:t>Flexibility</a:t>
            </a:r>
          </a:p>
        </p:txBody>
      </p:sp>
      <p:sp>
        <p:nvSpPr>
          <p:cNvPr id="16391" name="AutoShape 11"/>
          <p:cNvSpPr>
            <a:spLocks noChangeArrowheads="1"/>
          </p:cNvSpPr>
          <p:nvPr/>
        </p:nvSpPr>
        <p:spPr bwMode="auto">
          <a:xfrm rot="10800000">
            <a:off x="4800600" y="1447800"/>
            <a:ext cx="4114800" cy="419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12"/>
          <p:cNvSpPr txBox="1">
            <a:spLocks noChangeArrowheads="1"/>
          </p:cNvSpPr>
          <p:nvPr/>
        </p:nvSpPr>
        <p:spPr bwMode="auto">
          <a:xfrm>
            <a:off x="5791200" y="2743200"/>
            <a:ext cx="2895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1600" b="1">
                <a:solidFill>
                  <a:schemeClr val="bg1"/>
                </a:solidFill>
              </a:rPr>
              <a:t>A challenging career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 b="1">
                <a:solidFill>
                  <a:schemeClr val="bg1"/>
                </a:solidFill>
              </a:rPr>
              <a:t>Difficult but rewarding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 b="1">
                <a:solidFill>
                  <a:schemeClr val="bg1"/>
                </a:solidFill>
              </a:rPr>
              <a:t>Using math and science to   solve problems</a:t>
            </a:r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5410200" y="5867400"/>
            <a:ext cx="3505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Figure: Differences between known motivators for career choices by girls and message from the engineering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371600"/>
            <a:ext cx="7580313" cy="10747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latin typeface="Tahoma" pitchFamily="34" charset="0"/>
              </a:rPr>
              <a:t>Public Perceptions of Engineering and Engineers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895600"/>
            <a:ext cx="7643813" cy="32004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sz="2400" b="1" smtClean="0">
                <a:solidFill>
                  <a:schemeClr val="accent1"/>
                </a:solidFill>
                <a:latin typeface="Tahoma" pitchFamily="34" charset="0"/>
              </a:rPr>
              <a:t>            </a:t>
            </a:r>
            <a:r>
              <a:rPr lang="en-US" b="1" i="1" smtClean="0">
                <a:solidFill>
                  <a:schemeClr val="accent1"/>
                </a:solidFill>
                <a:latin typeface="Tahoma" pitchFamily="34" charset="0"/>
              </a:rPr>
              <a:t>NEW POSITIONING STATEMENT</a:t>
            </a:r>
          </a:p>
          <a:p>
            <a:pPr eaLnBrk="1" hangingPunct="1"/>
            <a:r>
              <a:rPr lang="en-US" sz="2400" b="1" smtClean="0">
                <a:solidFill>
                  <a:schemeClr val="hlink"/>
                </a:solidFill>
                <a:latin typeface="Tahoma" pitchFamily="34" charset="0"/>
              </a:rPr>
              <a:t>Spirit of innovation-bold new solutions</a:t>
            </a:r>
          </a:p>
          <a:p>
            <a:pPr eaLnBrk="1" hangingPunct="1"/>
            <a:r>
              <a:rPr lang="en-US" sz="2400" b="1" smtClean="0">
                <a:solidFill>
                  <a:schemeClr val="accent1"/>
                </a:solidFill>
                <a:latin typeface="Tahoma" pitchFamily="34" charset="0"/>
              </a:rPr>
              <a:t>Research with real-world applications</a:t>
            </a:r>
          </a:p>
          <a:p>
            <a:pPr eaLnBrk="1" hangingPunct="1"/>
            <a:r>
              <a:rPr lang="en-US" sz="2400" b="1" smtClean="0">
                <a:solidFill>
                  <a:schemeClr val="hlink"/>
                </a:solidFill>
                <a:latin typeface="Tahoma" pitchFamily="34" charset="0"/>
              </a:rPr>
              <a:t>Direct and positive effect on  people’s everyday lives </a:t>
            </a:r>
          </a:p>
          <a:p>
            <a:pPr eaLnBrk="1" hangingPunct="1"/>
            <a:r>
              <a:rPr lang="en-US" sz="2400" b="1" smtClean="0">
                <a:solidFill>
                  <a:schemeClr val="accent1"/>
                </a:solidFill>
                <a:latin typeface="Tahoma" pitchFamily="34" charset="0"/>
              </a:rPr>
              <a:t>Will meet the needs of the 21</a:t>
            </a:r>
            <a:r>
              <a:rPr lang="en-US" sz="2400" b="1" baseline="30000" smtClean="0">
                <a:solidFill>
                  <a:schemeClr val="accent1"/>
                </a:solidFill>
                <a:latin typeface="Tahoma" pitchFamily="34" charset="0"/>
              </a:rPr>
              <a:t>st</a:t>
            </a:r>
            <a:r>
              <a:rPr lang="en-US" sz="2400" b="1" smtClean="0">
                <a:solidFill>
                  <a:schemeClr val="accent1"/>
                </a:solidFill>
                <a:latin typeface="Tahoma" pitchFamily="34" charset="0"/>
              </a:rPr>
              <a:t> century &amp; shape 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>
            <p:ph/>
          </p:nvPr>
        </p:nvGraphicFramePr>
        <p:xfrm>
          <a:off x="762000" y="1143000"/>
          <a:ext cx="7450138" cy="4611688"/>
        </p:xfrm>
        <a:graphic>
          <a:graphicData uri="http://schemas.openxmlformats.org/presentationml/2006/ole">
            <p:oleObj spid="_x0000_s2050" name="Chart" r:id="rId3" imgW="7458075" imgH="4067137" progId="MSGraph.Chart.8">
              <p:embed followColorScheme="full"/>
            </p:oleObj>
          </a:graphicData>
        </a:graphic>
      </p:graphicFrame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457200" y="594360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Preliminary taglines selected as “very appealing” by teens, by percentage.</a:t>
            </a:r>
            <a:r>
              <a:rPr lang="en-US" sz="280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/>
          </p:nvPr>
        </p:nvSpPr>
        <p:spPr>
          <a:xfrm>
            <a:off x="1176338" y="914400"/>
            <a:ext cx="7643812" cy="5537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000" b="1" i="1" dirty="0" smtClean="0">
                <a:solidFill>
                  <a:srgbClr val="FF6600"/>
                </a:solidFill>
              </a:rPr>
              <a:t>This is Engineering </a:t>
            </a:r>
          </a:p>
          <a:p>
            <a:pPr algn="ctr">
              <a:buFontTx/>
              <a:buNone/>
            </a:pPr>
            <a:r>
              <a:rPr lang="en-US" sz="4000" b="1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Video and Media Website 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FF6600"/>
                </a:solidFill>
              </a:rPr>
              <a:t>Released February, 2010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b="1" dirty="0" smtClean="0">
                <a:solidFill>
                  <a:srgbClr val="FF6600"/>
                </a:solidFill>
              </a:rPr>
              <a:t>National Engineers Week</a:t>
            </a:r>
          </a:p>
          <a:p>
            <a:pPr algn="ctr">
              <a:buFontTx/>
              <a:buNone/>
            </a:pPr>
            <a:r>
              <a:rPr lang="en-US" b="1" dirty="0" smtClean="0">
                <a:solidFill>
                  <a:srgbClr val="FF6600"/>
                </a:solidFill>
              </a:rPr>
              <a:t> See this on our WRC Website or YouTube</a:t>
            </a:r>
          </a:p>
          <a:p>
            <a:pPr algn="ctr">
              <a:buFontTx/>
              <a:buNone/>
            </a:pPr>
            <a:endParaRPr lang="en-US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Figure - Cover Page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0"/>
            <a:ext cx="5715000" cy="6827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457200" y="1828800"/>
            <a:ext cx="80772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i="1"/>
          </a:p>
          <a:p>
            <a:endParaRPr lang="en-US" b="1" i="1"/>
          </a:p>
          <a:p>
            <a:endParaRPr lang="en-US" b="1" i="1"/>
          </a:p>
          <a:p>
            <a:endParaRPr lang="en-US" b="1" i="1"/>
          </a:p>
          <a:p>
            <a:endParaRPr lang="en-US" b="1" i="1"/>
          </a:p>
          <a:p>
            <a:pPr algn="ctr"/>
            <a:r>
              <a:rPr lang="en-US" sz="3200" b="1" i="1">
                <a:solidFill>
                  <a:schemeClr val="accent2"/>
                </a:solidFill>
              </a:rPr>
              <a:t>“</a:t>
            </a:r>
            <a:r>
              <a:rPr lang="en-US" sz="2800" b="1" i="1">
                <a:solidFill>
                  <a:schemeClr val="accent2"/>
                </a:solidFill>
              </a:rPr>
              <a:t>Anyone can be a star …”</a:t>
            </a:r>
          </a:p>
          <a:p>
            <a:pPr algn="ctr"/>
            <a:endParaRPr lang="en-US" sz="2800" b="1" i="1">
              <a:solidFill>
                <a:schemeClr val="accent2"/>
              </a:solidFill>
            </a:endParaRPr>
          </a:p>
          <a:p>
            <a:pPr algn="ctr"/>
            <a:r>
              <a:rPr lang="en-US" sz="2800" b="1" i="1">
                <a:solidFill>
                  <a:schemeClr val="accent2"/>
                </a:solidFill>
              </a:rPr>
              <a:t>       “Everyone deserves to have her say.”</a:t>
            </a:r>
          </a:p>
          <a:p>
            <a:pPr algn="ctr"/>
            <a:r>
              <a:rPr lang="en-US" sz="2800" b="1" i="1">
                <a:solidFill>
                  <a:schemeClr val="accent2"/>
                </a:solidFill>
              </a:rPr>
              <a:t>     </a:t>
            </a:r>
          </a:p>
          <a:p>
            <a:pPr algn="ctr"/>
            <a:r>
              <a:rPr lang="en-US" sz="2800" b="1" i="1">
                <a:solidFill>
                  <a:schemeClr val="accent2"/>
                </a:solidFill>
              </a:rPr>
              <a:t>       “Getting heard and having a say are    </a:t>
            </a:r>
          </a:p>
          <a:p>
            <a:pPr algn="ctr"/>
            <a:r>
              <a:rPr lang="en-US" sz="2800" b="1" i="1">
                <a:solidFill>
                  <a:schemeClr val="accent2"/>
                </a:solidFill>
              </a:rPr>
              <a:t>     not only </a:t>
            </a:r>
            <a:r>
              <a:rPr lang="en-US" sz="2800" b="1" i="1">
                <a:solidFill>
                  <a:schemeClr val="accent1"/>
                </a:solidFill>
              </a:rPr>
              <a:t>easy</a:t>
            </a:r>
            <a:r>
              <a:rPr lang="en-US" sz="2800" b="1" i="1">
                <a:solidFill>
                  <a:schemeClr val="accent2"/>
                </a:solidFill>
              </a:rPr>
              <a:t>, they seem </a:t>
            </a:r>
            <a:r>
              <a:rPr lang="en-US" sz="3200" b="1" i="1">
                <a:solidFill>
                  <a:schemeClr val="accent1"/>
                </a:solidFill>
              </a:rPr>
              <a:t>natural”</a:t>
            </a:r>
            <a:endParaRPr lang="en-US" sz="3200" b="1">
              <a:solidFill>
                <a:schemeClr val="accent1"/>
              </a:solidFill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752600" y="1219200"/>
            <a:ext cx="6629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GENERATION  Y           </a:t>
            </a:r>
            <a:r>
              <a:rPr lang="en-US" sz="4000" b="1" dirty="0" smtClean="0">
                <a:solidFill>
                  <a:srgbClr val="0070C0"/>
                </a:solidFill>
              </a:rPr>
              <a:t>            </a:t>
            </a:r>
            <a:r>
              <a:rPr lang="en-US" sz="2800" b="1" dirty="0">
                <a:solidFill>
                  <a:srgbClr val="0070C0"/>
                </a:solidFill>
              </a:rPr>
              <a:t>(Age 10-32)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</a:rPr>
              <a:t>What They Say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869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381000" y="609600"/>
            <a:ext cx="8077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/>
              <a:t>They watch CSI, HOSPITAL, COMEDY,TALK SHOWS and REALITY TV.</a:t>
            </a:r>
            <a:endParaRPr lang="en-US" sz="4000" b="1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3" y="2667000"/>
            <a:ext cx="85629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19600"/>
            <a:ext cx="29146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419600"/>
            <a:ext cx="37909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52400" y="2690813"/>
            <a:ext cx="84582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r>
              <a:rPr lang="en-US" sz="2800" b="1">
                <a:solidFill>
                  <a:srgbClr val="FF0000"/>
                </a:solidFill>
              </a:rPr>
              <a:t>TV is not passive  entertainment .    </a:t>
            </a:r>
            <a:endParaRPr lang="en-US" sz="2800" b="1">
              <a:solidFill>
                <a:schemeClr val="accent1"/>
              </a:solidFill>
            </a:endParaRPr>
          </a:p>
          <a:p>
            <a:r>
              <a:rPr lang="en-US" sz="2800" b="1">
                <a:solidFill>
                  <a:srgbClr val="FF0000"/>
                </a:solidFill>
              </a:rPr>
              <a:t>It is an </a:t>
            </a:r>
            <a:r>
              <a:rPr lang="en-US" sz="2800" b="1" i="1">
                <a:solidFill>
                  <a:srgbClr val="FF0000"/>
                </a:solidFill>
              </a:rPr>
              <a:t>interactive experience!</a:t>
            </a:r>
          </a:p>
          <a:p>
            <a:r>
              <a:rPr lang="en-US" sz="2800" b="1">
                <a:solidFill>
                  <a:srgbClr val="FF0000"/>
                </a:solidFill>
              </a:rPr>
              <a:t>Their lives and outlooks have been shaped by it.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3559" name="Picture 2" descr="Oprah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5334000"/>
            <a:ext cx="20764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295400"/>
            <a:ext cx="69342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>
                <a:latin typeface="Tahoma" pitchFamily="34" charset="0"/>
              </a:rPr>
              <a:t>    </a:t>
            </a:r>
            <a:r>
              <a:rPr lang="en-US" b="1" smtClean="0">
                <a:latin typeface="Tahoma" pitchFamily="34" charset="0"/>
              </a:rPr>
              <a:t>Background: Critical Need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7643813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accent1"/>
                </a:solidFill>
                <a:latin typeface="Tahoma" pitchFamily="34" charset="0"/>
              </a:rPr>
              <a:t>Concern: Maintaining US Science and Technology Leadership - </a:t>
            </a:r>
            <a:r>
              <a:rPr lang="en-US" sz="1800" b="1" smtClean="0">
                <a:solidFill>
                  <a:schemeClr val="accent1"/>
                </a:solidFill>
                <a:latin typeface="Tahoma" pitchFamily="34" charset="0"/>
              </a:rPr>
              <a:t>National Academy of Sciences, National Academy of Engineering, Institute of Medicine</a:t>
            </a:r>
            <a:endParaRPr lang="en-US" sz="1800" b="1" smtClean="0">
              <a:solidFill>
                <a:schemeClr val="tx2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hlink"/>
                </a:solidFill>
                <a:latin typeface="Tahoma" pitchFamily="34" charset="0"/>
              </a:rPr>
              <a:t>Employment in science and engineering will increase about 70% faster than the rate of all other occupations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accent1"/>
                </a:solidFill>
                <a:latin typeface="Tahoma" pitchFamily="34" charset="0"/>
              </a:rPr>
              <a:t> Need: 160,000 more engineers in 2016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hlink"/>
                </a:solidFill>
                <a:latin typeface="Tahoma" pitchFamily="34" charset="0"/>
              </a:rPr>
              <a:t>Workforce approximtely 60% women but only 12% of the S&amp;E workforce are women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381000" y="4038600"/>
            <a:ext cx="42672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hlinkClick r:id="rId2"/>
              </a:rPr>
              <a:t> </a:t>
            </a:r>
          </a:p>
          <a:p>
            <a:r>
              <a:rPr lang="en-US" dirty="0" smtClean="0">
                <a:hlinkClick r:id="rId2"/>
              </a:rPr>
              <a:t>http://www.nerdgirls.org</a:t>
            </a: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Reality Videos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Merchandise  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Media Presence- Print, TV,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Website                                                          </a:t>
            </a:r>
          </a:p>
        </p:txBody>
      </p:sp>
      <p:pic>
        <p:nvPicPr>
          <p:cNvPr id="21508" name="Picture 1" descr="Nerd Gir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"/>
            <a:ext cx="4618038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http://www.nerdgirls.org/mm_spac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 descr="http://www.nerdgirls.org/mm_spac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 descr="http://www.nerdgirls.org/mm_spac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21513" name="Picture 9" descr="index_clip_image00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962400"/>
            <a:ext cx="4000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" descr="Nerd Gir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"/>
            <a:ext cx="5151438" cy="367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219200"/>
            <a:ext cx="6553200" cy="914400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latin typeface="Tahoma" pitchFamily="34" charset="0"/>
              </a:rPr>
              <a:t>     </a:t>
            </a:r>
            <a:r>
              <a:rPr lang="en-US" b="1" dirty="0" smtClean="0">
                <a:latin typeface="Tahoma" pitchFamily="34" charset="0"/>
              </a:rPr>
              <a:t>Why a TV Drama?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8024813" cy="4038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accent1"/>
                </a:solidFill>
                <a:latin typeface="Tahoma" pitchFamily="34" charset="0"/>
              </a:rPr>
              <a:t>TV and Internet Reality Programs- “Engineer Girl”, “Extreme Engineering”, “Design Squad”; books; games, podcasts </a:t>
            </a:r>
          </a:p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latin typeface="Tahoma" pitchFamily="34" charset="0"/>
              </a:rPr>
              <a:t>177 Companies spent $400M</a:t>
            </a:r>
            <a:r>
              <a:rPr lang="en-US" sz="2400" b="1" dirty="0" smtClean="0">
                <a:solidFill>
                  <a:schemeClr val="accent1"/>
                </a:solidFill>
                <a:latin typeface="Tahoma" pitchFamily="34" charset="0"/>
              </a:rPr>
              <a:t> – </a:t>
            </a:r>
            <a:r>
              <a:rPr lang="en-US" sz="2400" b="1" dirty="0" smtClean="0">
                <a:solidFill>
                  <a:schemeClr val="hlink"/>
                </a:solidFill>
                <a:latin typeface="Tahoma" pitchFamily="34" charset="0"/>
              </a:rPr>
              <a:t>not focused, not effective</a:t>
            </a:r>
          </a:p>
          <a:p>
            <a:pPr eaLnBrk="1" hangingPunct="1"/>
            <a:r>
              <a:rPr lang="en-US" sz="2400" b="1" dirty="0" smtClean="0">
                <a:solidFill>
                  <a:schemeClr val="accent1"/>
                </a:solidFill>
                <a:latin typeface="Tahoma" pitchFamily="34" charset="0"/>
              </a:rPr>
              <a:t>SUCCESS of the CSI genre Programs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Tahoma" pitchFamily="34" charset="0"/>
              </a:rPr>
              <a:t>   70-90% forensic science students are women</a:t>
            </a:r>
            <a:r>
              <a:rPr lang="en-US" sz="2400" b="1" dirty="0" smtClean="0">
                <a:solidFill>
                  <a:schemeClr val="hlink"/>
                </a:solidFill>
                <a:latin typeface="Tahoma" pitchFamily="34" charset="0"/>
              </a:rPr>
              <a:t> </a:t>
            </a:r>
          </a:p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latin typeface="Tahoma" pitchFamily="34" charset="0"/>
              </a:rPr>
              <a:t>SUCCESS of  STEM recruitment in other countries (PAWS in the UK, </a:t>
            </a:r>
            <a:r>
              <a:rPr lang="en-US" sz="2400" b="1" dirty="0" err="1" smtClean="0">
                <a:solidFill>
                  <a:schemeClr val="hlink"/>
                </a:solidFill>
                <a:latin typeface="Tahoma" pitchFamily="34" charset="0"/>
              </a:rPr>
              <a:t>EuroPAWS</a:t>
            </a:r>
            <a:r>
              <a:rPr lang="en-US" sz="2400" b="1" dirty="0" smtClean="0">
                <a:solidFill>
                  <a:schemeClr val="hlink"/>
                </a:solidFill>
                <a:latin typeface="Tahoma" pitchFamily="34" charset="0"/>
              </a:rPr>
              <a:t>)</a:t>
            </a:r>
          </a:p>
          <a:p>
            <a:pPr eaLnBrk="1" hangingPunct="1"/>
            <a:endParaRPr lang="en-US" sz="24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143000"/>
            <a:ext cx="6553200" cy="9144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latin typeface="Tahoma" pitchFamily="34" charset="0"/>
              </a:rPr>
              <a:t>Why a TV Drama?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286000"/>
            <a:ext cx="7643813" cy="38862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accent1"/>
                </a:solidFill>
                <a:latin typeface="Tahoma" pitchFamily="34" charset="0"/>
              </a:rPr>
              <a:t>Large-scale</a:t>
            </a:r>
            <a:r>
              <a:rPr lang="en-US" sz="2400" b="1" dirty="0" smtClean="0">
                <a:solidFill>
                  <a:schemeClr val="hlink"/>
                </a:solidFill>
                <a:latin typeface="Tahoma" pitchFamily="34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Tahoma" pitchFamily="34" charset="0"/>
              </a:rPr>
              <a:t>coordinated effort – 30-60M viewers each week for individual programs </a:t>
            </a:r>
          </a:p>
          <a:p>
            <a:pPr eaLnBrk="1" hangingPunct="1"/>
            <a:r>
              <a:rPr lang="en-US" sz="2400" b="1" dirty="0" smtClean="0">
                <a:solidFill>
                  <a:schemeClr val="accent1"/>
                </a:solidFill>
                <a:latin typeface="Tahoma" pitchFamily="34" charset="0"/>
              </a:rPr>
              <a:t>Reach diverse key audiences- middle school through college, parents, teachers, engineers, news media, policymakers</a:t>
            </a:r>
          </a:p>
          <a:p>
            <a:pPr eaLnBrk="1" hangingPunct="1"/>
            <a:r>
              <a:rPr lang="en-US" sz="2400" b="1" dirty="0" smtClean="0">
                <a:solidFill>
                  <a:srgbClr val="00B0F0"/>
                </a:solidFill>
                <a:latin typeface="Tahoma" pitchFamily="34" charset="0"/>
              </a:rPr>
              <a:t>Achievable- “Can Do” message</a:t>
            </a:r>
          </a:p>
          <a:p>
            <a:pPr eaLnBrk="1" hangingPunct="1"/>
            <a:r>
              <a:rPr lang="en-US" sz="2400" b="1" dirty="0" smtClean="0">
                <a:solidFill>
                  <a:schemeClr val="accent1"/>
                </a:solidFill>
                <a:latin typeface="Tahoma" pitchFamily="34" charset="0"/>
              </a:rPr>
              <a:t>TV has immense power to create positive images &amp; challenge stereotypes</a:t>
            </a:r>
          </a:p>
          <a:p>
            <a:pPr eaLnBrk="1" hangingPunct="1"/>
            <a:r>
              <a:rPr lang="en-US" sz="2400" b="1" dirty="0" smtClean="0">
                <a:solidFill>
                  <a:srgbClr val="00B0F0"/>
                </a:solidFill>
                <a:latin typeface="Tahoma" pitchFamily="34" charset="0"/>
              </a:rPr>
              <a:t>TV acts as a catalyst for change</a:t>
            </a:r>
          </a:p>
          <a:p>
            <a:pPr eaLnBrk="1" hangingPunct="1"/>
            <a:endParaRPr lang="en-US" sz="2400" b="1" dirty="0" smtClean="0">
              <a:solidFill>
                <a:schemeClr val="hlink"/>
              </a:solidFill>
              <a:latin typeface="Tahoma" pitchFamily="34" charset="0"/>
            </a:endParaRPr>
          </a:p>
          <a:p>
            <a:pPr eaLnBrk="1" hangingPunct="1"/>
            <a:endParaRPr lang="en-US" sz="240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latin typeface="Tahoma" pitchFamily="34" charset="0"/>
              </a:rPr>
              <a:t>Why a TV Drama?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643813" cy="4038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dirty="0" smtClean="0">
                <a:solidFill>
                  <a:schemeClr val="accent1"/>
                </a:solidFill>
                <a:latin typeface="Tahoma" pitchFamily="34" charset="0"/>
              </a:rPr>
              <a:t>BRANDING</a:t>
            </a:r>
          </a:p>
          <a:p>
            <a:pPr algn="ctr" eaLnBrk="1" hangingPunct="1">
              <a:buFontTx/>
              <a:buNone/>
            </a:pPr>
            <a:endParaRPr lang="en-US" sz="2400" b="1" dirty="0" smtClean="0">
              <a:solidFill>
                <a:schemeClr val="accent1"/>
              </a:solidFill>
              <a:latin typeface="Tahoma" pitchFamily="34" charset="0"/>
            </a:endParaRPr>
          </a:p>
          <a:p>
            <a:pPr eaLnBrk="1" hangingPunct="1"/>
            <a:r>
              <a:rPr lang="en-US" sz="2400" b="1" dirty="0" smtClean="0">
                <a:solidFill>
                  <a:schemeClr val="accent1"/>
                </a:solidFill>
                <a:latin typeface="Tahoma" pitchFamily="34" charset="0"/>
              </a:rPr>
              <a:t>Creating and delivering a </a:t>
            </a:r>
            <a:r>
              <a:rPr lang="en-US" sz="2400" b="1" u="sng" dirty="0" smtClean="0">
                <a:solidFill>
                  <a:schemeClr val="accent1"/>
                </a:solidFill>
                <a:latin typeface="Tahoma" pitchFamily="34" charset="0"/>
              </a:rPr>
              <a:t>consistent message</a:t>
            </a:r>
            <a:r>
              <a:rPr lang="en-US" sz="2400" b="1" dirty="0" smtClean="0">
                <a:solidFill>
                  <a:schemeClr val="accent1"/>
                </a:solidFill>
                <a:latin typeface="Tahoma" pitchFamily="34" charset="0"/>
              </a:rPr>
              <a:t>, core messages</a:t>
            </a:r>
          </a:p>
          <a:p>
            <a:pPr eaLnBrk="1" hangingPunct="1"/>
            <a:r>
              <a:rPr lang="en-US" sz="2400" b="1" u="sng" dirty="0" smtClean="0">
                <a:solidFill>
                  <a:schemeClr val="accent1"/>
                </a:solidFill>
                <a:latin typeface="Tahoma" pitchFamily="34" charset="0"/>
              </a:rPr>
              <a:t>Image</a:t>
            </a:r>
            <a:r>
              <a:rPr lang="en-US" sz="2400" b="1" dirty="0" smtClean="0">
                <a:solidFill>
                  <a:schemeClr val="accent1"/>
                </a:solidFill>
                <a:latin typeface="Tahoma" pitchFamily="34" charset="0"/>
              </a:rPr>
              <a:t> of women engineers &amp; TV is a visual language</a:t>
            </a:r>
          </a:p>
          <a:p>
            <a:pPr eaLnBrk="1" hangingPunct="1"/>
            <a:r>
              <a:rPr lang="en-US" sz="2400" b="1" u="sng" dirty="0" smtClean="0">
                <a:solidFill>
                  <a:schemeClr val="accent1"/>
                </a:solidFill>
                <a:latin typeface="Tahoma" pitchFamily="34" charset="0"/>
              </a:rPr>
              <a:t>Experiences</a:t>
            </a:r>
            <a:r>
              <a:rPr lang="en-US" sz="2400" b="1" dirty="0" smtClean="0">
                <a:solidFill>
                  <a:schemeClr val="accent1"/>
                </a:solidFill>
                <a:latin typeface="Tahoma" pitchFamily="34" charset="0"/>
              </a:rPr>
              <a:t> of women engineers in work &amp; non-work lives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Why a TV Drama?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       Addressing the Issues  </a:t>
            </a:r>
            <a:r>
              <a:rPr lang="en-US" b="1" i="1" u="sng" dirty="0" smtClean="0">
                <a:solidFill>
                  <a:srgbClr val="0070C0"/>
                </a:solidFill>
              </a:rPr>
              <a:t>In Why So Few?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Math-based myths: performance expectations &amp; ‘stereotype threat’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Spatial abilities- can be learned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Role model expectations: the more competent, the less well-liked = no promotion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Broad concepts of what is engineering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Work-Life Balance: causes of dropout from the workforce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E-Girls in O-Town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153400" cy="49276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 i="1" dirty="0" smtClean="0"/>
              <a:t>                                  </a:t>
            </a:r>
            <a:r>
              <a:rPr lang="en-US" i="1" dirty="0" smtClean="0">
                <a:solidFill>
                  <a:schemeClr val="tx2"/>
                </a:solidFill>
              </a:rPr>
              <a:t>TV Pilot </a:t>
            </a:r>
          </a:p>
          <a:p>
            <a:pPr>
              <a:buFontTx/>
              <a:buNone/>
              <a:defRPr/>
            </a:pPr>
            <a:r>
              <a:rPr lang="en-US" sz="3600" b="1" i="1" dirty="0" smtClean="0">
                <a:solidFill>
                  <a:schemeClr val="accent1"/>
                </a:solidFill>
              </a:rPr>
              <a:t>                   “The Power of One”</a:t>
            </a:r>
          </a:p>
          <a:p>
            <a:pPr>
              <a:buFontTx/>
              <a:buNone/>
              <a:defRPr/>
            </a:pPr>
            <a:r>
              <a:rPr lang="en-US" i="1" dirty="0" smtClean="0"/>
              <a:t>     </a:t>
            </a:r>
            <a:r>
              <a:rPr lang="en-US" b="1" i="1" dirty="0" smtClean="0">
                <a:solidFill>
                  <a:schemeClr val="accent1"/>
                </a:solidFill>
              </a:rPr>
              <a:t>A bomb scare, an incompetent boss, annoying employees and media criticism—a typical day for Lee Power as she leads a team of engineers armed with the knowledge that in engineering, as in life, you should never underestimate the value of failure</a:t>
            </a:r>
            <a:r>
              <a:rPr lang="en-US" sz="2400" b="1" i="1" dirty="0" smtClean="0">
                <a:solidFill>
                  <a:schemeClr val="accent1"/>
                </a:solidFill>
              </a:rPr>
              <a:t>.    </a:t>
            </a:r>
          </a:p>
          <a:p>
            <a:pPr>
              <a:buFontTx/>
              <a:buNone/>
              <a:defRPr/>
            </a:pPr>
            <a:r>
              <a:rPr lang="en-US" sz="2400" b="1" i="1" dirty="0">
                <a:solidFill>
                  <a:schemeClr val="accent1"/>
                </a:solidFill>
              </a:rPr>
              <a:t> </a:t>
            </a:r>
            <a:r>
              <a:rPr lang="en-US" sz="2400" b="1" i="1" dirty="0" smtClean="0">
                <a:solidFill>
                  <a:schemeClr val="accent1"/>
                </a:solidFill>
              </a:rPr>
              <a:t>                     </a:t>
            </a:r>
            <a:r>
              <a:rPr lang="en-US" sz="2400" b="1" i="1" dirty="0" smtClean="0">
                <a:solidFill>
                  <a:schemeClr val="tx2"/>
                </a:solidFill>
              </a:rPr>
              <a:t>Screenwriter:  Mary Johnson, Ph.D.</a:t>
            </a:r>
          </a:p>
          <a:p>
            <a:pPr>
              <a:defRPr/>
            </a:pPr>
            <a:r>
              <a:rPr lang="en-US" i="1" dirty="0" smtClean="0">
                <a:solidFill>
                  <a:schemeClr val="tx2"/>
                </a:solidFill>
              </a:rPr>
              <a:t>           </a:t>
            </a:r>
            <a:endParaRPr lang="en-US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838200" y="1219200"/>
            <a:ext cx="7543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ahoma" pitchFamily="34" charset="0"/>
                <a:cs typeface="Tahoma" pitchFamily="34" charset="0"/>
              </a:rPr>
              <a:t>“</a:t>
            </a:r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As we think about the many challenges ahead, it is important to remember that students are driven by passion, curiosity, engagement and dreams……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Why do girls become </a:t>
            </a:r>
            <a:r>
              <a:rPr lang="en-US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engineers--- </a:t>
            </a:r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because dreams need doing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”</a:t>
            </a:r>
          </a:p>
          <a:p>
            <a:endParaRPr lang="en-US" sz="2400" dirty="0">
              <a:latin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Charles M. Vest 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“Educating Engineers for 2020 and Beyond”</a:t>
            </a:r>
          </a:p>
          <a:p>
            <a:pPr algn="ctr"/>
            <a:r>
              <a:rPr lang="en-US" sz="2000" b="1" i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Educating the Engineer of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goldiloc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8100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8" descr="SleepingBeauty-Photo1sb_c_259"/>
          <p:cNvPicPr>
            <a:picLocks noChangeAspect="1" noChangeArrowheads="1"/>
          </p:cNvPicPr>
          <p:nvPr/>
        </p:nvPicPr>
        <p:blipFill>
          <a:blip r:embed="rId3" cstate="print"/>
          <a:srcRect l="8000" t="8026" r="24001"/>
          <a:stretch>
            <a:fillRect/>
          </a:stretch>
        </p:blipFill>
        <p:spPr bwMode="auto">
          <a:xfrm>
            <a:off x="228600" y="685800"/>
            <a:ext cx="2819400" cy="285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0" descr="Little%20Mermaid%20Doll%20in%20Tail%202"/>
          <p:cNvPicPr>
            <a:picLocks noChangeAspect="1" noChangeArrowheads="1"/>
          </p:cNvPicPr>
          <p:nvPr/>
        </p:nvPicPr>
        <p:blipFill>
          <a:blip r:embed="rId4" cstate="print"/>
          <a:srcRect l="11060" r="11520"/>
          <a:stretch>
            <a:fillRect/>
          </a:stretch>
        </p:blipFill>
        <p:spPr bwMode="auto">
          <a:xfrm>
            <a:off x="3048000" y="1752600"/>
            <a:ext cx="1600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3124200" y="990600"/>
            <a:ext cx="54864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Mentoring to awaken a sleeping intellect and passion</a:t>
            </a:r>
          </a:p>
          <a:p>
            <a:endParaRPr lang="en-US" dirty="0"/>
          </a:p>
          <a:p>
            <a:r>
              <a:rPr lang="en-US" dirty="0"/>
              <a:t>                 </a:t>
            </a:r>
            <a:r>
              <a:rPr lang="en-US" dirty="0" smtClean="0"/>
              <a:t>         </a:t>
            </a:r>
            <a:r>
              <a:rPr lang="en-US" sz="2400" dirty="0" smtClean="0"/>
              <a:t>Viewed </a:t>
            </a:r>
            <a:r>
              <a:rPr lang="en-US" sz="2400" dirty="0"/>
              <a:t>as a bit strange and</a:t>
            </a:r>
          </a:p>
          <a:p>
            <a:r>
              <a:rPr lang="en-US" sz="2400" dirty="0"/>
              <a:t>                   </a:t>
            </a:r>
            <a:r>
              <a:rPr lang="en-US" sz="2400" dirty="0" smtClean="0"/>
              <a:t>            perhaps </a:t>
            </a:r>
            <a:r>
              <a:rPr lang="en-US" sz="2400" dirty="0"/>
              <a:t>exotic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0" y="3733800"/>
            <a:ext cx="8839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b="1" dirty="0"/>
          </a:p>
          <a:p>
            <a:r>
              <a:rPr lang="en-US" sz="2400" b="1" dirty="0"/>
              <a:t>Absolutely intrepid---to go boldly</a:t>
            </a:r>
          </a:p>
          <a:p>
            <a:r>
              <a:rPr lang="en-US" sz="2400" b="1" dirty="0"/>
              <a:t>where few women have </a:t>
            </a:r>
          </a:p>
          <a:p>
            <a:r>
              <a:rPr lang="en-US" sz="2400" b="1" dirty="0"/>
              <a:t>gone before</a:t>
            </a:r>
          </a:p>
        </p:txBody>
      </p: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0" y="3962400"/>
            <a:ext cx="45894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    </a:t>
            </a:r>
            <a:r>
              <a:rPr lang="en-US" sz="3200" b="1" dirty="0">
                <a:solidFill>
                  <a:schemeClr val="accent2"/>
                </a:solidFill>
              </a:rPr>
              <a:t>Fairy Tales Can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      </a:t>
            </a:r>
            <a:r>
              <a:rPr lang="en-US" sz="3200" b="1" dirty="0" smtClean="0">
                <a:solidFill>
                  <a:schemeClr val="accent2"/>
                </a:solidFill>
              </a:rPr>
              <a:t>Come </a:t>
            </a:r>
            <a:r>
              <a:rPr lang="en-US" sz="3200" b="1" dirty="0">
                <a:solidFill>
                  <a:schemeClr val="accent2"/>
                </a:solidFill>
              </a:rPr>
              <a:t>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Content Placeholder 3" descr="Figure 10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63000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Figure 3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228600"/>
            <a:ext cx="5307013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Chart 1"/>
          <p:cNvGraphicFramePr>
            <a:graphicFrameLocks/>
          </p:cNvGraphicFramePr>
          <p:nvPr/>
        </p:nvGraphicFramePr>
        <p:xfrm>
          <a:off x="533400" y="2286000"/>
          <a:ext cx="8239125" cy="4105275"/>
        </p:xfrm>
        <a:graphic>
          <a:graphicData uri="http://schemas.openxmlformats.org/presentationml/2006/ole">
            <p:oleObj spid="_x0000_s1026" r:id="rId3" imgW="8236410" imgH="4102964" progId="Excel.Sheet.8">
              <p:embed/>
            </p:oleObj>
          </a:graphicData>
        </a:graphic>
      </p:graphicFrame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533400" y="685800"/>
            <a:ext cx="784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Undergraduate Females and Males in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19200"/>
            <a:ext cx="6970713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solidFill>
                  <a:schemeClr val="hlink"/>
                </a:solidFill>
                <a:latin typeface="Tahoma" pitchFamily="34" charset="0"/>
              </a:rPr>
              <a:t>           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Problems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7796213" cy="3962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accent1"/>
                </a:solidFill>
                <a:latin typeface="Tahoma" pitchFamily="34" charset="0"/>
              </a:rPr>
              <a:t>Low enrollments in STEM majors-flat or declined in the last 10 years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hlink"/>
                </a:solidFill>
                <a:latin typeface="Tahoma" pitchFamily="34" charset="0"/>
              </a:rPr>
              <a:t>High job attrition - 21% start but by age 35-40  52% “drop out”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accent1"/>
                </a:solidFill>
                <a:latin typeface="Tahoma" pitchFamily="34" charset="0"/>
              </a:rPr>
              <a:t>Sexual harassment (2/3rds of college women in AAUW 2006 report; UCF 2006-7 study) and glass ceilings (UCF 2007)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hlink"/>
                </a:solidFill>
                <a:latin typeface="Tahoma" pitchFamily="34" charset="0"/>
              </a:rPr>
              <a:t>“Hard Hat”, “Lab Coat” and “Geek” cultures are not women-friendly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accent1"/>
                </a:solidFill>
                <a:latin typeface="Tahoma" pitchFamily="34" charset="0"/>
              </a:rPr>
              <a:t>Public perception of engineering &amp; engineers are not favorable and not women-friendly; biased, gender schemas, stereotyping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371600"/>
            <a:ext cx="6665913" cy="10747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smtClean="0">
                <a:latin typeface="Tahoma" pitchFamily="34" charset="0"/>
              </a:rPr>
              <a:t>Responses</a:t>
            </a:r>
            <a:r>
              <a:rPr lang="en-US" sz="3200" smtClean="0">
                <a:solidFill>
                  <a:schemeClr val="hlink"/>
                </a:solidFill>
                <a:latin typeface="Tahoma" pitchFamily="34" charset="0"/>
              </a:rPr>
              <a:t>  </a:t>
            </a:r>
            <a:br>
              <a:rPr lang="en-US" sz="3200" smtClean="0">
                <a:solidFill>
                  <a:schemeClr val="hlink"/>
                </a:solidFill>
                <a:latin typeface="Tahoma" pitchFamily="34" charset="0"/>
              </a:rPr>
            </a:br>
            <a:r>
              <a:rPr lang="en-US" sz="3200" smtClean="0">
                <a:solidFill>
                  <a:schemeClr val="hlink"/>
                </a:solidFill>
                <a:latin typeface="Tahoma" pitchFamily="34" charset="0"/>
              </a:rPr>
              <a:t>   </a:t>
            </a:r>
            <a:r>
              <a:rPr lang="en-US" sz="2400" b="1" smtClean="0">
                <a:latin typeface="Tahoma" pitchFamily="34" charset="0"/>
              </a:rPr>
              <a:t>Outreach-Education-Transformation</a:t>
            </a:r>
            <a:r>
              <a:rPr lang="en-US" sz="3200" smtClean="0">
                <a:solidFill>
                  <a:schemeClr val="hlink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743200"/>
            <a:ext cx="7696200" cy="3124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b="1" smtClean="0">
                <a:solidFill>
                  <a:schemeClr val="accent1"/>
                </a:solidFill>
                <a:latin typeface="Tahoma" pitchFamily="34" charset="0"/>
              </a:rPr>
              <a:t>Strengthen math &amp; science education - teachers, students</a:t>
            </a:r>
          </a:p>
          <a:p>
            <a:pPr eaLnBrk="1" hangingPunct="1"/>
            <a:r>
              <a:rPr lang="en-US" sz="2400" b="1" smtClean="0">
                <a:solidFill>
                  <a:schemeClr val="hlink"/>
                </a:solidFill>
                <a:latin typeface="Tahoma" pitchFamily="34" charset="0"/>
              </a:rPr>
              <a:t>Provide incentives to go into the STEM disciplines and for innovative research; scholarships, science fairs, university programs </a:t>
            </a:r>
          </a:p>
          <a:p>
            <a:pPr eaLnBrk="1" hangingPunct="1"/>
            <a:r>
              <a:rPr lang="en-US" sz="2400" b="1" smtClean="0">
                <a:solidFill>
                  <a:schemeClr val="accent1"/>
                </a:solidFill>
                <a:latin typeface="Tahoma" pitchFamily="34" charset="0"/>
              </a:rPr>
              <a:t>Informal science education programs - clubs, summer camps, EYH, Girl Scouts, NGCP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371600"/>
            <a:ext cx="6553200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smtClean="0">
                <a:latin typeface="Tahoma" pitchFamily="34" charset="0"/>
              </a:rPr>
              <a:t>Responses</a:t>
            </a:r>
            <a:r>
              <a:rPr lang="en-US" sz="4000" b="1" smtClean="0">
                <a:latin typeface="Tahoma" pitchFamily="34" charset="0"/>
              </a:rPr>
              <a:t/>
            </a:r>
            <a:br>
              <a:rPr lang="en-US" sz="4000" b="1" smtClean="0">
                <a:latin typeface="Tahoma" pitchFamily="34" charset="0"/>
              </a:rPr>
            </a:br>
            <a:r>
              <a:rPr lang="en-US" sz="2400" b="1" smtClean="0">
                <a:latin typeface="Tahoma" pitchFamily="34" charset="0"/>
              </a:rPr>
              <a:t>Outreach-Education-Transformation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8058150" cy="38100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accent1"/>
                </a:solidFill>
                <a:latin typeface="Tahoma" pitchFamily="34" charset="0"/>
              </a:rPr>
              <a:t>Professional Societies - IEEE,</a:t>
            </a:r>
            <a:r>
              <a:rPr lang="en-US" sz="2400" smtClean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en-US" sz="2400" b="1" smtClean="0">
                <a:solidFill>
                  <a:schemeClr val="accent1"/>
                </a:solidFill>
                <a:latin typeface="Tahoma" pitchFamily="34" charset="0"/>
              </a:rPr>
              <a:t>SWE, ACM; WEPAN, AWIS other organizations</a:t>
            </a:r>
          </a:p>
          <a:p>
            <a:pPr eaLnBrk="1" hangingPunct="1"/>
            <a:r>
              <a:rPr lang="en-US" sz="2400" b="1" smtClean="0">
                <a:solidFill>
                  <a:schemeClr val="hlink"/>
                </a:solidFill>
                <a:latin typeface="Tahoma" pitchFamily="34" charset="0"/>
              </a:rPr>
              <a:t>Corporate women’s alliances; women and family-friendly policies, summer internships</a:t>
            </a:r>
          </a:p>
          <a:p>
            <a:pPr eaLnBrk="1" hangingPunct="1"/>
            <a:r>
              <a:rPr lang="en-US" sz="2400" b="1" smtClean="0">
                <a:solidFill>
                  <a:schemeClr val="accent1"/>
                </a:solidFill>
                <a:latin typeface="Tahoma" pitchFamily="34" charset="0"/>
              </a:rPr>
              <a:t>Campus - student recruiting, mentoring, clubs, faculty mentoring</a:t>
            </a:r>
          </a:p>
          <a:p>
            <a:pPr eaLnBrk="1" hangingPunct="1"/>
            <a:r>
              <a:rPr lang="en-US" sz="2400" b="1" smtClean="0">
                <a:solidFill>
                  <a:schemeClr val="hlink"/>
                </a:solidFill>
                <a:latin typeface="Tahoma" pitchFamily="34" charset="0"/>
              </a:rPr>
              <a:t>National - NSF ADVANCE grants; research support programs; STEM ed.; </a:t>
            </a:r>
            <a:r>
              <a:rPr lang="en-US" sz="2400" b="1" smtClean="0">
                <a:solidFill>
                  <a:schemeClr val="accent2"/>
                </a:solidFill>
                <a:latin typeface="Tahoma" pitchFamily="34" charset="0"/>
              </a:rPr>
              <a:t>National Engineers Week</a:t>
            </a:r>
            <a:r>
              <a:rPr lang="en-US" sz="2400" b="1" smtClean="0">
                <a:solidFill>
                  <a:schemeClr val="hlink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llieberm\My Documents\My Pictures\030911934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762000"/>
            <a:ext cx="4114800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2819400"/>
            <a:ext cx="28956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National Academy of Engineering</a:t>
            </a:r>
            <a:r>
              <a:rPr lang="en-US" sz="2400">
                <a:solidFill>
                  <a:schemeClr val="accent1"/>
                </a:solidFill>
              </a:rPr>
              <a:t> </a:t>
            </a:r>
            <a:br>
              <a:rPr lang="en-US" sz="2400">
                <a:solidFill>
                  <a:schemeClr val="accent1"/>
                </a:solidFill>
              </a:rPr>
            </a:br>
            <a:r>
              <a:rPr lang="en-US" b="1">
                <a:solidFill>
                  <a:schemeClr val="accent1"/>
                </a:solidFill>
              </a:rPr>
              <a:t>Committee on the Public Understanding of Engineering Messages </a:t>
            </a:r>
          </a:p>
          <a:p>
            <a:endParaRPr lang="en-US" b="1">
              <a:solidFill>
                <a:schemeClr val="accent1"/>
              </a:solidFill>
            </a:endParaRPr>
          </a:p>
          <a:p>
            <a:r>
              <a:rPr lang="en-US" b="1">
                <a:solidFill>
                  <a:schemeClr val="accent1"/>
                </a:solidFill>
              </a:rPr>
              <a:t>(BBMG/GSG)</a:t>
            </a:r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1044</Words>
  <Application>Microsoft Office PowerPoint</Application>
  <PresentationFormat>On-screen Show (4:3)</PresentationFormat>
  <Paragraphs>170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Microsoft Office Excel 97-2003 Worksheet</vt:lpstr>
      <vt:lpstr>Chart</vt:lpstr>
      <vt:lpstr>Slide 1</vt:lpstr>
      <vt:lpstr>    Background: Critical Need</vt:lpstr>
      <vt:lpstr>Slide 3</vt:lpstr>
      <vt:lpstr>Slide 4</vt:lpstr>
      <vt:lpstr>Slide 5</vt:lpstr>
      <vt:lpstr>            Problems</vt:lpstr>
      <vt:lpstr>Responses      Outreach-Education-Transformation </vt:lpstr>
      <vt:lpstr>Responses Outreach-Education-Transformation</vt:lpstr>
      <vt:lpstr>Slide 9</vt:lpstr>
      <vt:lpstr>Public Perceptions of Engineering and Engineers</vt:lpstr>
      <vt:lpstr>Slide 11</vt:lpstr>
      <vt:lpstr>Slide 12</vt:lpstr>
      <vt:lpstr>Public Perceptions of Engineering and Engineers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     Why a TV Drama?</vt:lpstr>
      <vt:lpstr>Why a TV Drama?</vt:lpstr>
      <vt:lpstr>Why a TV Drama?</vt:lpstr>
      <vt:lpstr>Why a TV Drama?</vt:lpstr>
      <vt:lpstr>E-Girls in O-Town</vt:lpstr>
      <vt:lpstr>Slide 26</vt:lpstr>
      <vt:lpstr>Slide 27</vt:lpstr>
    </vt:vector>
  </TitlesOfParts>
  <Company>UCF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CAS Technology</dc:creator>
  <cp:lastModifiedBy>GLEVISTON</cp:lastModifiedBy>
  <cp:revision>13</cp:revision>
  <dcterms:created xsi:type="dcterms:W3CDTF">2010-04-22T20:04:08Z</dcterms:created>
  <dcterms:modified xsi:type="dcterms:W3CDTF">2010-07-07T18:06:03Z</dcterms:modified>
</cp:coreProperties>
</file>