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 id="268"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2" autoAdjust="0"/>
    <p:restoredTop sz="87031" autoAdjust="0"/>
  </p:normalViewPr>
  <p:slideViewPr>
    <p:cSldViewPr>
      <p:cViewPr>
        <p:scale>
          <a:sx n="100" d="100"/>
          <a:sy n="100" d="100"/>
        </p:scale>
        <p:origin x="-194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A84E71D-FD13-4D4B-8796-3EBF99C50D5A}" type="datetimeFigureOut">
              <a:rPr lang="en-US"/>
              <a:pPr>
                <a:defRPr/>
              </a:pPr>
              <a:t>9/21/2009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DF39989-2923-4324-AD90-493FC42AEC8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B856D6-9141-433C-8DC6-B5271F2598E0}"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42F2F9-7C84-4343-97A5-1D105AEBF7D1}"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DF39989-2923-4324-AD90-493FC42AEC87}" type="slidenum">
              <a:rPr lang="en-US" smtClean="0"/>
              <a:pPr>
                <a:defRPr/>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598711-36CA-44C3-8D99-7C8B7BB69D56}" type="slidenum">
              <a:rPr lang="en-US"/>
              <a:pPr fontAlgn="base">
                <a:spcBef>
                  <a:spcPct val="0"/>
                </a:spcBef>
                <a:spcAft>
                  <a:spcPct val="0"/>
                </a:spcAft>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1F56D6-FC8E-40EF-B133-B3A255926E6F}" type="slidenum">
              <a:rPr lang="en-US"/>
              <a:pPr fontAlgn="base">
                <a:spcBef>
                  <a:spcPct val="0"/>
                </a:spcBef>
                <a:spcAft>
                  <a:spcPct val="0"/>
                </a:spcAft>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BDCC93-9934-4054-9B71-DE267CDA055A}" type="slidenum">
              <a:rPr lang="en-US"/>
              <a:pPr fontAlgn="base">
                <a:spcBef>
                  <a:spcPct val="0"/>
                </a:spcBef>
                <a:spcAft>
                  <a:spcPct val="0"/>
                </a:spcAft>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B3F4BF-B255-4F0C-A442-2F8C26580919}" type="slidenum">
              <a:rPr lang="en-US"/>
              <a:pPr fontAlgn="base">
                <a:spcBef>
                  <a:spcPct val="0"/>
                </a:spcBef>
                <a:spcAft>
                  <a:spcPct val="0"/>
                </a:spcAft>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59CDB9-2BD3-49DB-A63F-499F70423C4D}" type="slidenum">
              <a:rPr lang="en-US"/>
              <a:pPr fontAlgn="base">
                <a:spcBef>
                  <a:spcPct val="0"/>
                </a:spcBef>
                <a:spcAft>
                  <a:spcPct val="0"/>
                </a:spcAft>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41D6526-DEAA-48F2-866F-3F09668672B9}" type="datetimeFigureOut">
              <a:rPr lang="en-US"/>
              <a:pPr>
                <a:defRPr/>
              </a:pPr>
              <a:t>9/21/2009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28EADE-6241-4146-8231-3CE8436CD28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69725B-FAD9-4C31-815E-EF97DA45C7F4}" type="datetimeFigureOut">
              <a:rPr lang="en-US"/>
              <a:pPr>
                <a:defRPr/>
              </a:pPr>
              <a:t>9/21/2009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91A41-A57E-4A23-A75F-EC362E092C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6F983F-5169-4CF0-8DD8-6BD338E463D7}" type="datetimeFigureOut">
              <a:rPr lang="en-US"/>
              <a:pPr>
                <a:defRPr/>
              </a:pPr>
              <a:t>9/21/2009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11BC83-C7E0-458A-BFBA-AA31F50CFE4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9CB84B-5279-402D-937F-29E588FDB0E6}" type="datetimeFigureOut">
              <a:rPr lang="en-US"/>
              <a:pPr>
                <a:defRPr/>
              </a:pPr>
              <a:t>9/21/2009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8E4039-80B8-43EA-86E1-6407E2EE669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2F8E66-59E1-487F-90D1-EDA2D5C4FDD7}" type="datetimeFigureOut">
              <a:rPr lang="en-US"/>
              <a:pPr>
                <a:defRPr/>
              </a:pPr>
              <a:t>9/21/2009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F534EB-D136-4BE6-9D5C-CD8A6548254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785729-1C7F-4DD6-A593-06824CEDBC50}" type="datetimeFigureOut">
              <a:rPr lang="en-US"/>
              <a:pPr>
                <a:defRPr/>
              </a:pPr>
              <a:t>9/21/2009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04000-32AC-47CC-8950-B21745F3C12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D3BA82D-A03B-4BDC-840A-C1BA6F1712FF}" type="datetimeFigureOut">
              <a:rPr lang="en-US"/>
              <a:pPr>
                <a:defRPr/>
              </a:pPr>
              <a:t>9/21/2009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970EA3-55AF-46BA-B235-A99FB1C2D3B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848420-272F-432C-A976-30ED7C57BE69}" type="datetimeFigureOut">
              <a:rPr lang="en-US"/>
              <a:pPr>
                <a:defRPr/>
              </a:pPr>
              <a:t>9/21/2009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30326D-5A22-4D6B-97F7-869015FEBE0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A733B9-B38E-4443-A66B-2F58A06C39AC}" type="datetimeFigureOut">
              <a:rPr lang="en-US"/>
              <a:pPr>
                <a:defRPr/>
              </a:pPr>
              <a:t>9/21/2009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81C5B9-72C3-4D7E-9D34-6C5775C5216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45A3A0-751E-4C89-A391-C88AC441D76A}" type="datetimeFigureOut">
              <a:rPr lang="en-US"/>
              <a:pPr>
                <a:defRPr/>
              </a:pPr>
              <a:t>9/21/2009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5857E1-D2F8-48D1-AE8A-460D9A81783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258CF5-7482-4D71-A895-DE1DF4F48DC1}" type="datetimeFigureOut">
              <a:rPr lang="en-US"/>
              <a:pPr>
                <a:defRPr/>
              </a:pPr>
              <a:t>9/21/2009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285B3D-3D73-42F5-A0A7-8C4B9AF2D65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FB2B850-5322-4BAD-984F-D2E03A559560}" type="datetimeFigureOut">
              <a:rPr lang="en-US"/>
              <a:pPr>
                <a:defRPr/>
              </a:pPr>
              <a:t>9/21/2009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D6CCEBD-6A24-4449-BCC0-99F7FE43E0A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Microsoft_Office_Excel_97-2003_Worksheet1.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0250" y="1428750"/>
            <a:ext cx="5857875" cy="1571625"/>
          </a:xfrm>
        </p:spPr>
        <p:txBody>
          <a:bodyPr rtlCol="0">
            <a:normAutofit fontScale="90000"/>
          </a:bodyPr>
          <a:lstStyle/>
          <a:p>
            <a:pPr fontAlgn="auto">
              <a:spcAft>
                <a:spcPts val="0"/>
              </a:spcAft>
              <a:defRPr/>
            </a:pPr>
            <a:r>
              <a:rPr lang="en-US" dirty="0"/>
              <a:t/>
            </a:r>
            <a:br>
              <a:rPr lang="en-US" dirty="0"/>
            </a:br>
            <a:r>
              <a:rPr lang="en-US" dirty="0" smtClean="0"/>
              <a:t>Black Swans and Elephants on the Move:</a:t>
            </a:r>
            <a:endParaRPr lang="en-US" dirty="0"/>
          </a:p>
        </p:txBody>
      </p:sp>
      <p:sp>
        <p:nvSpPr>
          <p:cNvPr id="3" name="Subtitle 2"/>
          <p:cNvSpPr>
            <a:spLocks noGrp="1"/>
          </p:cNvSpPr>
          <p:nvPr>
            <p:ph type="subTitle" idx="1"/>
          </p:nvPr>
        </p:nvSpPr>
        <p:spPr>
          <a:xfrm>
            <a:off x="1371600" y="3143250"/>
            <a:ext cx="6400800" cy="2143125"/>
          </a:xfrm>
        </p:spPr>
        <p:txBody>
          <a:bodyPr rtlCol="0">
            <a:normAutofit/>
          </a:bodyPr>
          <a:lstStyle/>
          <a:p>
            <a:pPr fontAlgn="auto">
              <a:spcAft>
                <a:spcPts val="0"/>
              </a:spcAft>
              <a:buFont typeface="Arial" pitchFamily="34" charset="0"/>
              <a:buNone/>
              <a:defRPr/>
            </a:pPr>
            <a:r>
              <a:rPr lang="en-US" i="1" dirty="0" smtClean="0"/>
              <a:t>How Emergencies Impact on the Welfare State</a:t>
            </a:r>
            <a:endParaRPr lang="en-US" i="1" dirty="0"/>
          </a:p>
        </p:txBody>
      </p:sp>
      <p:pic>
        <p:nvPicPr>
          <p:cNvPr id="14339" name="Picture 3" descr="Black swan.jpg"/>
          <p:cNvPicPr>
            <a:picLocks noChangeAspect="1"/>
          </p:cNvPicPr>
          <p:nvPr/>
        </p:nvPicPr>
        <p:blipFill>
          <a:blip r:embed="rId3"/>
          <a:srcRect/>
          <a:stretch>
            <a:fillRect/>
          </a:stretch>
        </p:blipFill>
        <p:spPr bwMode="auto">
          <a:xfrm>
            <a:off x="6286500" y="0"/>
            <a:ext cx="2857500" cy="1857375"/>
          </a:xfrm>
          <a:prstGeom prst="rect">
            <a:avLst/>
          </a:prstGeom>
          <a:noFill/>
          <a:ln w="9525">
            <a:noFill/>
            <a:miter lim="800000"/>
            <a:headEnd/>
            <a:tailEnd/>
          </a:ln>
        </p:spPr>
      </p:pic>
      <p:pic>
        <p:nvPicPr>
          <p:cNvPr id="14340" name="Picture 4" descr="african-elephants.jpg"/>
          <p:cNvPicPr>
            <a:picLocks noChangeAspect="1"/>
          </p:cNvPicPr>
          <p:nvPr/>
        </p:nvPicPr>
        <p:blipFill>
          <a:blip r:embed="rId4"/>
          <a:srcRect/>
          <a:stretch>
            <a:fillRect/>
          </a:stretch>
        </p:blipFill>
        <p:spPr bwMode="auto">
          <a:xfrm>
            <a:off x="3214688" y="4214813"/>
            <a:ext cx="2786062" cy="2500312"/>
          </a:xfrm>
          <a:prstGeom prst="rect">
            <a:avLst/>
          </a:prstGeom>
          <a:noFill/>
          <a:ln w="9525">
            <a:noFill/>
            <a:miter lim="800000"/>
            <a:headEnd/>
            <a:tailEnd/>
          </a:ln>
        </p:spPr>
      </p:pic>
      <p:pic>
        <p:nvPicPr>
          <p:cNvPr id="14341" name="Picture 5" descr="Black swan.jpg"/>
          <p:cNvPicPr>
            <a:picLocks noChangeAspect="1"/>
          </p:cNvPicPr>
          <p:nvPr/>
        </p:nvPicPr>
        <p:blipFill>
          <a:blip r:embed="rId5"/>
          <a:srcRect/>
          <a:stretch>
            <a:fillRect/>
          </a:stretch>
        </p:blipFill>
        <p:spPr bwMode="auto">
          <a:xfrm>
            <a:off x="214313" y="0"/>
            <a:ext cx="2286000"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11300"/>
          </a:xfrm>
        </p:spPr>
        <p:txBody>
          <a:bodyPr rtlCol="0">
            <a:normAutofit fontScale="90000"/>
          </a:bodyPr>
          <a:lstStyle/>
          <a:p>
            <a:pPr fontAlgn="auto">
              <a:spcAft>
                <a:spcPts val="0"/>
              </a:spcAft>
              <a:defRPr/>
            </a:pPr>
            <a:r>
              <a:rPr lang="en-GB" i="1" dirty="0" smtClean="0"/>
              <a:t>Question 3: Does the timing of emergency events make a difference to the severity of their consequences?</a:t>
            </a:r>
            <a:endParaRPr lang="en-US" dirty="0"/>
          </a:p>
        </p:txBody>
      </p:sp>
      <p:pic>
        <p:nvPicPr>
          <p:cNvPr id="26626" name="Picture 2" descr="800px-Swan_with_nine_cygnets_3.jpg"/>
          <p:cNvPicPr>
            <a:picLocks noChangeAspect="1"/>
          </p:cNvPicPr>
          <p:nvPr/>
        </p:nvPicPr>
        <p:blipFill>
          <a:blip r:embed="rId3"/>
          <a:srcRect/>
          <a:stretch>
            <a:fillRect/>
          </a:stretch>
        </p:blipFill>
        <p:spPr bwMode="auto">
          <a:xfrm>
            <a:off x="2571750" y="2571750"/>
            <a:ext cx="4064000" cy="1824038"/>
          </a:xfrm>
          <a:prstGeom prst="rect">
            <a:avLst/>
          </a:prstGeom>
          <a:noFill/>
          <a:ln w="9525">
            <a:noFill/>
            <a:miter lim="800000"/>
            <a:headEnd/>
            <a:tailEnd/>
          </a:ln>
        </p:spPr>
      </p:pic>
      <p:sp>
        <p:nvSpPr>
          <p:cNvPr id="26627" name="TextBox 3"/>
          <p:cNvSpPr txBox="1">
            <a:spLocks noChangeArrowheads="1"/>
          </p:cNvSpPr>
          <p:nvPr/>
        </p:nvSpPr>
        <p:spPr bwMode="auto">
          <a:xfrm>
            <a:off x="785813" y="4714875"/>
            <a:ext cx="7929562" cy="1323975"/>
          </a:xfrm>
          <a:prstGeom prst="rect">
            <a:avLst/>
          </a:prstGeom>
          <a:noFill/>
          <a:ln w="9525">
            <a:noFill/>
            <a:miter lim="800000"/>
            <a:headEnd/>
            <a:tailEnd/>
          </a:ln>
        </p:spPr>
        <p:txBody>
          <a:bodyPr>
            <a:spAutoFit/>
          </a:bodyPr>
          <a:lstStyle/>
          <a:p>
            <a:pPr algn="ctr"/>
            <a:r>
              <a:rPr lang="en-US" sz="2000">
                <a:latin typeface="Calibri" pitchFamily="34" charset="0"/>
              </a:rPr>
              <a:t>With time and institutionalization, responses to emergency</a:t>
            </a:r>
          </a:p>
          <a:p>
            <a:pPr algn="ctr"/>
            <a:r>
              <a:rPr lang="en-US" sz="2000">
                <a:latin typeface="Calibri" pitchFamily="34" charset="0"/>
              </a:rPr>
              <a:t>events become routinised and their impacts diminish.</a:t>
            </a:r>
          </a:p>
          <a:p>
            <a:pPr algn="ctr"/>
            <a:r>
              <a:rPr lang="en-US" sz="2000">
                <a:latin typeface="Calibri" pitchFamily="34" charset="0"/>
              </a:rPr>
              <a:t>****** </a:t>
            </a:r>
          </a:p>
          <a:p>
            <a:pPr algn="ctr"/>
            <a:r>
              <a:rPr lang="en-US" sz="2000">
                <a:latin typeface="Calibri" pitchFamily="34" charset="0"/>
              </a:rPr>
              <a:t>Black swans become whiter and smaller.</a:t>
            </a:r>
          </a:p>
        </p:txBody>
      </p:sp>
      <p:sp>
        <p:nvSpPr>
          <p:cNvPr id="5" name="Footer Placeholder 4"/>
          <p:cNvSpPr>
            <a:spLocks noGrp="1"/>
          </p:cNvSpPr>
          <p:nvPr>
            <p:ph type="ftr" sz="quarter" idx="11"/>
          </p:nvPr>
        </p:nvSpPr>
        <p:spPr/>
        <p:txBody>
          <a:bodyPr/>
          <a:lstStyle/>
          <a:p>
            <a:pPr>
              <a:defRPr/>
            </a:pPr>
            <a:r>
              <a:rPr lang="en-US" smtClean="0"/>
              <a:t>Are Modern Welfare States Immune to Black Swan Events?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i="1" dirty="0" smtClean="0"/>
              <a:t>Question 4: Does size matter?</a:t>
            </a:r>
            <a:r>
              <a:rPr lang="en-US" dirty="0" smtClean="0"/>
              <a:t/>
            </a:r>
            <a:br>
              <a:rPr lang="en-US" dirty="0" smtClean="0"/>
            </a:br>
            <a:endParaRPr lang="en-US" dirty="0"/>
          </a:p>
        </p:txBody>
      </p:sp>
      <p:graphicFrame>
        <p:nvGraphicFramePr>
          <p:cNvPr id="28674" name="Object 2"/>
          <p:cNvGraphicFramePr>
            <a:graphicFrameLocks noChangeAspect="1"/>
          </p:cNvGraphicFramePr>
          <p:nvPr/>
        </p:nvGraphicFramePr>
        <p:xfrm>
          <a:off x="6000750" y="1428750"/>
          <a:ext cx="3143250" cy="5429250"/>
        </p:xfrm>
        <a:graphic>
          <a:graphicData uri="http://schemas.openxmlformats.org/presentationml/2006/ole">
            <p:oleObj spid="_x0000_s28674" r:id="rId4" imgW="3145809" imgH="5432007" progId="Excel.Sheet.8">
              <p:embed/>
            </p:oleObj>
          </a:graphicData>
        </a:graphic>
      </p:graphicFrame>
      <p:pic>
        <p:nvPicPr>
          <p:cNvPr id="28675" name="Picture 3" descr="Black swan.jpg"/>
          <p:cNvPicPr>
            <a:picLocks noChangeAspect="1"/>
          </p:cNvPicPr>
          <p:nvPr/>
        </p:nvPicPr>
        <p:blipFill>
          <a:blip r:embed="rId5"/>
          <a:srcRect/>
          <a:stretch>
            <a:fillRect/>
          </a:stretch>
        </p:blipFill>
        <p:spPr bwMode="auto">
          <a:xfrm>
            <a:off x="357188" y="4429125"/>
            <a:ext cx="1857375" cy="1868488"/>
          </a:xfrm>
          <a:prstGeom prst="rect">
            <a:avLst/>
          </a:prstGeom>
          <a:noFill/>
          <a:ln w="9525">
            <a:noFill/>
            <a:miter lim="800000"/>
            <a:headEnd/>
            <a:tailEnd/>
          </a:ln>
        </p:spPr>
      </p:pic>
      <p:sp>
        <p:nvSpPr>
          <p:cNvPr id="28676" name="TextBox 4"/>
          <p:cNvSpPr txBox="1">
            <a:spLocks noChangeArrowheads="1"/>
          </p:cNvSpPr>
          <p:nvPr/>
        </p:nvSpPr>
        <p:spPr bwMode="auto">
          <a:xfrm>
            <a:off x="2571750" y="2000250"/>
            <a:ext cx="2786063" cy="3786188"/>
          </a:xfrm>
          <a:prstGeom prst="rect">
            <a:avLst/>
          </a:prstGeom>
          <a:noFill/>
          <a:ln w="9525">
            <a:noFill/>
            <a:miter lim="800000"/>
            <a:headEnd/>
            <a:tailEnd/>
          </a:ln>
        </p:spPr>
        <p:txBody>
          <a:bodyPr>
            <a:spAutoFit/>
          </a:bodyPr>
          <a:lstStyle/>
          <a:p>
            <a:r>
              <a:rPr lang="en-US" sz="2000">
                <a:latin typeface="Calibri" pitchFamily="34" charset="0"/>
              </a:rPr>
              <a:t>The impact of a ‘black swan’ depends (a) on its size and (b) on the size of the institutional setting [i.e. the welfare state] on which it impacts. Western welfare states are hugely bigger than in the first half of the 20</a:t>
            </a:r>
            <a:r>
              <a:rPr lang="en-US" sz="2000" baseline="30000">
                <a:latin typeface="Calibri" pitchFamily="34" charset="0"/>
              </a:rPr>
              <a:t>th</a:t>
            </a:r>
            <a:r>
              <a:rPr lang="en-US" sz="2000">
                <a:latin typeface="Calibri" pitchFamily="34" charset="0"/>
              </a:rPr>
              <a:t> Century – they are ‘elephants on the move’.</a:t>
            </a:r>
          </a:p>
        </p:txBody>
      </p:sp>
      <p:sp>
        <p:nvSpPr>
          <p:cNvPr id="6" name="Footer Placeholder 5"/>
          <p:cNvSpPr>
            <a:spLocks noGrp="1"/>
          </p:cNvSpPr>
          <p:nvPr>
            <p:ph type="ftr" sz="quarter" idx="11"/>
          </p:nvPr>
        </p:nvSpPr>
        <p:spPr/>
        <p:txBody>
          <a:bodyPr/>
          <a:lstStyle/>
          <a:p>
            <a:pPr>
              <a:defRPr/>
            </a:pPr>
            <a:r>
              <a:rPr lang="en-US" smtClean="0"/>
              <a:t>Are Modern Welfare States Immune to Black Swan Events?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14313"/>
            <a:ext cx="7358063" cy="1571625"/>
          </a:xfrm>
        </p:spPr>
        <p:txBody>
          <a:bodyPr rtlCol="0">
            <a:normAutofit fontScale="90000"/>
          </a:bodyPr>
          <a:lstStyle/>
          <a:p>
            <a:pPr fontAlgn="auto">
              <a:spcAft>
                <a:spcPts val="0"/>
              </a:spcAft>
              <a:defRPr/>
            </a:pPr>
            <a:r>
              <a:rPr lang="en-GB" dirty="0" smtClean="0"/>
              <a:t>Question 5: Does the type of welfare state matter?</a:t>
            </a:r>
            <a:r>
              <a:rPr lang="en-US" dirty="0" smtClean="0"/>
              <a:t/>
            </a:r>
            <a:br>
              <a:rPr lang="en-US" dirty="0" smtClean="0"/>
            </a:br>
            <a:endParaRPr lang="en-US" dirty="0"/>
          </a:p>
        </p:txBody>
      </p:sp>
      <p:graphicFrame>
        <p:nvGraphicFramePr>
          <p:cNvPr id="30722" name="Object 2"/>
          <p:cNvGraphicFramePr>
            <a:graphicFrameLocks noChangeAspect="1"/>
          </p:cNvGraphicFramePr>
          <p:nvPr/>
        </p:nvGraphicFramePr>
        <p:xfrm>
          <a:off x="500063" y="3929063"/>
          <a:ext cx="8215312" cy="2286000"/>
        </p:xfrm>
        <a:graphic>
          <a:graphicData uri="http://schemas.openxmlformats.org/presentationml/2006/ole">
            <p:oleObj spid="_x0000_s30722" r:id="rId4" imgW="8218120" imgH="2286198" progId="Excel.Sheet.8">
              <p:embed/>
            </p:oleObj>
          </a:graphicData>
        </a:graphic>
      </p:graphicFrame>
      <p:sp>
        <p:nvSpPr>
          <p:cNvPr id="30723" name="TextBox 5"/>
          <p:cNvSpPr txBox="1">
            <a:spLocks noChangeArrowheads="1"/>
          </p:cNvSpPr>
          <p:nvPr/>
        </p:nvSpPr>
        <p:spPr bwMode="auto">
          <a:xfrm>
            <a:off x="1143000" y="1785938"/>
            <a:ext cx="7408863" cy="1631950"/>
          </a:xfrm>
          <a:prstGeom prst="rect">
            <a:avLst/>
          </a:prstGeom>
          <a:noFill/>
          <a:ln w="9525">
            <a:noFill/>
            <a:miter lim="800000"/>
            <a:headEnd/>
            <a:tailEnd/>
          </a:ln>
        </p:spPr>
        <p:txBody>
          <a:bodyPr wrap="none">
            <a:spAutoFit/>
          </a:bodyPr>
          <a:lstStyle/>
          <a:p>
            <a:r>
              <a:rPr lang="en-US" sz="2000">
                <a:latin typeface="Calibri" pitchFamily="34" charset="0"/>
              </a:rPr>
              <a:t>Comprehensive [Social Democratic] welfare states can include most </a:t>
            </a:r>
          </a:p>
          <a:p>
            <a:r>
              <a:rPr lang="en-US" sz="2000">
                <a:latin typeface="Calibri" pitchFamily="34" charset="0"/>
              </a:rPr>
              <a:t>new needs under existing categories; insurance-based [Continental] </a:t>
            </a:r>
          </a:p>
          <a:p>
            <a:r>
              <a:rPr lang="en-US" sz="2000">
                <a:latin typeface="Calibri" pitchFamily="34" charset="0"/>
              </a:rPr>
              <a:t>states have a tried and trusted repertoire for coping with new needs; </a:t>
            </a:r>
          </a:p>
          <a:p>
            <a:r>
              <a:rPr lang="en-US" sz="2000">
                <a:latin typeface="Calibri" pitchFamily="34" charset="0"/>
              </a:rPr>
              <a:t>default options for Liberal English-speaking welfare states to do </a:t>
            </a:r>
          </a:p>
          <a:p>
            <a:r>
              <a:rPr lang="en-US" sz="2000">
                <a:latin typeface="Calibri" pitchFamily="34" charset="0"/>
              </a:rPr>
              <a:t>nothing, use social assistance or devise specific add-on schemes].</a:t>
            </a:r>
          </a:p>
        </p:txBody>
      </p:sp>
      <p:sp>
        <p:nvSpPr>
          <p:cNvPr id="5" name="Footer Placeholder 4"/>
          <p:cNvSpPr>
            <a:spLocks noGrp="1"/>
          </p:cNvSpPr>
          <p:nvPr>
            <p:ph type="ftr" sz="quarter" idx="11"/>
          </p:nvPr>
        </p:nvSpPr>
        <p:spPr/>
        <p:txBody>
          <a:bodyPr/>
          <a:lstStyle/>
          <a:p>
            <a:pPr>
              <a:defRPr/>
            </a:pPr>
            <a:r>
              <a:rPr lang="en-US" smtClean="0"/>
              <a:t>Are Modern welfare States Immune to Black Swan Events/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9925"/>
          </a:xfrm>
        </p:spPr>
        <p:txBody>
          <a:bodyPr rtlCol="0">
            <a:normAutofit fontScale="90000"/>
          </a:bodyPr>
          <a:lstStyle/>
          <a:p>
            <a:pPr fontAlgn="auto">
              <a:spcAft>
                <a:spcPts val="0"/>
              </a:spcAft>
              <a:defRPr/>
            </a:pPr>
            <a:r>
              <a:rPr lang="en-GB" i="1" dirty="0" smtClean="0"/>
              <a:t>Question 6: What are the implications of this analysis for coping with future ‘black swan’ events?</a:t>
            </a:r>
            <a:r>
              <a:rPr lang="en-US" dirty="0" smtClean="0"/>
              <a:t/>
            </a:r>
            <a:br>
              <a:rPr lang="en-US" dirty="0" smtClean="0"/>
            </a:br>
            <a:endParaRPr lang="en-US" dirty="0"/>
          </a:p>
        </p:txBody>
      </p:sp>
      <p:sp>
        <p:nvSpPr>
          <p:cNvPr id="32770" name="Content Placeholder 2"/>
          <p:cNvSpPr>
            <a:spLocks noGrp="1"/>
          </p:cNvSpPr>
          <p:nvPr>
            <p:ph idx="1"/>
          </p:nvPr>
        </p:nvSpPr>
        <p:spPr>
          <a:xfrm>
            <a:off x="428625" y="2500313"/>
            <a:ext cx="8229600" cy="4025900"/>
          </a:xfrm>
        </p:spPr>
        <p:txBody>
          <a:bodyPr/>
          <a:lstStyle/>
          <a:p>
            <a:pPr>
              <a:buFont typeface="Arial" charset="0"/>
              <a:buNone/>
            </a:pPr>
            <a:r>
              <a:rPr lang="en-US" smtClean="0"/>
              <a:t>        </a:t>
            </a:r>
          </a:p>
        </p:txBody>
      </p:sp>
      <p:sp>
        <p:nvSpPr>
          <p:cNvPr id="32771" name="TextBox 4"/>
          <p:cNvSpPr txBox="1">
            <a:spLocks noChangeArrowheads="1"/>
          </p:cNvSpPr>
          <p:nvPr/>
        </p:nvSpPr>
        <p:spPr bwMode="auto">
          <a:xfrm rot="10800000" flipV="1">
            <a:off x="2000250" y="5500688"/>
            <a:ext cx="5357813" cy="830262"/>
          </a:xfrm>
          <a:prstGeom prst="rect">
            <a:avLst/>
          </a:prstGeom>
          <a:noFill/>
          <a:ln w="9525">
            <a:noFill/>
            <a:miter lim="800000"/>
            <a:headEnd/>
            <a:tailEnd/>
          </a:ln>
        </p:spPr>
        <p:txBody>
          <a:bodyPr>
            <a:spAutoFit/>
          </a:bodyPr>
          <a:lstStyle/>
          <a:p>
            <a:r>
              <a:rPr lang="en-US" sz="2400">
                <a:latin typeface="Calibri" pitchFamily="34" charset="0"/>
              </a:rPr>
              <a:t>Some Lessons in Leadership or How to </a:t>
            </a:r>
          </a:p>
          <a:p>
            <a:r>
              <a:rPr lang="en-US" sz="2400">
                <a:latin typeface="Calibri" pitchFamily="34" charset="0"/>
              </a:rPr>
              <a:t>Harness Black Swans to Achieve Change</a:t>
            </a:r>
          </a:p>
        </p:txBody>
      </p:sp>
      <p:pic>
        <p:nvPicPr>
          <p:cNvPr id="32772" name="Picture 5" descr="1064389.jpg"/>
          <p:cNvPicPr>
            <a:picLocks noChangeAspect="1"/>
          </p:cNvPicPr>
          <p:nvPr/>
        </p:nvPicPr>
        <p:blipFill>
          <a:blip r:embed="rId2"/>
          <a:srcRect/>
          <a:stretch>
            <a:fillRect/>
          </a:stretch>
        </p:blipFill>
        <p:spPr bwMode="auto">
          <a:xfrm>
            <a:off x="500063" y="2214563"/>
            <a:ext cx="1428750" cy="1214437"/>
          </a:xfrm>
          <a:prstGeom prst="rect">
            <a:avLst/>
          </a:prstGeom>
          <a:noFill/>
          <a:ln w="9525">
            <a:noFill/>
            <a:miter lim="800000"/>
            <a:headEnd/>
            <a:tailEnd/>
          </a:ln>
        </p:spPr>
      </p:pic>
      <p:sp>
        <p:nvSpPr>
          <p:cNvPr id="32773" name="TextBox 8"/>
          <p:cNvSpPr txBox="1">
            <a:spLocks noChangeArrowheads="1"/>
          </p:cNvSpPr>
          <p:nvPr/>
        </p:nvSpPr>
        <p:spPr bwMode="auto">
          <a:xfrm rot="10800000" flipV="1">
            <a:off x="2857500" y="2058988"/>
            <a:ext cx="2571750" cy="922337"/>
          </a:xfrm>
          <a:prstGeom prst="rect">
            <a:avLst/>
          </a:prstGeom>
          <a:noFill/>
          <a:ln w="9525">
            <a:noFill/>
            <a:miter lim="800000"/>
            <a:headEnd/>
            <a:tailEnd/>
          </a:ln>
        </p:spPr>
        <p:txBody>
          <a:bodyPr>
            <a:spAutoFit/>
          </a:bodyPr>
          <a:lstStyle/>
          <a:p>
            <a:r>
              <a:rPr lang="en-US" sz="2000">
                <a:latin typeface="Calibri" pitchFamily="34" charset="0"/>
              </a:rPr>
              <a:t>“The worse, the better.”</a:t>
            </a:r>
          </a:p>
          <a:p>
            <a:pPr algn="ctr"/>
            <a:r>
              <a:rPr lang="en-US" sz="1400">
                <a:latin typeface="Calibri" pitchFamily="34" charset="0"/>
              </a:rPr>
              <a:t>[Attributed to V. I. Lenin, 1914].</a:t>
            </a:r>
          </a:p>
        </p:txBody>
      </p:sp>
      <p:sp>
        <p:nvSpPr>
          <p:cNvPr id="32774" name="TextBox 9"/>
          <p:cNvSpPr txBox="1">
            <a:spLocks noChangeArrowheads="1"/>
          </p:cNvSpPr>
          <p:nvPr/>
        </p:nvSpPr>
        <p:spPr bwMode="auto">
          <a:xfrm>
            <a:off x="1357313" y="4143375"/>
            <a:ext cx="3357562" cy="923925"/>
          </a:xfrm>
          <a:prstGeom prst="rect">
            <a:avLst/>
          </a:prstGeom>
          <a:noFill/>
          <a:ln w="9525">
            <a:noFill/>
            <a:miter lim="800000"/>
            <a:headEnd/>
            <a:tailEnd/>
          </a:ln>
        </p:spPr>
        <p:txBody>
          <a:bodyPr>
            <a:spAutoFit/>
          </a:bodyPr>
          <a:lstStyle/>
          <a:p>
            <a:r>
              <a:rPr lang="en-US" sz="2000">
                <a:latin typeface="Calibri" pitchFamily="34" charset="0"/>
              </a:rPr>
              <a:t>“</a:t>
            </a:r>
            <a:r>
              <a:rPr lang="en-GB" sz="2000">
                <a:latin typeface="Calibri" pitchFamily="34" charset="0"/>
              </a:rPr>
              <a:t>Spin-doctors are rarely the agents of meaningful reform”.</a:t>
            </a:r>
          </a:p>
          <a:p>
            <a:r>
              <a:rPr lang="en-GB" sz="1400">
                <a:latin typeface="Calibri" pitchFamily="34" charset="0"/>
              </a:rPr>
              <a:t>[Frank Castles, Oxford, 7/10/2009].</a:t>
            </a:r>
            <a:endParaRPr lang="en-US" sz="1400">
              <a:latin typeface="Calibri" pitchFamily="34" charset="0"/>
            </a:endParaRPr>
          </a:p>
        </p:txBody>
      </p:sp>
      <p:sp>
        <p:nvSpPr>
          <p:cNvPr id="11" name="Footer Placeholder 10"/>
          <p:cNvSpPr>
            <a:spLocks noGrp="1"/>
          </p:cNvSpPr>
          <p:nvPr>
            <p:ph type="ftr" sz="quarter" idx="11"/>
          </p:nvPr>
        </p:nvSpPr>
        <p:spPr/>
        <p:txBody>
          <a:bodyPr/>
          <a:lstStyle/>
          <a:p>
            <a:pPr>
              <a:defRPr/>
            </a:pPr>
            <a:r>
              <a:rPr lang="en-US" smtClean="0"/>
              <a:t>Are Modern Welfare States Immune to Black Swan Events?</a:t>
            </a:r>
            <a:endParaRPr lang="en-US"/>
          </a:p>
        </p:txBody>
      </p:sp>
      <p:sp>
        <p:nvSpPr>
          <p:cNvPr id="32776" name="TextBox 11"/>
          <p:cNvSpPr txBox="1">
            <a:spLocks noChangeArrowheads="1"/>
          </p:cNvSpPr>
          <p:nvPr/>
        </p:nvSpPr>
        <p:spPr bwMode="auto">
          <a:xfrm>
            <a:off x="500063" y="3500438"/>
            <a:ext cx="1643062" cy="307975"/>
          </a:xfrm>
          <a:prstGeom prst="rect">
            <a:avLst/>
          </a:prstGeom>
          <a:noFill/>
          <a:ln w="9525">
            <a:noFill/>
            <a:miter lim="800000"/>
            <a:headEnd/>
            <a:tailEnd/>
          </a:ln>
        </p:spPr>
        <p:txBody>
          <a:bodyPr>
            <a:spAutoFit/>
          </a:bodyPr>
          <a:lstStyle/>
          <a:p>
            <a:r>
              <a:rPr lang="en-US" sz="1400">
                <a:latin typeface="Calibri" pitchFamily="34" charset="0"/>
              </a:rPr>
              <a:t>[Motto of the RAF]</a:t>
            </a:r>
          </a:p>
        </p:txBody>
      </p:sp>
      <p:pic>
        <p:nvPicPr>
          <p:cNvPr id="32777" name="Picture 12" descr="piper-alpha-fire.jpg"/>
          <p:cNvPicPr>
            <a:picLocks noChangeAspect="1"/>
          </p:cNvPicPr>
          <p:nvPr/>
        </p:nvPicPr>
        <p:blipFill>
          <a:blip r:embed="rId3"/>
          <a:srcRect/>
          <a:stretch>
            <a:fillRect/>
          </a:stretch>
        </p:blipFill>
        <p:spPr bwMode="auto">
          <a:xfrm>
            <a:off x="6286500" y="2428875"/>
            <a:ext cx="2514600" cy="1824038"/>
          </a:xfrm>
          <a:prstGeom prst="rect">
            <a:avLst/>
          </a:prstGeom>
          <a:noFill/>
          <a:ln w="9525">
            <a:noFill/>
            <a:miter lim="800000"/>
            <a:headEnd/>
            <a:tailEnd/>
          </a:ln>
        </p:spPr>
      </p:pic>
      <p:sp>
        <p:nvSpPr>
          <p:cNvPr id="32778" name="TextBox 13"/>
          <p:cNvSpPr txBox="1">
            <a:spLocks noChangeArrowheads="1"/>
          </p:cNvSpPr>
          <p:nvPr/>
        </p:nvSpPr>
        <p:spPr bwMode="auto">
          <a:xfrm>
            <a:off x="6500813" y="4286250"/>
            <a:ext cx="2286000" cy="523875"/>
          </a:xfrm>
          <a:prstGeom prst="rect">
            <a:avLst/>
          </a:prstGeom>
          <a:noFill/>
          <a:ln w="9525">
            <a:noFill/>
            <a:miter lim="800000"/>
            <a:headEnd/>
            <a:tailEnd/>
          </a:ln>
        </p:spPr>
        <p:txBody>
          <a:bodyPr>
            <a:spAutoFit/>
          </a:bodyPr>
          <a:lstStyle/>
          <a:p>
            <a:r>
              <a:rPr lang="en-US" sz="1400">
                <a:latin typeface="Calibri" pitchFamily="34" charset="0"/>
              </a:rPr>
              <a:t>[Alpha Piper – A “burning </a:t>
            </a:r>
          </a:p>
          <a:p>
            <a:r>
              <a:rPr lang="en-US" sz="1400">
                <a:latin typeface="Calibri" pitchFamily="34" charset="0"/>
              </a:rPr>
              <a:t>platform” for change]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Conclusion: Where the Black Swans are Gathering</a:t>
            </a:r>
            <a:endParaRPr lang="en-US" dirty="0"/>
          </a:p>
        </p:txBody>
      </p:sp>
      <p:sp>
        <p:nvSpPr>
          <p:cNvPr id="33794" name="Content Placeholder 2"/>
          <p:cNvSpPr>
            <a:spLocks noGrp="1"/>
          </p:cNvSpPr>
          <p:nvPr>
            <p:ph idx="1"/>
          </p:nvPr>
        </p:nvSpPr>
        <p:spPr>
          <a:xfrm>
            <a:off x="428625" y="1571625"/>
            <a:ext cx="8229600" cy="4143375"/>
          </a:xfrm>
        </p:spPr>
        <p:txBody>
          <a:bodyPr/>
          <a:lstStyle/>
          <a:p>
            <a:r>
              <a:rPr lang="en-US" sz="2400" smtClean="0"/>
              <a:t>In the South, where bigger emergencies occur in small and weakly institutionalized welfare states;</a:t>
            </a:r>
          </a:p>
          <a:p>
            <a:r>
              <a:rPr lang="en-US" sz="2400" smtClean="0"/>
              <a:t>In the West, where terrorism and, possibly, epidemic are greater threats than any time in the recent past;</a:t>
            </a:r>
          </a:p>
          <a:p>
            <a:r>
              <a:rPr lang="en-US" sz="2400" smtClean="0"/>
              <a:t>Everywhere, if the emergencies inevitably presented by global warming are not harnessed by a more determined democratic leadership than we have seen since World War Two.</a:t>
            </a:r>
          </a:p>
        </p:txBody>
      </p:sp>
      <p:sp>
        <p:nvSpPr>
          <p:cNvPr id="33795" name="TextBox 3"/>
          <p:cNvSpPr txBox="1">
            <a:spLocks noChangeArrowheads="1"/>
          </p:cNvSpPr>
          <p:nvPr/>
        </p:nvSpPr>
        <p:spPr bwMode="auto">
          <a:xfrm>
            <a:off x="1000125" y="3357563"/>
            <a:ext cx="1428750" cy="369887"/>
          </a:xfrm>
          <a:prstGeom prst="rect">
            <a:avLst/>
          </a:prstGeom>
          <a:noFill/>
          <a:ln w="9525">
            <a:noFill/>
            <a:miter lim="800000"/>
            <a:headEnd/>
            <a:tailEnd/>
          </a:ln>
        </p:spPr>
        <p:txBody>
          <a:bodyPr>
            <a:spAutoFit/>
          </a:bodyPr>
          <a:lstStyle/>
          <a:p>
            <a:endParaRPr lang="en-US">
              <a:latin typeface="Calibri" pitchFamily="34" charset="0"/>
            </a:endParaRPr>
          </a:p>
        </p:txBody>
      </p:sp>
      <p:sp>
        <p:nvSpPr>
          <p:cNvPr id="33796" name="TextBox 4"/>
          <p:cNvSpPr txBox="1">
            <a:spLocks noChangeArrowheads="1"/>
          </p:cNvSpPr>
          <p:nvPr/>
        </p:nvSpPr>
        <p:spPr bwMode="auto">
          <a:xfrm>
            <a:off x="357188" y="292893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33797" name="Picture 5" descr="001%20-%20Black%20Swans%20over%20Lake%20Reeve.jpg"/>
          <p:cNvPicPr>
            <a:picLocks noChangeAspect="1"/>
          </p:cNvPicPr>
          <p:nvPr/>
        </p:nvPicPr>
        <p:blipFill>
          <a:blip r:embed="rId3"/>
          <a:srcRect/>
          <a:stretch>
            <a:fillRect/>
          </a:stretch>
        </p:blipFill>
        <p:spPr bwMode="auto">
          <a:xfrm>
            <a:off x="2000250" y="4357688"/>
            <a:ext cx="5124450" cy="2214562"/>
          </a:xfrm>
          <a:prstGeom prst="rect">
            <a:avLst/>
          </a:prstGeom>
          <a:noFill/>
          <a:ln w="9525">
            <a:noFill/>
            <a:miter lim="800000"/>
            <a:headEnd/>
            <a:tailEnd/>
          </a:ln>
        </p:spPr>
      </p:pic>
      <p:sp>
        <p:nvSpPr>
          <p:cNvPr id="7" name="Footer Placeholder 6"/>
          <p:cNvSpPr>
            <a:spLocks noGrp="1"/>
          </p:cNvSpPr>
          <p:nvPr>
            <p:ph type="ftr" sz="quarter" idx="11"/>
          </p:nvPr>
        </p:nvSpPr>
        <p:spPr>
          <a:xfrm>
            <a:off x="3124200" y="6500813"/>
            <a:ext cx="2895600" cy="357187"/>
          </a:xfrm>
        </p:spPr>
        <p:txBody>
          <a:bodyPr/>
          <a:lstStyle/>
          <a:p>
            <a:pPr>
              <a:defRPr/>
            </a:pPr>
            <a:r>
              <a:rPr lang="en-US" smtClean="0"/>
              <a:t>Conclusion</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What this lecture is about</a:t>
            </a:r>
          </a:p>
        </p:txBody>
      </p:sp>
      <p:sp>
        <p:nvSpPr>
          <p:cNvPr id="16386" name="TextBox 2"/>
          <p:cNvSpPr txBox="1">
            <a:spLocks noChangeArrowheads="1"/>
          </p:cNvSpPr>
          <p:nvPr/>
        </p:nvSpPr>
        <p:spPr bwMode="auto">
          <a:xfrm>
            <a:off x="1428750" y="2143125"/>
            <a:ext cx="6500813" cy="2246313"/>
          </a:xfrm>
          <a:prstGeom prst="rect">
            <a:avLst/>
          </a:prstGeom>
          <a:noFill/>
          <a:ln w="9525">
            <a:noFill/>
            <a:miter lim="800000"/>
            <a:headEnd/>
            <a:tailEnd/>
          </a:ln>
        </p:spPr>
        <p:txBody>
          <a:bodyPr>
            <a:spAutoFit/>
          </a:bodyPr>
          <a:lstStyle/>
          <a:p>
            <a:r>
              <a:rPr lang="en-GB" sz="2000">
                <a:latin typeface="Calibri" pitchFamily="34" charset="0"/>
              </a:rPr>
              <a:t>How do sudden and unexpected national and international emergencies – the ‘black swans’ of war, economic depression, hyperinflation and, more prospectively and topically, mass epidemics, terrorist incidents and environmental catastrophes - affect the character of welfare state interventions and welfare state development?</a:t>
            </a:r>
            <a:endParaRPr lang="en-US" sz="2000">
              <a:latin typeface="Calibri" pitchFamily="34" charset="0"/>
            </a:endParaRPr>
          </a:p>
          <a:p>
            <a:endParaRPr lang="en-US" sz="2000">
              <a:latin typeface="Calibri" pitchFamily="34" charset="0"/>
            </a:endParaRPr>
          </a:p>
        </p:txBody>
      </p:sp>
      <p:sp>
        <p:nvSpPr>
          <p:cNvPr id="16387" name="TextBox 3"/>
          <p:cNvSpPr txBox="1">
            <a:spLocks noChangeArrowheads="1"/>
          </p:cNvSpPr>
          <p:nvPr/>
        </p:nvSpPr>
        <p:spPr bwMode="auto">
          <a:xfrm>
            <a:off x="1428750" y="1571625"/>
            <a:ext cx="4500563" cy="400050"/>
          </a:xfrm>
          <a:prstGeom prst="rect">
            <a:avLst/>
          </a:prstGeom>
          <a:noFill/>
          <a:ln w="9525">
            <a:noFill/>
            <a:miter lim="800000"/>
            <a:headEnd/>
            <a:tailEnd/>
          </a:ln>
        </p:spPr>
        <p:txBody>
          <a:bodyPr>
            <a:spAutoFit/>
          </a:bodyPr>
          <a:lstStyle/>
          <a:p>
            <a:r>
              <a:rPr lang="en-US" sz="2000">
                <a:latin typeface="Calibri" pitchFamily="34" charset="0"/>
              </a:rPr>
              <a:t>An attempt to answer two questions:</a:t>
            </a:r>
          </a:p>
        </p:txBody>
      </p:sp>
      <p:sp>
        <p:nvSpPr>
          <p:cNvPr id="16388" name="TextBox 4"/>
          <p:cNvSpPr txBox="1">
            <a:spLocks noChangeArrowheads="1"/>
          </p:cNvSpPr>
          <p:nvPr/>
        </p:nvSpPr>
        <p:spPr bwMode="auto">
          <a:xfrm>
            <a:off x="1428750" y="5214938"/>
            <a:ext cx="6858000" cy="708025"/>
          </a:xfrm>
          <a:prstGeom prst="rect">
            <a:avLst/>
          </a:prstGeom>
          <a:noFill/>
          <a:ln w="9525">
            <a:noFill/>
            <a:miter lim="800000"/>
            <a:headEnd/>
            <a:tailEnd/>
          </a:ln>
        </p:spPr>
        <p:txBody>
          <a:bodyPr>
            <a:spAutoFit/>
          </a:bodyPr>
          <a:lstStyle/>
          <a:p>
            <a:r>
              <a:rPr lang="en-US" sz="2000">
                <a:latin typeface="Calibri" pitchFamily="34" charset="0"/>
              </a:rPr>
              <a:t>Why has the contemporary literature on the welfare state so little to say about the impact of ‘black swans’?</a:t>
            </a:r>
          </a:p>
        </p:txBody>
      </p:sp>
      <p:pic>
        <p:nvPicPr>
          <p:cNvPr id="16389" name="Picture 5" descr="Black swan.jpg"/>
          <p:cNvPicPr>
            <a:picLocks noChangeAspect="1"/>
          </p:cNvPicPr>
          <p:nvPr/>
        </p:nvPicPr>
        <p:blipFill>
          <a:blip r:embed="rId3"/>
          <a:srcRect/>
          <a:stretch>
            <a:fillRect/>
          </a:stretch>
        </p:blipFill>
        <p:spPr bwMode="auto">
          <a:xfrm>
            <a:off x="3857625" y="4071938"/>
            <a:ext cx="1428750" cy="1071562"/>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smtClean="0"/>
              <a:t>Introduction</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500063"/>
            <a:ext cx="8229600" cy="1643062"/>
          </a:xfrm>
        </p:spPr>
        <p:txBody>
          <a:bodyPr rtlCol="0">
            <a:normAutofit fontScale="90000"/>
          </a:bodyPr>
          <a:lstStyle/>
          <a:p>
            <a:pPr fontAlgn="auto">
              <a:spcAft>
                <a:spcPts val="0"/>
              </a:spcAft>
              <a:defRPr/>
            </a:pPr>
            <a:r>
              <a:rPr lang="en-GB" i="1" dirty="0" smtClean="0"/>
              <a:t>Question 1</a:t>
            </a:r>
            <a:r>
              <a:rPr lang="en-GB" dirty="0" smtClean="0"/>
              <a:t>: </a:t>
            </a:r>
            <a:r>
              <a:rPr lang="en-GB" i="1" dirty="0" smtClean="0"/>
              <a:t>Circa 1900, which was the world’s biggest welfare state?</a:t>
            </a:r>
            <a:r>
              <a:rPr lang="en-US" dirty="0" smtClean="0"/>
              <a:t/>
            </a:r>
            <a:br>
              <a:rPr lang="en-US" dirty="0" smtClean="0"/>
            </a:br>
            <a:endParaRPr lang="en-US" dirty="0"/>
          </a:p>
        </p:txBody>
      </p:sp>
      <p:pic>
        <p:nvPicPr>
          <p:cNvPr id="18434" name="Picture 2" descr="images.jpg"/>
          <p:cNvPicPr>
            <a:picLocks noChangeAspect="1"/>
          </p:cNvPicPr>
          <p:nvPr/>
        </p:nvPicPr>
        <p:blipFill>
          <a:blip r:embed="rId2"/>
          <a:srcRect/>
          <a:stretch>
            <a:fillRect/>
          </a:stretch>
        </p:blipFill>
        <p:spPr bwMode="auto">
          <a:xfrm>
            <a:off x="6215063" y="4357688"/>
            <a:ext cx="2928937" cy="2500312"/>
          </a:xfrm>
          <a:prstGeom prst="rect">
            <a:avLst/>
          </a:prstGeom>
          <a:noFill/>
          <a:ln w="9525">
            <a:noFill/>
            <a:miter lim="800000"/>
            <a:headEnd/>
            <a:tailEnd/>
          </a:ln>
        </p:spPr>
      </p:pic>
      <p:sp>
        <p:nvSpPr>
          <p:cNvPr id="18435" name="TextBox 4"/>
          <p:cNvSpPr txBox="1">
            <a:spLocks noChangeArrowheads="1"/>
          </p:cNvSpPr>
          <p:nvPr/>
        </p:nvSpPr>
        <p:spPr bwMode="auto">
          <a:xfrm>
            <a:off x="1357313" y="2357438"/>
            <a:ext cx="6643687" cy="1631950"/>
          </a:xfrm>
          <a:prstGeom prst="rect">
            <a:avLst/>
          </a:prstGeom>
          <a:noFill/>
          <a:ln w="9525">
            <a:noFill/>
            <a:miter lim="800000"/>
            <a:headEnd/>
            <a:tailEnd/>
          </a:ln>
        </p:spPr>
        <p:txBody>
          <a:bodyPr>
            <a:spAutoFit/>
          </a:bodyPr>
          <a:lstStyle/>
          <a:p>
            <a:r>
              <a:rPr lang="en-US" sz="2000">
                <a:latin typeface="Calibri" pitchFamily="34" charset="0"/>
              </a:rPr>
              <a:t>High marks for Bismarck’s Germany or  for Denmark, but a special award for knowing that American Civil War pensions made for a welfare state just as big in 1900, </a:t>
            </a:r>
            <a:r>
              <a:rPr lang="en-GB" sz="2000">
                <a:latin typeface="Calibri" pitchFamily="34" charset="0"/>
              </a:rPr>
              <a:t>with a clientele of around a million and taking up about 40 per cent  of American government spending by the end of the century.</a:t>
            </a:r>
            <a:endParaRPr lang="en-US" sz="2000">
              <a:latin typeface="Calibri" pitchFamily="34" charset="0"/>
            </a:endParaRPr>
          </a:p>
        </p:txBody>
      </p:sp>
      <p:sp>
        <p:nvSpPr>
          <p:cNvPr id="6" name="Footer Placeholder 5"/>
          <p:cNvSpPr>
            <a:spLocks noGrp="1"/>
          </p:cNvSpPr>
          <p:nvPr>
            <p:ph type="ftr" sz="quarter" idx="11"/>
          </p:nvPr>
        </p:nvSpPr>
        <p:spPr/>
        <p:txBody>
          <a:bodyPr/>
          <a:lstStyle/>
          <a:p>
            <a:pPr>
              <a:defRPr/>
            </a:pPr>
            <a:r>
              <a:rPr lang="en-US" smtClean="0"/>
              <a:t>Five Questions Highlighting the Impact of National Emergencies</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75"/>
            <a:ext cx="8229600" cy="1428750"/>
          </a:xfrm>
        </p:spPr>
        <p:txBody>
          <a:bodyPr rtlCol="0">
            <a:normAutofit fontScale="90000"/>
          </a:bodyPr>
          <a:lstStyle/>
          <a:p>
            <a:pPr fontAlgn="auto">
              <a:spcAft>
                <a:spcPts val="0"/>
              </a:spcAft>
              <a:defRPr/>
            </a:pPr>
            <a:r>
              <a:rPr lang="en-GB" i="1" dirty="0" smtClean="0"/>
              <a:t>Question 2</a:t>
            </a:r>
            <a:r>
              <a:rPr lang="en-GB" dirty="0" smtClean="0"/>
              <a:t>: </a:t>
            </a:r>
            <a:r>
              <a:rPr lang="en-GB" i="1" dirty="0" smtClean="0"/>
              <a:t>What made West German welfare state development distinctive in the post-war period?</a:t>
            </a:r>
            <a:r>
              <a:rPr lang="en-US" dirty="0" smtClean="0"/>
              <a:t/>
            </a:r>
            <a:br>
              <a:rPr lang="en-US" dirty="0" smtClean="0"/>
            </a:br>
            <a:endParaRPr lang="en-US" dirty="0"/>
          </a:p>
        </p:txBody>
      </p:sp>
      <p:pic>
        <p:nvPicPr>
          <p:cNvPr id="19458" name="Picture 2" descr="Notgeld_der_Stadt_Bochum_1923_-_500_000_DM_-_Vorderseite.jpg"/>
          <p:cNvPicPr>
            <a:picLocks noChangeAspect="1"/>
          </p:cNvPicPr>
          <p:nvPr/>
        </p:nvPicPr>
        <p:blipFill>
          <a:blip r:embed="rId2"/>
          <a:srcRect/>
          <a:stretch>
            <a:fillRect/>
          </a:stretch>
        </p:blipFill>
        <p:spPr bwMode="auto">
          <a:xfrm>
            <a:off x="1285875" y="4500563"/>
            <a:ext cx="2286000" cy="1571625"/>
          </a:xfrm>
          <a:prstGeom prst="rect">
            <a:avLst/>
          </a:prstGeom>
          <a:noFill/>
          <a:ln w="9525">
            <a:noFill/>
            <a:miter lim="800000"/>
            <a:headEnd/>
            <a:tailEnd/>
          </a:ln>
        </p:spPr>
      </p:pic>
      <p:sp>
        <p:nvSpPr>
          <p:cNvPr id="19459" name="TextBox 3"/>
          <p:cNvSpPr txBox="1">
            <a:spLocks noChangeArrowheads="1"/>
          </p:cNvSpPr>
          <p:nvPr/>
        </p:nvSpPr>
        <p:spPr bwMode="auto">
          <a:xfrm>
            <a:off x="1500188" y="2428875"/>
            <a:ext cx="6357937" cy="1631950"/>
          </a:xfrm>
          <a:prstGeom prst="rect">
            <a:avLst/>
          </a:prstGeom>
          <a:noFill/>
          <a:ln w="9525">
            <a:noFill/>
            <a:miter lim="800000"/>
            <a:headEnd/>
            <a:tailEnd/>
          </a:ln>
        </p:spPr>
        <p:txBody>
          <a:bodyPr>
            <a:spAutoFit/>
          </a:bodyPr>
          <a:lstStyle/>
          <a:p>
            <a:r>
              <a:rPr lang="en-US" sz="2000">
                <a:latin typeface="Calibri" pitchFamily="34" charset="0"/>
              </a:rPr>
              <a:t>Learning from catastrophes – the German hyperflations of 1923 and 1948 teach the trade unions and the Left that price stability is a prerequisite for protecting incomes and savings.  Creating the Bundesbank to institutionalize the lesson.</a:t>
            </a:r>
          </a:p>
        </p:txBody>
      </p:sp>
      <p:pic>
        <p:nvPicPr>
          <p:cNvPr id="19460" name="Picture 4" descr="GermanyP86a-1MillionMark-1923-donatedss_f.jpg"/>
          <p:cNvPicPr>
            <a:picLocks noChangeAspect="1"/>
          </p:cNvPicPr>
          <p:nvPr/>
        </p:nvPicPr>
        <p:blipFill>
          <a:blip r:embed="rId3"/>
          <a:srcRect/>
          <a:stretch>
            <a:fillRect/>
          </a:stretch>
        </p:blipFill>
        <p:spPr bwMode="auto">
          <a:xfrm>
            <a:off x="4929188" y="4000500"/>
            <a:ext cx="2919412" cy="1528763"/>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Five Questions Highlighting the Impact of National Emergencies</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2800"/>
          </a:xfrm>
        </p:spPr>
        <p:txBody>
          <a:bodyPr rtlCol="0">
            <a:normAutofit fontScale="90000"/>
          </a:bodyPr>
          <a:lstStyle/>
          <a:p>
            <a:pPr fontAlgn="auto">
              <a:spcAft>
                <a:spcPts val="0"/>
              </a:spcAft>
              <a:defRPr/>
            </a:pPr>
            <a:r>
              <a:rPr lang="en-GB" sz="4000" i="1" dirty="0" smtClean="0"/>
              <a:t>Question 3: Was the experience of the Great Depression enough to promote a commitment to welfare state expansion?</a:t>
            </a:r>
            <a:r>
              <a:rPr lang="en-US" dirty="0" smtClean="0"/>
              <a:t/>
            </a:r>
            <a:br>
              <a:rPr lang="en-US" dirty="0" smtClean="0"/>
            </a:br>
            <a:endParaRPr lang="en-US" dirty="0"/>
          </a:p>
        </p:txBody>
      </p:sp>
      <p:pic>
        <p:nvPicPr>
          <p:cNvPr id="20482" name="Picture 2" descr="joblessmen.gif"/>
          <p:cNvPicPr>
            <a:picLocks noChangeAspect="1"/>
          </p:cNvPicPr>
          <p:nvPr/>
        </p:nvPicPr>
        <p:blipFill>
          <a:blip r:embed="rId2"/>
          <a:srcRect/>
          <a:stretch>
            <a:fillRect/>
          </a:stretch>
        </p:blipFill>
        <p:spPr bwMode="auto">
          <a:xfrm>
            <a:off x="1500188" y="3786188"/>
            <a:ext cx="6072187" cy="2500312"/>
          </a:xfrm>
          <a:prstGeom prst="rect">
            <a:avLst/>
          </a:prstGeom>
          <a:noFill/>
          <a:ln w="9525">
            <a:noFill/>
            <a:miter lim="800000"/>
            <a:headEnd/>
            <a:tailEnd/>
          </a:ln>
        </p:spPr>
      </p:pic>
      <p:sp>
        <p:nvSpPr>
          <p:cNvPr id="20483" name="TextBox 6"/>
          <p:cNvSpPr txBox="1">
            <a:spLocks noChangeArrowheads="1"/>
          </p:cNvSpPr>
          <p:nvPr/>
        </p:nvSpPr>
        <p:spPr bwMode="auto">
          <a:xfrm>
            <a:off x="1428750" y="2071688"/>
            <a:ext cx="6215063" cy="1631950"/>
          </a:xfrm>
          <a:prstGeom prst="rect">
            <a:avLst/>
          </a:prstGeom>
          <a:noFill/>
          <a:ln w="9525">
            <a:noFill/>
            <a:miter lim="800000"/>
            <a:headEnd/>
            <a:tailEnd/>
          </a:ln>
        </p:spPr>
        <p:txBody>
          <a:bodyPr>
            <a:spAutoFit/>
          </a:bodyPr>
          <a:lstStyle/>
          <a:p>
            <a:r>
              <a:rPr lang="en-US" sz="2000">
                <a:latin typeface="Calibri" pitchFamily="34" charset="0"/>
              </a:rPr>
              <a:t>In some countries but not in others.  Contrast Roosevelt’s New Deal, Social Democratic Sweden and the New Zealand Social Security Act with financial orthodoxy in Britain and Australia and authoritarian reaction in Germany, Austria and Italy.</a:t>
            </a:r>
          </a:p>
        </p:txBody>
      </p:sp>
      <p:sp>
        <p:nvSpPr>
          <p:cNvPr id="5" name="Footer Placeholder 4"/>
          <p:cNvSpPr>
            <a:spLocks noGrp="1"/>
          </p:cNvSpPr>
          <p:nvPr>
            <p:ph type="ftr" sz="quarter" idx="11"/>
          </p:nvPr>
        </p:nvSpPr>
        <p:spPr/>
        <p:txBody>
          <a:bodyPr/>
          <a:lstStyle/>
          <a:p>
            <a:pPr>
              <a:defRPr/>
            </a:pPr>
            <a:r>
              <a:rPr lang="en-US" smtClean="0"/>
              <a:t>Five Questions Highlighting the Impact of National Emergencies</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428625"/>
            <a:ext cx="8229600" cy="1357313"/>
          </a:xfrm>
        </p:spPr>
        <p:txBody>
          <a:bodyPr/>
          <a:lstStyle/>
          <a:p>
            <a:r>
              <a:rPr lang="en-GB" sz="3600" i="1" smtClean="0"/>
              <a:t>Question 4: Was World War Two the watershed event that precipitated us into the ‘golden age’ of the welfare state?</a:t>
            </a:r>
            <a:endParaRPr lang="en-US" sz="3600" smtClean="0"/>
          </a:p>
        </p:txBody>
      </p:sp>
      <p:pic>
        <p:nvPicPr>
          <p:cNvPr id="21506" name="Picture 2" descr="c8f32p1.jpg"/>
          <p:cNvPicPr>
            <a:picLocks noChangeAspect="1"/>
          </p:cNvPicPr>
          <p:nvPr/>
        </p:nvPicPr>
        <p:blipFill>
          <a:blip r:embed="rId2"/>
          <a:srcRect/>
          <a:stretch>
            <a:fillRect/>
          </a:stretch>
        </p:blipFill>
        <p:spPr bwMode="auto">
          <a:xfrm>
            <a:off x="6000750" y="5072063"/>
            <a:ext cx="2820988" cy="1584325"/>
          </a:xfrm>
          <a:prstGeom prst="rect">
            <a:avLst/>
          </a:prstGeom>
          <a:noFill/>
          <a:ln w="9525">
            <a:noFill/>
            <a:miter lim="800000"/>
            <a:headEnd/>
            <a:tailEnd/>
          </a:ln>
        </p:spPr>
      </p:pic>
      <p:pic>
        <p:nvPicPr>
          <p:cNvPr id="5" name="Picture 4" descr="acharter1.jpg"/>
          <p:cNvPicPr>
            <a:picLocks noChangeAspect="1"/>
          </p:cNvPicPr>
          <p:nvPr/>
        </p:nvPicPr>
        <p:blipFill>
          <a:blip r:embed="rId3"/>
          <a:stretch>
            <a:fillRect/>
          </a:stretch>
        </p:blipFill>
        <p:spPr>
          <a:xfrm>
            <a:off x="428603" y="2428868"/>
            <a:ext cx="2597790" cy="205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4357688" y="2786063"/>
            <a:ext cx="4357687" cy="1908175"/>
          </a:xfrm>
          <a:prstGeom prst="rect">
            <a:avLst/>
          </a:prstGeom>
          <a:noFill/>
          <a:ln w="9525">
            <a:noFill/>
            <a:miter lim="800000"/>
            <a:headEnd/>
            <a:tailEnd/>
          </a:ln>
        </p:spPr>
        <p:txBody>
          <a:bodyPr>
            <a:spAutoFit/>
          </a:bodyPr>
          <a:lstStyle/>
          <a:p>
            <a:r>
              <a:rPr lang="en-GB" sz="2000">
                <a:latin typeface="Calibri" pitchFamily="34" charset="0"/>
              </a:rPr>
              <a:t>Churchill and Roosevelt agree the Allied war aims should include “improved labour standards, economic advancement and social security as well as freedom from fear and want”.</a:t>
            </a:r>
            <a:endParaRPr lang="en-US" sz="2000">
              <a:latin typeface="Calibri" pitchFamily="34" charset="0"/>
            </a:endParaRPr>
          </a:p>
          <a:p>
            <a:endParaRPr lang="en-US">
              <a:latin typeface="Calibri" pitchFamily="34" charset="0"/>
            </a:endParaRPr>
          </a:p>
        </p:txBody>
      </p:sp>
      <p:sp>
        <p:nvSpPr>
          <p:cNvPr id="21509" name="TextBox 6"/>
          <p:cNvSpPr txBox="1">
            <a:spLocks noChangeArrowheads="1"/>
          </p:cNvSpPr>
          <p:nvPr/>
        </p:nvSpPr>
        <p:spPr bwMode="auto">
          <a:xfrm>
            <a:off x="928688" y="5143500"/>
            <a:ext cx="4143375" cy="1323975"/>
          </a:xfrm>
          <a:prstGeom prst="rect">
            <a:avLst/>
          </a:prstGeom>
          <a:noFill/>
          <a:ln w="9525">
            <a:noFill/>
            <a:miter lim="800000"/>
            <a:headEnd/>
            <a:tailEnd/>
          </a:ln>
        </p:spPr>
        <p:txBody>
          <a:bodyPr>
            <a:spAutoFit/>
          </a:bodyPr>
          <a:lstStyle/>
          <a:p>
            <a:r>
              <a:rPr lang="en-US" sz="2000">
                <a:latin typeface="Calibri" pitchFamily="34" charset="0"/>
              </a:rPr>
              <a:t>Creating the solidarities, administrative routines and tolerance of higher taxes for post-war welfare state expansion.</a:t>
            </a:r>
          </a:p>
        </p:txBody>
      </p:sp>
      <p:sp>
        <p:nvSpPr>
          <p:cNvPr id="8" name="Footer Placeholder 7"/>
          <p:cNvSpPr>
            <a:spLocks noGrp="1"/>
          </p:cNvSpPr>
          <p:nvPr>
            <p:ph type="ftr" sz="quarter" idx="11"/>
          </p:nvPr>
        </p:nvSpPr>
        <p:spPr/>
        <p:txBody>
          <a:bodyPr/>
          <a:lstStyle/>
          <a:p>
            <a:pPr>
              <a:defRPr/>
            </a:pPr>
            <a:r>
              <a:rPr lang="en-US" smtClean="0"/>
              <a:t>Five Questions Highlighting the Impact of National Emergencies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71688"/>
          </a:xfrm>
        </p:spPr>
        <p:txBody>
          <a:bodyPr>
            <a:normAutofit/>
          </a:bodyPr>
          <a:lstStyle/>
          <a:p>
            <a:r>
              <a:rPr lang="en-GB" sz="2500" i="1" dirty="0" smtClean="0"/>
              <a:t>Question 5: Why, around 1980, did Australia with no state sponsored early retirement schemes have inactivity rates among older males as high as in Germany which had extensive early retirement schemes?</a:t>
            </a:r>
            <a:r>
              <a:rPr lang="en-US" sz="2500" dirty="0" smtClean="0"/>
              <a:t/>
            </a:r>
            <a:br>
              <a:rPr lang="en-US" sz="2500" dirty="0" smtClean="0"/>
            </a:br>
            <a:endParaRPr lang="en-US" sz="2500" dirty="0" smtClean="0"/>
          </a:p>
        </p:txBody>
      </p:sp>
      <p:sp>
        <p:nvSpPr>
          <p:cNvPr id="22530" name="TextBox 2"/>
          <p:cNvSpPr txBox="1">
            <a:spLocks noChangeArrowheads="1"/>
          </p:cNvSpPr>
          <p:nvPr/>
        </p:nvSpPr>
        <p:spPr bwMode="auto">
          <a:xfrm>
            <a:off x="1428750" y="5214938"/>
            <a:ext cx="6786563" cy="1016000"/>
          </a:xfrm>
          <a:prstGeom prst="rect">
            <a:avLst/>
          </a:prstGeom>
          <a:noFill/>
          <a:ln w="9525">
            <a:noFill/>
            <a:miter lim="800000"/>
            <a:headEnd/>
            <a:tailEnd/>
          </a:ln>
        </p:spPr>
        <p:txBody>
          <a:bodyPr>
            <a:spAutoFit/>
          </a:bodyPr>
          <a:lstStyle/>
          <a:p>
            <a:r>
              <a:rPr lang="en-US" sz="2000" dirty="0">
                <a:latin typeface="Calibri" pitchFamily="34" charset="0"/>
              </a:rPr>
              <a:t>Australian veterans who had served overseas were entitled to retire at 60 [rather than 65] and to highly preferential War Service home loans [</a:t>
            </a:r>
            <a:r>
              <a:rPr lang="en-GB" sz="2000" dirty="0">
                <a:latin typeface="Calibri" pitchFamily="34" charset="0"/>
              </a:rPr>
              <a:t>just 3.75 per cent fixed over 40 years].</a:t>
            </a:r>
            <a:endParaRPr lang="en-US" sz="2000" dirty="0">
              <a:latin typeface="Calibri" pitchFamily="34" charset="0"/>
            </a:endParaRPr>
          </a:p>
        </p:txBody>
      </p:sp>
      <p:sp>
        <p:nvSpPr>
          <p:cNvPr id="4" name="Footer Placeholder 3"/>
          <p:cNvSpPr>
            <a:spLocks noGrp="1"/>
          </p:cNvSpPr>
          <p:nvPr>
            <p:ph type="ftr" sz="quarter" idx="11"/>
          </p:nvPr>
        </p:nvSpPr>
        <p:spPr/>
        <p:txBody>
          <a:bodyPr/>
          <a:lstStyle/>
          <a:p>
            <a:pPr>
              <a:defRPr/>
            </a:pPr>
            <a:r>
              <a:rPr lang="en-US" dirty="0" smtClean="0"/>
              <a:t>Five Questions Highlighting the Impact of National Emergencies</a:t>
            </a:r>
            <a:endParaRPr lang="en-US" dirty="0"/>
          </a:p>
        </p:txBody>
      </p:sp>
      <p:pic>
        <p:nvPicPr>
          <p:cNvPr id="22532" name="Picture 4" descr="joe.jpg"/>
          <p:cNvPicPr>
            <a:picLocks noChangeAspect="1"/>
          </p:cNvPicPr>
          <p:nvPr/>
        </p:nvPicPr>
        <p:blipFill>
          <a:blip r:embed="rId3"/>
          <a:srcRect/>
          <a:stretch>
            <a:fillRect/>
          </a:stretch>
        </p:blipFill>
        <p:spPr bwMode="auto">
          <a:xfrm>
            <a:off x="928662" y="1714488"/>
            <a:ext cx="1928813" cy="2682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785786" y="4643438"/>
            <a:ext cx="2286016" cy="523220"/>
          </a:xfrm>
          <a:prstGeom prst="rect">
            <a:avLst/>
          </a:prstGeom>
          <a:noFill/>
        </p:spPr>
        <p:txBody>
          <a:bodyPr wrap="square">
            <a:spAutoFit/>
          </a:bodyPr>
          <a:lstStyle/>
          <a:p>
            <a:pPr algn="ctr" fontAlgn="auto">
              <a:spcBef>
                <a:spcPts val="0"/>
              </a:spcBef>
              <a:spcAft>
                <a:spcPts val="0"/>
              </a:spcAft>
              <a:defRPr/>
            </a:pPr>
            <a:r>
              <a:rPr lang="en-US" sz="1400" dirty="0">
                <a:solidFill>
                  <a:schemeClr val="accent6">
                    <a:lumMod val="75000"/>
                  </a:schemeClr>
                </a:solidFill>
                <a:latin typeface="+mn-lt"/>
              </a:rPr>
              <a:t>Joe Seddon - my </a:t>
            </a:r>
            <a:r>
              <a:rPr lang="en-US" sz="1400" dirty="0" smtClean="0">
                <a:solidFill>
                  <a:schemeClr val="accent6">
                    <a:lumMod val="75000"/>
                  </a:schemeClr>
                </a:solidFill>
                <a:latin typeface="+mn-lt"/>
              </a:rPr>
              <a:t>father-</a:t>
            </a:r>
          </a:p>
          <a:p>
            <a:pPr algn="ctr" fontAlgn="auto">
              <a:spcBef>
                <a:spcPts val="0"/>
              </a:spcBef>
              <a:spcAft>
                <a:spcPts val="0"/>
              </a:spcAft>
              <a:defRPr/>
            </a:pPr>
            <a:r>
              <a:rPr lang="en-US" sz="1400" dirty="0" smtClean="0">
                <a:solidFill>
                  <a:schemeClr val="accent6">
                    <a:lumMod val="75000"/>
                  </a:schemeClr>
                </a:solidFill>
                <a:latin typeface="+mn-lt"/>
              </a:rPr>
              <a:t>in-law</a:t>
            </a:r>
            <a:r>
              <a:rPr lang="en-US" sz="1400" dirty="0">
                <a:solidFill>
                  <a:schemeClr val="accent6">
                    <a:lumMod val="75000"/>
                  </a:schemeClr>
                </a:solidFill>
                <a:latin typeface="+mn-lt"/>
              </a:rPr>
              <a:t>– 1941 – North Africa</a:t>
            </a:r>
          </a:p>
        </p:txBody>
      </p:sp>
      <p:pic>
        <p:nvPicPr>
          <p:cNvPr id="7" name="Picture 6" descr="RIMG0676.JPG"/>
          <p:cNvPicPr>
            <a:picLocks noChangeAspect="1"/>
          </p:cNvPicPr>
          <p:nvPr/>
        </p:nvPicPr>
        <p:blipFill>
          <a:blip r:embed="rId4" cstate="print"/>
          <a:stretch>
            <a:fillRect/>
          </a:stretch>
        </p:blipFill>
        <p:spPr>
          <a:xfrm>
            <a:off x="4929190" y="1714488"/>
            <a:ext cx="3286148" cy="2786082"/>
          </a:xfrm>
          <a:prstGeom prst="ellipse">
            <a:avLst/>
          </a:prstGeom>
          <a:ln>
            <a:noFill/>
          </a:ln>
          <a:effectLst>
            <a:softEdge rad="112500"/>
          </a:effectLst>
        </p:spPr>
      </p:pic>
      <p:sp>
        <p:nvSpPr>
          <p:cNvPr id="8" name="TextBox 7"/>
          <p:cNvSpPr txBox="1"/>
          <p:nvPr/>
        </p:nvSpPr>
        <p:spPr>
          <a:xfrm>
            <a:off x="5072067" y="4643446"/>
            <a:ext cx="3071834" cy="523220"/>
          </a:xfrm>
          <a:prstGeom prst="rect">
            <a:avLst/>
          </a:prstGeom>
          <a:noFill/>
        </p:spPr>
        <p:txBody>
          <a:bodyPr wrap="square" rtlCol="0">
            <a:spAutoFit/>
          </a:bodyPr>
          <a:lstStyle/>
          <a:p>
            <a:pPr algn="ctr"/>
            <a:r>
              <a:rPr lang="en-US" sz="1400" dirty="0" smtClean="0">
                <a:solidFill>
                  <a:schemeClr val="accent6">
                    <a:lumMod val="75000"/>
                  </a:schemeClr>
                </a:solidFill>
                <a:latin typeface="+mj-lt"/>
              </a:rPr>
              <a:t>This is the house that Joe bought in 1954</a:t>
            </a:r>
            <a:endParaRPr lang="en-US" sz="1400" dirty="0">
              <a:solidFill>
                <a:schemeClr val="accent6">
                  <a:lumMod val="75000"/>
                </a:schemeClr>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sz="3200" i="1" smtClean="0"/>
              <a:t>Question 1: Does the fact that an emergency event creates need automatically make it a concern of the welfare state?</a:t>
            </a:r>
            <a:endParaRPr lang="en-US" sz="3200" smtClean="0"/>
          </a:p>
        </p:txBody>
      </p:sp>
      <p:sp>
        <p:nvSpPr>
          <p:cNvPr id="3" name="Footer Placeholder 2"/>
          <p:cNvSpPr>
            <a:spLocks noGrp="1"/>
          </p:cNvSpPr>
          <p:nvPr>
            <p:ph type="ftr" sz="quarter" idx="11"/>
          </p:nvPr>
        </p:nvSpPr>
        <p:spPr/>
        <p:txBody>
          <a:bodyPr/>
          <a:lstStyle/>
          <a:p>
            <a:pPr>
              <a:defRPr/>
            </a:pPr>
            <a:r>
              <a:rPr lang="en-US" smtClean="0"/>
              <a:t>Are Modern Welfare States Immune to Black Swan Events?</a:t>
            </a:r>
            <a:endParaRPr lang="en-US"/>
          </a:p>
        </p:txBody>
      </p:sp>
      <p:pic>
        <p:nvPicPr>
          <p:cNvPr id="23555" name="Picture 3" descr="800px-Hurricane_katrina_damage_gulfport_mississippi.jpg"/>
          <p:cNvPicPr>
            <a:picLocks noChangeAspect="1"/>
          </p:cNvPicPr>
          <p:nvPr/>
        </p:nvPicPr>
        <p:blipFill>
          <a:blip r:embed="rId3"/>
          <a:srcRect/>
          <a:stretch>
            <a:fillRect/>
          </a:stretch>
        </p:blipFill>
        <p:spPr bwMode="auto">
          <a:xfrm>
            <a:off x="6000750" y="4643438"/>
            <a:ext cx="3143250" cy="2214562"/>
          </a:xfrm>
          <a:prstGeom prst="rect">
            <a:avLst/>
          </a:prstGeom>
          <a:noFill/>
          <a:ln w="9525">
            <a:noFill/>
            <a:miter lim="800000"/>
            <a:headEnd/>
            <a:tailEnd/>
          </a:ln>
        </p:spPr>
      </p:pic>
      <p:pic>
        <p:nvPicPr>
          <p:cNvPr id="23556" name="Picture 4" descr="Hurricane_Katrina_Eye_viewed_from_Hurricane_Hunter.jpg"/>
          <p:cNvPicPr>
            <a:picLocks noChangeAspect="1"/>
          </p:cNvPicPr>
          <p:nvPr/>
        </p:nvPicPr>
        <p:blipFill>
          <a:blip r:embed="rId4"/>
          <a:srcRect/>
          <a:stretch>
            <a:fillRect/>
          </a:stretch>
        </p:blipFill>
        <p:spPr bwMode="auto">
          <a:xfrm>
            <a:off x="0" y="4714875"/>
            <a:ext cx="3286125" cy="2143125"/>
          </a:xfrm>
          <a:prstGeom prst="rect">
            <a:avLst/>
          </a:prstGeom>
          <a:noFill/>
          <a:ln w="9525">
            <a:noFill/>
            <a:miter lim="800000"/>
            <a:headEnd/>
            <a:tailEnd/>
          </a:ln>
        </p:spPr>
      </p:pic>
      <p:sp>
        <p:nvSpPr>
          <p:cNvPr id="23557" name="TextBox 5"/>
          <p:cNvSpPr txBox="1">
            <a:spLocks noChangeArrowheads="1"/>
          </p:cNvSpPr>
          <p:nvPr/>
        </p:nvSpPr>
        <p:spPr bwMode="auto">
          <a:xfrm>
            <a:off x="4000500" y="5072063"/>
            <a:ext cx="1500188" cy="923925"/>
          </a:xfrm>
          <a:prstGeom prst="rect">
            <a:avLst/>
          </a:prstGeom>
          <a:noFill/>
          <a:ln w="9525">
            <a:noFill/>
            <a:miter lim="800000"/>
            <a:headEnd/>
            <a:tailEnd/>
          </a:ln>
        </p:spPr>
        <p:txBody>
          <a:bodyPr>
            <a:spAutoFit/>
          </a:bodyPr>
          <a:lstStyle/>
          <a:p>
            <a:pPr algn="ctr"/>
            <a:r>
              <a:rPr lang="en-US">
                <a:latin typeface="Calibri" pitchFamily="34" charset="0"/>
              </a:rPr>
              <a:t>The eye of the storm and what it did</a:t>
            </a:r>
          </a:p>
        </p:txBody>
      </p:sp>
      <p:sp>
        <p:nvSpPr>
          <p:cNvPr id="23558" name="TextBox 7"/>
          <p:cNvSpPr txBox="1">
            <a:spLocks noChangeArrowheads="1"/>
          </p:cNvSpPr>
          <p:nvPr/>
        </p:nvSpPr>
        <p:spPr bwMode="auto">
          <a:xfrm>
            <a:off x="2214563" y="2143125"/>
            <a:ext cx="4572000" cy="1938338"/>
          </a:xfrm>
          <a:prstGeom prst="rect">
            <a:avLst/>
          </a:prstGeom>
          <a:noFill/>
          <a:ln w="9525">
            <a:noFill/>
            <a:miter lim="800000"/>
            <a:headEnd/>
            <a:tailEnd/>
          </a:ln>
        </p:spPr>
        <p:txBody>
          <a:bodyPr>
            <a:spAutoFit/>
          </a:bodyPr>
          <a:lstStyle/>
          <a:p>
            <a:r>
              <a:rPr lang="en-US" sz="2000">
                <a:latin typeface="Calibri" pitchFamily="34" charset="0"/>
              </a:rPr>
              <a:t>Some catastrophes like Hurricane Katrina are defined as exceptional and once-off events falling within the  province of institutionalized emergency services and disaster relief agencies rather than the welfare state.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57188"/>
            <a:ext cx="8229600" cy="1714500"/>
          </a:xfrm>
        </p:spPr>
        <p:txBody>
          <a:bodyPr rtlCol="0">
            <a:normAutofit fontScale="90000"/>
          </a:bodyPr>
          <a:lstStyle/>
          <a:p>
            <a:pPr fontAlgn="auto">
              <a:spcAft>
                <a:spcPts val="0"/>
              </a:spcAft>
              <a:defRPr/>
            </a:pPr>
            <a:r>
              <a:rPr lang="en-GB" i="1" dirty="0" smtClean="0"/>
              <a:t>Question 2: Does the type of emergency event affect the capacity of the welfare state to deal with it?</a:t>
            </a:r>
            <a:r>
              <a:rPr lang="en-US" dirty="0" smtClean="0"/>
              <a:t/>
            </a:r>
            <a:br>
              <a:rPr lang="en-US" dirty="0" smtClean="0"/>
            </a:br>
            <a:endParaRPr lang="en-US" dirty="0"/>
          </a:p>
        </p:txBody>
      </p:sp>
      <p:pic>
        <p:nvPicPr>
          <p:cNvPr id="25602" name="Picture 2" descr="curious-bird-white-swan.jpg"/>
          <p:cNvPicPr>
            <a:picLocks noChangeAspect="1"/>
          </p:cNvPicPr>
          <p:nvPr/>
        </p:nvPicPr>
        <p:blipFill>
          <a:blip r:embed="rId2"/>
          <a:srcRect/>
          <a:stretch>
            <a:fillRect/>
          </a:stretch>
        </p:blipFill>
        <p:spPr bwMode="auto">
          <a:xfrm>
            <a:off x="357188" y="1857375"/>
            <a:ext cx="5715000" cy="3571875"/>
          </a:xfrm>
          <a:prstGeom prst="rect">
            <a:avLst/>
          </a:prstGeom>
          <a:noFill/>
          <a:ln w="9525">
            <a:noFill/>
            <a:miter lim="800000"/>
            <a:headEnd/>
            <a:tailEnd/>
          </a:ln>
        </p:spPr>
      </p:pic>
      <p:sp>
        <p:nvSpPr>
          <p:cNvPr id="25603" name="TextBox 3"/>
          <p:cNvSpPr txBox="1">
            <a:spLocks noChangeArrowheads="1"/>
          </p:cNvSpPr>
          <p:nvPr/>
        </p:nvSpPr>
        <p:spPr bwMode="auto">
          <a:xfrm>
            <a:off x="214313" y="5715000"/>
            <a:ext cx="6286500" cy="400050"/>
          </a:xfrm>
          <a:prstGeom prst="rect">
            <a:avLst/>
          </a:prstGeom>
          <a:noFill/>
          <a:ln w="9525">
            <a:noFill/>
            <a:miter lim="800000"/>
            <a:headEnd/>
            <a:tailEnd/>
          </a:ln>
        </p:spPr>
        <p:txBody>
          <a:bodyPr>
            <a:spAutoFit/>
          </a:bodyPr>
          <a:lstStyle/>
          <a:p>
            <a:r>
              <a:rPr lang="en-US" sz="2000">
                <a:latin typeface="Calibri" pitchFamily="34" charset="0"/>
              </a:rPr>
              <a:t>The unpredictability of black swans – A Eurocentric view.</a:t>
            </a:r>
          </a:p>
        </p:txBody>
      </p:sp>
      <p:sp>
        <p:nvSpPr>
          <p:cNvPr id="5" name="Footer Placeholder 4"/>
          <p:cNvSpPr>
            <a:spLocks noGrp="1"/>
          </p:cNvSpPr>
          <p:nvPr>
            <p:ph type="ftr" sz="quarter" idx="11"/>
          </p:nvPr>
        </p:nvSpPr>
        <p:spPr/>
        <p:txBody>
          <a:bodyPr/>
          <a:lstStyle/>
          <a:p>
            <a:pPr>
              <a:defRPr/>
            </a:pPr>
            <a:r>
              <a:rPr lang="en-US" smtClean="0"/>
              <a:t>Are Modern Welfare States Immune to Black Swan Events?</a:t>
            </a:r>
            <a:endParaRPr lang="en-US"/>
          </a:p>
        </p:txBody>
      </p:sp>
      <p:sp>
        <p:nvSpPr>
          <p:cNvPr id="25605" name="TextBox 5"/>
          <p:cNvSpPr txBox="1">
            <a:spLocks noChangeArrowheads="1"/>
          </p:cNvSpPr>
          <p:nvPr/>
        </p:nvSpPr>
        <p:spPr bwMode="auto">
          <a:xfrm>
            <a:off x="6429375" y="2428875"/>
            <a:ext cx="2571750" cy="2554288"/>
          </a:xfrm>
          <a:prstGeom prst="rect">
            <a:avLst/>
          </a:prstGeom>
          <a:noFill/>
          <a:ln w="9525">
            <a:noFill/>
            <a:miter lim="800000"/>
            <a:headEnd/>
            <a:tailEnd/>
          </a:ln>
        </p:spPr>
        <p:txBody>
          <a:bodyPr>
            <a:spAutoFit/>
          </a:bodyPr>
          <a:lstStyle/>
          <a:p>
            <a:r>
              <a:rPr lang="en-US" sz="2000">
                <a:latin typeface="Calibri" pitchFamily="34" charset="0"/>
              </a:rPr>
              <a:t>[Welfare states deal with  routine personal emergencies and predictable but only rarely occurring national emergencies, e.g. epidemics, recessions].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997</Words>
  <Application>Microsoft Office PowerPoint</Application>
  <PresentationFormat>On-screen Show (4:3)</PresentationFormat>
  <Paragraphs>75</Paragraphs>
  <Slides>14</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Microsoft Office Excel 97-2003 Worksheet</vt:lpstr>
      <vt:lpstr> Black Swans and Elephants on the Move:</vt:lpstr>
      <vt:lpstr>What this lecture is about</vt:lpstr>
      <vt:lpstr>Question 1: Circa 1900, which was the world’s biggest welfare state? </vt:lpstr>
      <vt:lpstr>Question 2: What made West German welfare state development distinctive in the post-war period? </vt:lpstr>
      <vt:lpstr>Question 3: Was the experience of the Great Depression enough to promote a commitment to welfare state expansion? </vt:lpstr>
      <vt:lpstr>Question 4: Was World War Two the watershed event that precipitated us into the ‘golden age’ of the welfare state?</vt:lpstr>
      <vt:lpstr>Question 5: Why, around 1980, did Australia with no state sponsored early retirement schemes have inactivity rates among older males as high as in Germany which had extensive early retirement schemes? </vt:lpstr>
      <vt:lpstr>Question 1: Does the fact that an emergency event creates need automatically make it a concern of the welfare state?</vt:lpstr>
      <vt:lpstr>Question 2: Does the type of emergency event affect the capacity of the welfare state to deal with it? </vt:lpstr>
      <vt:lpstr>Question 3: Does the timing of emergency events make a difference to the severity of their consequences?</vt:lpstr>
      <vt:lpstr>Question 4: Does size matter? </vt:lpstr>
      <vt:lpstr>Question 5: Does the type of welfare state matter? </vt:lpstr>
      <vt:lpstr>Question 6: What are the implications of this analysis for coping with future ‘black swan’ events? </vt:lpstr>
      <vt:lpstr>Conclusion: Where the Black Swans are Gathering</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Black Swans and Elephants on the Move:</dc:title>
  <dc:creator>Frank Castles</dc:creator>
  <cp:lastModifiedBy>Frank Castles</cp:lastModifiedBy>
  <cp:revision>83</cp:revision>
  <dcterms:created xsi:type="dcterms:W3CDTF">2009-09-11T03:01:19Z</dcterms:created>
  <dcterms:modified xsi:type="dcterms:W3CDTF">2009-09-20T22:29:47Z</dcterms:modified>
</cp:coreProperties>
</file>