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449" r:id="rId2"/>
    <p:sldId id="515" r:id="rId3"/>
    <p:sldId id="450" r:id="rId4"/>
    <p:sldId id="451" r:id="rId5"/>
    <p:sldId id="474" r:id="rId6"/>
    <p:sldId id="501" r:id="rId7"/>
    <p:sldId id="512" r:id="rId8"/>
    <p:sldId id="499" r:id="rId9"/>
    <p:sldId id="500" r:id="rId10"/>
    <p:sldId id="472" r:id="rId11"/>
    <p:sldId id="495" r:id="rId12"/>
    <p:sldId id="473" r:id="rId13"/>
    <p:sldId id="516" r:id="rId14"/>
    <p:sldId id="517" r:id="rId15"/>
    <p:sldId id="518" r:id="rId16"/>
    <p:sldId id="519" r:id="rId17"/>
    <p:sldId id="520" r:id="rId18"/>
    <p:sldId id="521" r:id="rId19"/>
    <p:sldId id="522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  <a:srgbClr val="CC99FF"/>
    <a:srgbClr val="336600"/>
    <a:srgbClr val="800080"/>
    <a:srgbClr val="A08200"/>
    <a:srgbClr val="008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67" d="100"/>
          <a:sy n="67" d="100"/>
        </p:scale>
        <p:origin x="-1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29A8B50F-4C75-4C89-9349-5FB294A76B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0E55D2A7-0DDC-4C1F-B20E-F1BAD2474E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939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93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93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40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u="none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4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OU Supercomputing Center for Education &amp; Research</a:t>
            </a:r>
          </a:p>
        </p:txBody>
      </p:sp>
      <p:sp>
        <p:nvSpPr>
          <p:cNvPr id="594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52E85413-4F31-48CE-A4B3-EBDB90061C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0E9929-9AF9-44E4-98B7-512122F097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81000"/>
            <a:ext cx="2000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8483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0AC5A5-4EF3-4F67-8D0C-70A1A58F39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990600"/>
            <a:ext cx="39243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90600"/>
            <a:ext cx="39243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90800" y="6272213"/>
            <a:ext cx="4419600" cy="4572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162800" y="62626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903D5BF-E232-4A1D-87B4-18761D0EC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2FEFF18-788B-4BE1-BC76-BF0E1A97E9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8176FF-EDA8-4D83-BA5A-CE0FE2A82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3924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90600"/>
            <a:ext cx="3924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071C8F-716B-41E8-98FD-0E97ECD291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E229AC-F8FC-4A74-B3CF-05CDD4BE28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ACCE64-796C-40A4-8F3C-E3CC8B5EF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361EFC-BEC1-41F4-BF5B-714677F33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B5BB9-0F07-4C4C-936F-64A5064EE2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3C813F-D91F-4B3A-B085-450F645E46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914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kumimoji="1" lang="en-US" sz="2400" u="none">
              <a:latin typeface="Tahoma" pitchFamily="34" charset="0"/>
            </a:endParaRP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906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72213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sz="1600" dirty="0"/>
              <a:t>C Introduction Lesson</a:t>
            </a:r>
          </a:p>
          <a:p>
            <a:r>
              <a:rPr lang="en-US" dirty="0"/>
              <a:t>CS1313 </a:t>
            </a:r>
            <a:r>
              <a:rPr lang="en-US" dirty="0" smtClean="0"/>
              <a:t>Fall 2010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6268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u="none">
                <a:latin typeface="Tahoma" pitchFamily="34" charset="0"/>
              </a:defRPr>
            </a:lvl1pPr>
          </a:lstStyle>
          <a:p>
            <a:fld id="{C95F5420-55B2-4C52-8E82-BD1DE1610FC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58383" name="Picture 15" descr="ou201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90600" y="6215063"/>
            <a:ext cx="393700" cy="5381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08200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7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rawsoft.com/flowchart-symbols.php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C5E5E-316A-4FD6-A7D1-59C4101A4B9E}" type="slidenum">
              <a:rPr lang="en-US"/>
              <a:pPr/>
              <a:t>1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Introduction Lesson Outline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39800"/>
            <a:ext cx="3962400" cy="5257800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C Introduction Lesson Outline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 </a:t>
            </a:r>
            <a:r>
              <a:rPr lang="en-US" sz="2000">
                <a:latin typeface="Courier New" pitchFamily="49" charset="0"/>
              </a:rPr>
              <a:t>hello_world.c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C Character Set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C is Case Sensitive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Character String Literal Constant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String Literal Cannot Use Multiple Lines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Multi-line String Literal Example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Newline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Newline Example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Statements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Statement Terminator</a:t>
            </a:r>
          </a:p>
          <a:p>
            <a:pPr marL="381000" indent="-3810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sz="2000"/>
              <a:t>Standard Input &amp; Standard Output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4572000" y="914400"/>
            <a:ext cx="4038600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Block Delimiters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What Is a Comment? #1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What Is a Comment? #2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Are Comments Necessary?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 </a:t>
            </a:r>
            <a:r>
              <a:rPr lang="en-US" sz="2000" u="none">
                <a:latin typeface="Courier New" pitchFamily="49" charset="0"/>
              </a:rPr>
              <a:t>hello_world.c</a:t>
            </a:r>
            <a:r>
              <a:rPr lang="en-US" sz="2000" u="none"/>
              <a:t>  with Comments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 </a:t>
            </a:r>
            <a:r>
              <a:rPr lang="en-US" sz="2000" u="none">
                <a:latin typeface="Courier New" pitchFamily="49" charset="0"/>
              </a:rPr>
              <a:t>hello_world.c</a:t>
            </a:r>
            <a:r>
              <a:rPr lang="en-US" sz="2000" u="none"/>
              <a:t>  without Comments</a:t>
            </a:r>
          </a:p>
          <a:p>
            <a:pPr marL="533400" indent="-533400" algn="l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13"/>
            </a:pPr>
            <a:r>
              <a:rPr lang="en-US" sz="2000" u="none"/>
              <a:t>Flowchart for  </a:t>
            </a:r>
            <a:r>
              <a:rPr lang="en-US" sz="2000" u="none">
                <a:latin typeface="Courier New" pitchFamily="49" charset="0"/>
              </a:rPr>
              <a:t>hello_world.c</a:t>
            </a:r>
            <a:endParaRPr lang="en-US" sz="2000" u="none"/>
          </a:p>
          <a:p>
            <a:pPr marL="533400" indent="-5334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000" u="non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48D69-BED2-40EB-B2A8-BEBA5148D3D1}" type="slidenum">
              <a:rPr lang="en-US"/>
              <a:pPr/>
              <a:t>10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Statements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statement</a:t>
            </a:r>
            <a:r>
              <a:rPr lang="en-US"/>
              <a:t> in a program is like a sentence in a natural language: it’s the smallest possible collection of words and punctuation that can stand by itself and have meaning.</a:t>
            </a:r>
          </a:p>
          <a:p>
            <a:pPr>
              <a:buFont typeface="Wingdings" pitchFamily="2" charset="2"/>
              <a:buNone/>
            </a:pPr>
            <a:r>
              <a:rPr lang="en-US"/>
              <a:t>For example:</a:t>
            </a:r>
          </a:p>
          <a:p>
            <a:pPr algn="ctr">
              <a:buFont typeface="Wingdings" pitchFamily="2" charset="2"/>
              <a:buNone/>
            </a:pPr>
            <a:r>
              <a:rPr lang="en-US" sz="2400">
                <a:latin typeface="Courier New" pitchFamily="49" charset="0"/>
              </a:rPr>
              <a:t>printf("Hello, world.\n");</a:t>
            </a:r>
          </a:p>
          <a:p>
            <a:pPr>
              <a:buFont typeface="Wingdings" pitchFamily="2" charset="2"/>
              <a:buNone/>
            </a:pPr>
            <a:r>
              <a:rPr lang="en-US"/>
              <a:t>This statement tells the compiler to output to the terminal screen the string literal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Hello, world.</a:t>
            </a:r>
          </a:p>
          <a:p>
            <a:pPr>
              <a:buFont typeface="Wingdings" pitchFamily="2" charset="2"/>
              <a:buNone/>
            </a:pPr>
            <a:r>
              <a:rPr lang="en-US"/>
              <a:t>followed by a newline.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B7BA06-C327-4829-8CA7-FC1C20C07F8B}" type="slidenum">
              <a:rPr lang="en-US"/>
              <a:pPr/>
              <a:t>11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Statement Terminator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C, </a:t>
            </a:r>
            <a:r>
              <a:rPr lang="en-US" b="1" u="sng" dirty="0"/>
              <a:t>every statement ends with a semicolon</a:t>
            </a:r>
            <a:r>
              <a:rPr lang="en-US" dirty="0"/>
              <a:t>, which is known as the </a:t>
            </a:r>
            <a:r>
              <a:rPr lang="en-US" b="1" i="1" u="sng" dirty="0"/>
              <a:t>statement terminator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For example: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;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 = 160;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</a:rPr>
              <a:t>printf</a:t>
            </a:r>
            <a:r>
              <a:rPr lang="en-US" sz="2400" dirty="0">
                <a:latin typeface="Courier New" pitchFamily="49" charset="0"/>
              </a:rPr>
              <a:t>("My height is %d cm.\n",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);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dirty="0"/>
              <a:t>Notice: </a:t>
            </a:r>
            <a:r>
              <a:rPr lang="en-US" b="1" u="sng" dirty="0"/>
              <a:t>a statement CAN take more than one line</a:t>
            </a:r>
            <a:r>
              <a:rPr lang="en-US" dirty="0"/>
              <a:t> (but recall that </a:t>
            </a:r>
            <a:r>
              <a:rPr lang="en-US" b="1" u="sng" dirty="0"/>
              <a:t>a string literal CAN’T take more than one line</a:t>
            </a:r>
            <a:r>
              <a:rPr lang="en-US" dirty="0"/>
              <a:t>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The way you find the end of a statement is by finding its statement terminator.</a:t>
            </a:r>
            <a:endParaRPr lang="en-US" dirty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099187-C638-40D6-B299-EA5A36DF965F}" type="slidenum">
              <a:rPr lang="en-US"/>
              <a:pPr/>
              <a:t>12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Standard Input &amp; Standard Output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 dirty="0"/>
              <a:t>Standard input</a:t>
            </a:r>
            <a:r>
              <a:rPr lang="en-US" dirty="0"/>
              <a:t> is when a user types at the keyboard. It is sometimes shortened </a:t>
            </a:r>
            <a:r>
              <a:rPr lang="en-US" dirty="0" smtClean="0"/>
              <a:t>to </a:t>
            </a:r>
            <a:r>
              <a:rPr lang="en-US" b="1" u="sng" dirty="0" err="1">
                <a:latin typeface="Courier New" pitchFamily="49" charset="0"/>
              </a:rPr>
              <a:t>stdin</a:t>
            </a:r>
            <a:r>
              <a:rPr lang="en-US" dirty="0"/>
              <a:t>, pronounced “standard in.”</a:t>
            </a:r>
          </a:p>
          <a:p>
            <a:r>
              <a:rPr lang="en-US" b="1" i="1" u="sng" dirty="0"/>
              <a:t>Standard output</a:t>
            </a:r>
            <a:r>
              <a:rPr lang="en-US" dirty="0"/>
              <a:t> is when the computer outputs to the terminal screen. It is sometimes shortened to </a:t>
            </a:r>
            <a:r>
              <a:rPr lang="en-US" b="1" u="sng" dirty="0" err="1">
                <a:latin typeface="Courier New" pitchFamily="49" charset="0"/>
              </a:rPr>
              <a:t>stdout</a:t>
            </a:r>
            <a:r>
              <a:rPr lang="en-US" dirty="0"/>
              <a:t>, pronounced “standard out.”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In C:</a:t>
            </a:r>
          </a:p>
          <a:p>
            <a:r>
              <a:rPr lang="en-US" dirty="0"/>
              <a:t>a </a:t>
            </a:r>
            <a:r>
              <a:rPr lang="en-US" dirty="0" err="1">
                <a:latin typeface="Courier New" pitchFamily="49" charset="0"/>
              </a:rPr>
              <a:t>scanf</a:t>
            </a:r>
            <a:r>
              <a:rPr lang="en-US" dirty="0"/>
              <a:t>   </a:t>
            </a:r>
            <a:r>
              <a:rPr lang="en-US" sz="1400" dirty="0"/>
              <a:t> </a:t>
            </a:r>
            <a:r>
              <a:rPr lang="en-US" dirty="0"/>
              <a:t>statement always inputs from </a:t>
            </a:r>
            <a:r>
              <a:rPr lang="en-US" dirty="0" err="1">
                <a:latin typeface="Courier New" pitchFamily="49" charset="0"/>
              </a:rPr>
              <a:t>stdin</a:t>
            </a:r>
            <a:r>
              <a:rPr lang="en-US" dirty="0"/>
              <a:t>, and</a:t>
            </a:r>
          </a:p>
          <a:p>
            <a:r>
              <a:rPr lang="en-US" dirty="0"/>
              <a:t>a </a:t>
            </a:r>
            <a:r>
              <a:rPr lang="en-US" dirty="0" err="1">
                <a:latin typeface="Courier New" pitchFamily="49" charset="0"/>
              </a:rPr>
              <a:t>printf</a:t>
            </a:r>
            <a:r>
              <a:rPr lang="en-US" dirty="0"/>
              <a:t> statement always outputs to </a:t>
            </a:r>
            <a:r>
              <a:rPr lang="en-US" dirty="0" err="1">
                <a:latin typeface="Courier New" pitchFamily="49" charset="0"/>
              </a:rPr>
              <a:t>stdout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More on this later.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3B3986-C2E6-4B4F-8BE2-665AB7E887E2}" type="slidenum">
              <a:rPr lang="en-US"/>
              <a:pPr/>
              <a:t>13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Block Delimiters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 open curly brace, also known as the left brace,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acts as the start of a </a:t>
            </a:r>
            <a:r>
              <a:rPr lang="en-US" b="1" i="1" u="sng"/>
              <a:t>block</a:t>
            </a:r>
            <a:r>
              <a:rPr lang="en-US"/>
              <a:t> and is known as the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 b="1" i="1" u="sng"/>
              <a:t>block open</a:t>
            </a:r>
            <a:r>
              <a:rPr lang="en-US" b="1" i="1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 close curly brace, also known as the right brace,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acts as the end of a </a:t>
            </a:r>
            <a:r>
              <a:rPr lang="en-US" b="1" i="1" u="sng"/>
              <a:t>block</a:t>
            </a:r>
            <a:r>
              <a:rPr lang="en-US"/>
              <a:t> and is known as the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b="1" i="1" u="sng"/>
              <a:t>block close</a:t>
            </a:r>
            <a:r>
              <a:rPr lang="en-US" b="1" i="1"/>
              <a:t>.</a:t>
            </a:r>
          </a:p>
          <a:p>
            <a:pPr>
              <a:buFont typeface="Wingdings" pitchFamily="2" charset="2"/>
              <a:buNone/>
            </a:pPr>
            <a:r>
              <a:rPr lang="en-US"/>
              <a:t>The block open and block close are said to </a:t>
            </a:r>
            <a:r>
              <a:rPr lang="en-US" b="1" i="1" u="sng"/>
              <a:t>delimit</a:t>
            </a:r>
            <a:r>
              <a:rPr lang="en-US"/>
              <a:t> the block: they indicate where the block begins and where the block ends.</a:t>
            </a:r>
          </a:p>
          <a:p>
            <a:pPr>
              <a:buFont typeface="Wingdings" pitchFamily="2" charset="2"/>
              <a:buNone/>
            </a:pPr>
            <a:r>
              <a:rPr lang="en-US" b="1" i="1" u="sng"/>
              <a:t>Delimit</a:t>
            </a:r>
            <a:r>
              <a:rPr lang="en-US"/>
              <a:t>: Indicate where something begins and ends.</a:t>
            </a:r>
            <a:endParaRPr lang="en-US" b="1" i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AA27B9-BBC6-4958-A9FD-2225F8D329DA}" type="slidenum">
              <a:rPr lang="en-US"/>
              <a:pPr/>
              <a:t>14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What Is a Comment? #1</a:t>
            </a:r>
            <a:endParaRPr lang="en-US" sz="2800" b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comment</a:t>
            </a:r>
            <a:r>
              <a:rPr lang="en-US" i="1"/>
              <a:t> </a:t>
            </a:r>
            <a:r>
              <a:rPr lang="en-US"/>
              <a:t>is a piece of text in a source file that:</a:t>
            </a:r>
          </a:p>
          <a:p>
            <a:pPr>
              <a:lnSpc>
                <a:spcPct val="90000"/>
              </a:lnSpc>
            </a:pPr>
            <a:r>
              <a:rPr lang="en-US" b="1" u="sng"/>
              <a:t>tells human beings</a:t>
            </a:r>
            <a:r>
              <a:rPr lang="en-US"/>
              <a:t> (for example, programmers) something useful about the program, but</a:t>
            </a:r>
          </a:p>
          <a:p>
            <a:pPr>
              <a:lnSpc>
                <a:spcPct val="90000"/>
              </a:lnSpc>
            </a:pPr>
            <a:r>
              <a:rPr lang="en-US"/>
              <a:t>is </a:t>
            </a:r>
            <a:r>
              <a:rPr lang="en-US" b="1" u="sng"/>
              <a:t>ignored by the compiler</a:t>
            </a:r>
            <a:r>
              <a:rPr lang="en-US"/>
              <a:t>, so it has absolutely no affect on how the program runs.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In C, the start of a comment is indicated by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and the end of a comment is indicated by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All text appearing between these </a:t>
            </a:r>
            <a:r>
              <a:rPr lang="en-US" b="1" i="1" u="sng"/>
              <a:t>comment delimiters</a:t>
            </a:r>
            <a:r>
              <a:rPr lang="en-US" i="1"/>
              <a:t> </a:t>
            </a:r>
            <a:r>
              <a:rPr lang="en-US"/>
              <a:t>are part of the comment, and therefore are ignored by the compiler.</a:t>
            </a:r>
            <a:endParaRPr lang="en-US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542B86-ED1E-470A-949E-1FFD2A791A01}" type="slidenum">
              <a:rPr lang="en-US"/>
              <a:pPr/>
              <a:t>15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What Is a Comment? #2</a:t>
            </a:r>
            <a:endParaRPr lang="en-US" sz="2800" b="0"/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comment</a:t>
            </a:r>
            <a:r>
              <a:rPr lang="en-US" i="1"/>
              <a:t> </a:t>
            </a:r>
            <a:r>
              <a:rPr lang="en-US"/>
              <a:t>is a piece of text in a source file that:</a:t>
            </a:r>
          </a:p>
          <a:p>
            <a:pPr>
              <a:lnSpc>
                <a:spcPct val="90000"/>
              </a:lnSpc>
            </a:pPr>
            <a:r>
              <a:rPr lang="en-US" b="1" u="sng"/>
              <a:t>tells human beings</a:t>
            </a:r>
            <a:r>
              <a:rPr lang="en-US"/>
              <a:t> (for example, programmers) something useful about the program, but</a:t>
            </a:r>
          </a:p>
          <a:p>
            <a:pPr>
              <a:lnSpc>
                <a:spcPct val="90000"/>
              </a:lnSpc>
            </a:pPr>
            <a:r>
              <a:rPr lang="en-US"/>
              <a:t>is </a:t>
            </a:r>
            <a:r>
              <a:rPr lang="en-US" b="1" u="sng"/>
              <a:t>ignored by the compiler</a:t>
            </a:r>
            <a:r>
              <a:rPr lang="en-US"/>
              <a:t>, so it has absolutely no affect on how the program runs.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In C, the start of a comment is indicated by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/*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and the end of a comment is indicated by</a:t>
            </a:r>
          </a:p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comment </a:t>
            </a:r>
            <a:r>
              <a:rPr lang="en-US" b="1" u="sng"/>
              <a:t>can use multiple lines</a:t>
            </a:r>
            <a:r>
              <a:rPr lang="en-US"/>
              <a:t> of text. The delimiters do not have to be on the same line.</a:t>
            </a:r>
            <a:endParaRPr lang="en-US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669C7-BB44-4853-B761-8A751061EFD4}" type="slidenum">
              <a:rPr lang="en-US"/>
              <a:pPr/>
              <a:t>16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Are Comments Necessary?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010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Comments are ignored by the compiler, so strictly speaking they aren’t needed to compile and run.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But, if you don’t put them into one of your CS1313 programming projects, </a:t>
            </a:r>
            <a:r>
              <a:rPr lang="en-US" b="1" u="sng"/>
              <a:t>YOU MAY LOSE A FULL LETTER GRADE OR MORE</a:t>
            </a:r>
            <a:r>
              <a:rPr lang="en-US" b="1"/>
              <a:t> </a:t>
            </a:r>
            <a:r>
              <a:rPr lang="en-US"/>
              <a:t>on that project.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Why?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Comments tell human beings useful things about your program.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They help </a:t>
            </a:r>
            <a:r>
              <a:rPr lang="en-US" b="1" u="sng"/>
              <a:t>programmers</a:t>
            </a:r>
            <a:r>
              <a:rPr lang="en-US"/>
              <a:t> – including you, a month later when you’ve forgotten everything about your program – to understand your program.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They also tell </a:t>
            </a:r>
            <a:r>
              <a:rPr lang="en-US" b="1" u="sng"/>
              <a:t>graders</a:t>
            </a:r>
            <a:r>
              <a:rPr lang="en-US"/>
              <a:t> that you know what the heck you’re doing.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A821FA-61EF-4146-BA1A-21DDC5D395EA}" type="slidenum">
              <a:rPr lang="en-US"/>
              <a:pPr/>
              <a:t>17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urier New" pitchFamily="49" charset="0"/>
              </a:rPr>
              <a:t>hello_world.c</a:t>
            </a:r>
            <a:r>
              <a:rPr lang="en-US" sz="2800"/>
              <a:t>  with Comments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</a:t>
            </a:r>
            <a:r>
              <a:rPr lang="en-US" sz="1400" dirty="0" smtClean="0">
                <a:latin typeface="Courier New" pitchFamily="49" charset="0"/>
              </a:rPr>
              <a:t>CS 1313 010 Fall 2010             </a:t>
            </a:r>
            <a:r>
              <a:rPr lang="en-US" sz="1400" dirty="0">
                <a:latin typeface="Courier New" pitchFamily="49" charset="0"/>
              </a:rPr>
              <a:t>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</a:t>
            </a:r>
            <a:r>
              <a:rPr lang="en-US" sz="1400" dirty="0" smtClean="0">
                <a:latin typeface="Courier New" pitchFamily="49" charset="0"/>
              </a:rPr>
              <a:t>Sec 011 Fridays 9:30am               </a:t>
            </a:r>
            <a:r>
              <a:rPr lang="en-US" sz="1400" dirty="0">
                <a:latin typeface="Courier New" pitchFamily="49" charset="0"/>
              </a:rPr>
              <a:t>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78DF7E-9946-4699-9CAC-51A557A8D08B}" type="slidenum">
              <a:rPr lang="en-US"/>
              <a:pPr/>
              <a:t>18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urier New" pitchFamily="49" charset="0"/>
              </a:rPr>
              <a:t>hello_world.c</a:t>
            </a:r>
            <a:r>
              <a:rPr lang="en-US" sz="2800"/>
              <a:t>  without Comments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85838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    printf("Hello,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>
                <a:latin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5DD57C-21A7-41FE-8580-5070E62AA9BC}" type="slidenum">
              <a:rPr lang="en-US"/>
              <a:pPr/>
              <a:t>19</a:t>
            </a:fld>
            <a:endParaRPr 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Flowchart for  </a:t>
            </a:r>
            <a:r>
              <a:rPr lang="en-US" sz="2800">
                <a:latin typeface="Courier New" pitchFamily="49" charset="0"/>
              </a:rPr>
              <a:t>hello_world.c</a:t>
            </a:r>
            <a:endParaRPr lang="en-US" sz="280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066800"/>
            <a:ext cx="48006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int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  printf("Hello,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  <p:sp>
        <p:nvSpPr>
          <p:cNvPr id="527364" name="Text Box 4"/>
          <p:cNvSpPr txBox="1">
            <a:spLocks noChangeArrowheads="1"/>
          </p:cNvSpPr>
          <p:nvPr/>
        </p:nvSpPr>
        <p:spPr bwMode="auto">
          <a:xfrm>
            <a:off x="5753100" y="863600"/>
            <a:ext cx="30480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u="none"/>
              <a:t>An </a:t>
            </a:r>
            <a:r>
              <a:rPr lang="en-US" sz="2400" b="1"/>
              <a:t>oval</a:t>
            </a:r>
            <a:r>
              <a:rPr lang="en-US" sz="2400" b="1" u="none"/>
              <a:t> </a:t>
            </a:r>
            <a:r>
              <a:rPr lang="en-US" sz="2400" u="none"/>
              <a:t>denotes either the start or the end of the program, or a halt</a:t>
            </a:r>
          </a:p>
          <a:p>
            <a:pPr algn="l"/>
            <a:r>
              <a:rPr lang="en-US" sz="2400" u="none"/>
              <a:t>operation within the program (which we’ll learn about later).</a:t>
            </a:r>
          </a:p>
          <a:p>
            <a:pPr algn="l"/>
            <a:endParaRPr lang="en-US" sz="1200" u="none"/>
          </a:p>
          <a:p>
            <a:pPr algn="l"/>
            <a:r>
              <a:rPr lang="en-US" sz="2400" u="none"/>
              <a:t>A </a:t>
            </a:r>
            <a:r>
              <a:rPr lang="en-US" sz="2400" b="1"/>
              <a:t>parallelogram</a:t>
            </a:r>
            <a:r>
              <a:rPr lang="en-US" sz="2400" b="1" u="none"/>
              <a:t> </a:t>
            </a:r>
            <a:r>
              <a:rPr lang="en-US" sz="2400" u="none"/>
              <a:t>denotes either an input operation or an output operation.</a:t>
            </a:r>
          </a:p>
          <a:p>
            <a:pPr algn="l"/>
            <a:endParaRPr lang="en-US" sz="1200" u="none"/>
          </a:p>
          <a:p>
            <a:pPr algn="l"/>
            <a:r>
              <a:rPr lang="en-US" sz="2400" u="none"/>
              <a:t>An </a:t>
            </a:r>
            <a:r>
              <a:rPr lang="en-US" sz="2400" b="1"/>
              <a:t>arrow</a:t>
            </a:r>
            <a:r>
              <a:rPr lang="en-US" sz="2400" b="1" u="none"/>
              <a:t> </a:t>
            </a:r>
            <a:r>
              <a:rPr lang="en-US" sz="2400" u="none"/>
              <a:t>denotes the flow of the program.</a:t>
            </a:r>
            <a:endParaRPr lang="en-US" u="none"/>
          </a:p>
        </p:txBody>
      </p:sp>
      <p:grpSp>
        <p:nvGrpSpPr>
          <p:cNvPr id="527366" name="Group 6"/>
          <p:cNvGrpSpPr>
            <a:grpSpLocks/>
          </p:cNvGrpSpPr>
          <p:nvPr/>
        </p:nvGrpSpPr>
        <p:grpSpPr bwMode="auto">
          <a:xfrm>
            <a:off x="1524000" y="2362200"/>
            <a:ext cx="2057400" cy="533400"/>
            <a:chOff x="960" y="1488"/>
            <a:chExt cx="1296" cy="336"/>
          </a:xfrm>
        </p:grpSpPr>
        <p:sp>
          <p:nvSpPr>
            <p:cNvPr id="527367" name="AutoShape 7"/>
            <p:cNvSpPr>
              <a:spLocks noChangeArrowheads="1"/>
            </p:cNvSpPr>
            <p:nvPr/>
          </p:nvSpPr>
          <p:spPr bwMode="auto">
            <a:xfrm>
              <a:off x="960" y="1488"/>
              <a:ext cx="1296" cy="33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68" name="Text Box 8"/>
            <p:cNvSpPr txBox="1">
              <a:spLocks noChangeArrowheads="1"/>
            </p:cNvSpPr>
            <p:nvPr/>
          </p:nvSpPr>
          <p:spPr bwMode="auto">
            <a:xfrm>
              <a:off x="1008" y="150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u="none"/>
                <a:t>Start</a:t>
              </a:r>
            </a:p>
          </p:txBody>
        </p:sp>
      </p:grpSp>
      <p:grpSp>
        <p:nvGrpSpPr>
          <p:cNvPr id="527369" name="Group 9"/>
          <p:cNvGrpSpPr>
            <a:grpSpLocks/>
          </p:cNvGrpSpPr>
          <p:nvPr/>
        </p:nvGrpSpPr>
        <p:grpSpPr bwMode="auto">
          <a:xfrm>
            <a:off x="1552575" y="4648200"/>
            <a:ext cx="2057400" cy="533400"/>
            <a:chOff x="960" y="2688"/>
            <a:chExt cx="1296" cy="336"/>
          </a:xfrm>
        </p:grpSpPr>
        <p:sp>
          <p:nvSpPr>
            <p:cNvPr id="527370" name="AutoShape 10"/>
            <p:cNvSpPr>
              <a:spLocks noChangeArrowheads="1"/>
            </p:cNvSpPr>
            <p:nvPr/>
          </p:nvSpPr>
          <p:spPr bwMode="auto">
            <a:xfrm>
              <a:off x="960" y="2688"/>
              <a:ext cx="1296" cy="33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71" name="Text Box 11"/>
            <p:cNvSpPr txBox="1">
              <a:spLocks noChangeArrowheads="1"/>
            </p:cNvSpPr>
            <p:nvPr/>
          </p:nvSpPr>
          <p:spPr bwMode="auto">
            <a:xfrm>
              <a:off x="1008" y="270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u="none"/>
                <a:t>End</a:t>
              </a:r>
            </a:p>
          </p:txBody>
        </p:sp>
      </p:grpSp>
      <p:grpSp>
        <p:nvGrpSpPr>
          <p:cNvPr id="527372" name="Group 12"/>
          <p:cNvGrpSpPr>
            <a:grpSpLocks/>
          </p:cNvGrpSpPr>
          <p:nvPr/>
        </p:nvGrpSpPr>
        <p:grpSpPr bwMode="auto">
          <a:xfrm>
            <a:off x="533400" y="3505200"/>
            <a:ext cx="4800600" cy="533400"/>
            <a:chOff x="336" y="2592"/>
            <a:chExt cx="3024" cy="336"/>
          </a:xfrm>
        </p:grpSpPr>
        <p:sp>
          <p:nvSpPr>
            <p:cNvPr id="527373" name="AutoShape 13"/>
            <p:cNvSpPr>
              <a:spLocks noChangeArrowheads="1"/>
            </p:cNvSpPr>
            <p:nvPr/>
          </p:nvSpPr>
          <p:spPr bwMode="auto">
            <a:xfrm>
              <a:off x="336" y="2592"/>
              <a:ext cx="3024" cy="336"/>
            </a:xfrm>
            <a:prstGeom prst="parallelogram">
              <a:avLst>
                <a:gd name="adj" fmla="val 2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374" name="Text Box 14"/>
            <p:cNvSpPr txBox="1">
              <a:spLocks noChangeArrowheads="1"/>
            </p:cNvSpPr>
            <p:nvPr/>
          </p:nvSpPr>
          <p:spPr bwMode="auto">
            <a:xfrm>
              <a:off x="384" y="2640"/>
              <a:ext cx="2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u="none"/>
                <a:t>Output “Hello, world!”</a:t>
              </a:r>
            </a:p>
          </p:txBody>
        </p:sp>
      </p:grpSp>
      <p:sp>
        <p:nvSpPr>
          <p:cNvPr id="527375" name="Line 15"/>
          <p:cNvSpPr>
            <a:spLocks noChangeShapeType="1"/>
          </p:cNvSpPr>
          <p:nvPr/>
        </p:nvSpPr>
        <p:spPr bwMode="auto">
          <a:xfrm>
            <a:off x="25908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27376" name="Line 16"/>
          <p:cNvSpPr>
            <a:spLocks noChangeShapeType="1"/>
          </p:cNvSpPr>
          <p:nvPr/>
        </p:nvSpPr>
        <p:spPr bwMode="auto">
          <a:xfrm>
            <a:off x="2590800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57200" y="5486400"/>
            <a:ext cx="525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References</a:t>
            </a:r>
            <a:r>
              <a:rPr lang="en-US" sz="1600" dirty="0" smtClean="0"/>
              <a:t>:</a:t>
            </a:r>
          </a:p>
          <a:p>
            <a:pPr algn="l">
              <a:spcBef>
                <a:spcPts val="0"/>
              </a:spcBef>
            </a:pPr>
            <a:r>
              <a:rPr lang="en-US" sz="1400" dirty="0" smtClean="0">
                <a:latin typeface="Courier New" pitchFamily="49" charset="0"/>
                <a:cs typeface="Courier New" pitchFamily="49" charset="0"/>
                <a:hlinkClick r:id="rId3"/>
              </a:rPr>
              <a:t>http://www.edrawsoft.com/flowchart-symbols.php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A1F0D-B93A-40FE-AD79-FFFD9B83EE2D}" type="slidenum">
              <a:rPr lang="en-US"/>
              <a:pPr/>
              <a:t>2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ourier New" pitchFamily="49" charset="0"/>
              </a:rPr>
              <a:t>hello_world.c</a:t>
            </a:r>
            <a:endParaRPr lang="en-US" sz="280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990600"/>
            <a:ext cx="5638800" cy="52578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Program: </a:t>
            </a:r>
            <a:r>
              <a:rPr lang="en-US" sz="1400" dirty="0" err="1">
                <a:latin typeface="Courier New" pitchFamily="49" charset="0"/>
              </a:rPr>
              <a:t>hello_world</a:t>
            </a:r>
            <a:r>
              <a:rPr lang="en-US" sz="1400" dirty="0">
                <a:latin typeface="Courier New" pitchFamily="49" charset="0"/>
              </a:rPr>
              <a:t>            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Author: Henry Neeman (hneeman@ou.edu)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Course: </a:t>
            </a:r>
            <a:r>
              <a:rPr lang="en-US" sz="1400" dirty="0" smtClean="0">
                <a:latin typeface="Courier New" pitchFamily="49" charset="0"/>
              </a:rPr>
              <a:t>CS 1313 010 Fall 2010             </a:t>
            </a:r>
            <a:r>
              <a:rPr lang="en-US" sz="1400" dirty="0">
                <a:latin typeface="Courier New" pitchFamily="49" charset="0"/>
              </a:rPr>
              <a:t>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Lab: </a:t>
            </a:r>
            <a:r>
              <a:rPr lang="en-US" sz="1400" dirty="0" smtClean="0">
                <a:latin typeface="Courier New" pitchFamily="49" charset="0"/>
              </a:rPr>
              <a:t>Sec 011 Fridays 9:30am               </a:t>
            </a:r>
            <a:r>
              <a:rPr lang="en-US" sz="1400" dirty="0">
                <a:latin typeface="Courier New" pitchFamily="49" charset="0"/>
              </a:rPr>
              <a:t>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Description: Prints the sentence     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   "Hello, world!" to standard output.    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*************************************************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/*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 Execution Section (body) 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********************************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Print the sentence to standard output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 (i.e., to the terminal screen).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("Hello, world!\n");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600" dirty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E0047-AFE6-4EFC-BBD2-4290275328E9}" type="slidenum">
              <a:rPr lang="en-US"/>
              <a:pPr/>
              <a:t>3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 Character Set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These are the characters that C recognizes.</a:t>
            </a:r>
          </a:p>
          <a:p>
            <a:r>
              <a:rPr lang="en-US" b="1" u="sng"/>
              <a:t>Letters</a:t>
            </a:r>
            <a:r>
              <a:rPr lang="en-US"/>
              <a:t> (upper case and lower case)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A B C D E F G H I J K L M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N O P Q R S T U V W X Y Z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a b c d e f g h i j k l m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n o p q r s t u v w x y z</a:t>
            </a:r>
          </a:p>
          <a:p>
            <a:pPr>
              <a:lnSpc>
                <a:spcPct val="80000"/>
              </a:lnSpc>
            </a:pPr>
            <a:r>
              <a:rPr lang="en-US" b="1" u="sng"/>
              <a:t>Digits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0 1 2 3 4 5 6 7 8 9</a:t>
            </a:r>
          </a:p>
          <a:p>
            <a:r>
              <a:rPr lang="en-US" b="1" u="sng"/>
              <a:t>Special Characters</a:t>
            </a:r>
            <a:r>
              <a:rPr lang="en-US"/>
              <a:t> (punctuation etc)</a:t>
            </a:r>
            <a:endParaRPr lang="en-US" b="1" u="sng"/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space (also known as </a:t>
            </a:r>
            <a:r>
              <a:rPr lang="en-US" b="1" i="1" u="sng"/>
              <a:t>blank</a:t>
            </a:r>
            <a:r>
              <a:rPr lang="en-US"/>
              <a:t>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’ " ( ) * + - / : =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! &amp; $ ; &lt; &gt; % ? , 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ˆ # @ ˜ ‘ { } [ ] \ |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BA985-6A5B-4007-BA55-91907566EE4C}" type="slidenum">
              <a:rPr lang="en-US"/>
              <a:pPr/>
              <a:t>4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 is Case Sensitive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C is </a:t>
            </a:r>
            <a:r>
              <a:rPr lang="en-US" sz="2400" b="1" i="1" u="sng" dirty="0"/>
              <a:t>case sensitive</a:t>
            </a:r>
            <a:r>
              <a:rPr lang="en-US" sz="2400" dirty="0"/>
              <a:t>: it distinguishes between </a:t>
            </a:r>
            <a:r>
              <a:rPr lang="en-US" sz="2400" b="1" u="sng" dirty="0"/>
              <a:t>UPPER</a:t>
            </a:r>
            <a:r>
              <a:rPr lang="en-US" sz="2400" dirty="0"/>
              <a:t> case (CAPITAL) and </a:t>
            </a:r>
            <a:r>
              <a:rPr lang="en-US" sz="2400" b="1" u="sng" dirty="0"/>
              <a:t>lower</a:t>
            </a:r>
            <a:r>
              <a:rPr lang="en-US" sz="2400" dirty="0"/>
              <a:t> case (small) letters.</a:t>
            </a:r>
          </a:p>
          <a:p>
            <a:pPr>
              <a:buFont typeface="Wingdings" pitchFamily="2" charset="2"/>
              <a:buNone/>
            </a:pPr>
            <a:r>
              <a:rPr lang="en-US" sz="2400" b="1" i="1" u="sng" dirty="0"/>
              <a:t>Keywords</a:t>
            </a:r>
            <a:r>
              <a:rPr lang="en-US" sz="2400" i="1" dirty="0"/>
              <a:t> </a:t>
            </a:r>
            <a:r>
              <a:rPr lang="en-US" sz="2400" dirty="0"/>
              <a:t>in C </a:t>
            </a:r>
            <a:r>
              <a:rPr lang="en-US" sz="2400" dirty="0" smtClean="0"/>
              <a:t>– </a:t>
            </a:r>
            <a:r>
              <a:rPr lang="en-US" sz="2400" dirty="0"/>
              <a:t>for example, the keyword </a:t>
            </a:r>
            <a:r>
              <a:rPr lang="en-US" sz="2400" b="1" dirty="0" err="1">
                <a:solidFill>
                  <a:srgbClr val="CC3300"/>
                </a:solidFill>
                <a:latin typeface="Courier New" pitchFamily="49" charset="0"/>
              </a:rPr>
              <a:t>int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b="1" u="sng" dirty="0"/>
              <a:t>MUST</a:t>
            </a:r>
            <a:r>
              <a:rPr lang="en-US" sz="2400" b="1" dirty="0"/>
              <a:t> </a:t>
            </a:r>
            <a:r>
              <a:rPr lang="en-US" sz="2400" dirty="0"/>
              <a:t>be in lower case. For example: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#include &lt;</a:t>
            </a:r>
            <a:r>
              <a:rPr lang="en-US" sz="2400" dirty="0" err="1">
                <a:latin typeface="Courier New" pitchFamily="49" charset="0"/>
              </a:rPr>
              <a:t>stdio.h</a:t>
            </a:r>
            <a:r>
              <a:rPr lang="en-US" sz="2400" dirty="0">
                <a:latin typeface="Courier New" pitchFamily="49" charset="0"/>
              </a:rPr>
              <a:t>&gt;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>
                <a:solidFill>
                  <a:srgbClr val="CC3300"/>
                </a:solidFill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main ()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solidFill>
                  <a:srgbClr val="CC3300"/>
                </a:solidFill>
                <a:latin typeface="Courier New" pitchFamily="49" charset="0"/>
              </a:rPr>
              <a:t>int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;</a:t>
            </a: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 = 160;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</a:t>
            </a:r>
            <a:r>
              <a:rPr lang="en-US" sz="2400" dirty="0" err="1">
                <a:latin typeface="Courier New" pitchFamily="49" charset="0"/>
              </a:rPr>
              <a:t>printf</a:t>
            </a:r>
            <a:r>
              <a:rPr lang="en-US" sz="2400" dirty="0">
                <a:latin typeface="Courier New" pitchFamily="49" charset="0"/>
              </a:rPr>
              <a:t>("My height is %d cm.\n",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        </a:t>
            </a:r>
            <a:r>
              <a:rPr lang="en-US" sz="2400" dirty="0" err="1">
                <a:latin typeface="Courier New" pitchFamily="49" charset="0"/>
              </a:rPr>
              <a:t>height_in_cm</a:t>
            </a:r>
            <a:r>
              <a:rPr lang="en-US" sz="2400" dirty="0">
                <a:latin typeface="Courier New" pitchFamily="49" charset="0"/>
              </a:rPr>
              <a:t>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</a:rPr>
              <a:t>} /* main */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DE29B-2391-4067-A610-D4B9F716FD9A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Character String Literal Constant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character string literal constant</a:t>
            </a:r>
            <a:r>
              <a:rPr lang="en-US"/>
              <a:t> is a sequence of characters </a:t>
            </a:r>
            <a:r>
              <a:rPr lang="en-US" b="1" u="sng"/>
              <a:t>delimited</a:t>
            </a:r>
            <a:r>
              <a:rPr lang="en-US" i="1"/>
              <a:t> </a:t>
            </a:r>
            <a:r>
              <a:rPr lang="en-US"/>
              <a:t>by a double quote at the beginning and a double quote at the end.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character string literal constant is also known as a </a:t>
            </a:r>
            <a:r>
              <a:rPr lang="en-US" b="1" i="1" u="sng"/>
              <a:t>character string literal</a:t>
            </a:r>
            <a:r>
              <a:rPr lang="en-US"/>
              <a:t> or a </a:t>
            </a:r>
            <a:r>
              <a:rPr lang="en-US" b="1" i="1" u="sng"/>
              <a:t>string literal</a:t>
            </a:r>
            <a:r>
              <a:rPr lang="en-US"/>
              <a:t> for short.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For example, in this </a:t>
            </a:r>
            <a:r>
              <a:rPr lang="en-US" b="1" u="sng">
                <a:latin typeface="Courier New" pitchFamily="49" charset="0"/>
              </a:rPr>
              <a:t>printf</a:t>
            </a:r>
            <a:r>
              <a:rPr lang="en-US" b="1" u="sng"/>
              <a:t> statement</a:t>
            </a:r>
            <a:r>
              <a:rPr lang="en-US"/>
              <a:t>: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	printf("This is a printf.\n");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/>
              <a:t>the following is a </a:t>
            </a:r>
            <a:r>
              <a:rPr lang="en-US" b="1" u="sng"/>
              <a:t>string literal</a:t>
            </a:r>
            <a:r>
              <a:rPr lang="en-US"/>
              <a:t>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latin typeface="Courier New" pitchFamily="49" charset="0"/>
              </a:rPr>
              <a:t>"This is a printf.\n"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The </a:t>
            </a:r>
            <a:r>
              <a:rPr lang="en-US" b="1" u="sng"/>
              <a:t>output</a:t>
            </a:r>
            <a:r>
              <a:rPr lang="en-US"/>
              <a:t> of this printf statement is: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latin typeface="Courier New" pitchFamily="49" charset="0"/>
              </a:rPr>
              <a:t>This is a printf.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followed by a </a:t>
            </a:r>
            <a:r>
              <a:rPr lang="en-US" b="1" i="1" u="sng"/>
              <a:t>newline</a:t>
            </a:r>
            <a:r>
              <a:rPr lang="en-US"/>
              <a:t>, also known as a </a:t>
            </a:r>
            <a:r>
              <a:rPr lang="en-US" b="1" i="1" u="sng"/>
              <a:t>carriage return</a:t>
            </a:r>
            <a:r>
              <a:rPr lang="en-US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CE8B7-3B7C-4433-9677-B9DDE965D506}" type="slidenum">
              <a:rPr lang="en-US"/>
              <a:pPr/>
              <a:t>6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String Literal Cannot Use Multiple Lines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character string literal constant can only use one line; that is, both of its delimiters </a:t>
            </a:r>
            <a:r>
              <a:rPr lang="en-US" b="1" u="sng"/>
              <a:t>MUST</a:t>
            </a:r>
            <a:r>
              <a:rPr lang="en-US"/>
              <a:t> be on the same line of source code text.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So, this is </a:t>
            </a:r>
            <a:r>
              <a:rPr lang="en-US" b="1" u="sng"/>
              <a:t>correct</a:t>
            </a:r>
            <a:r>
              <a:rPr lang="en-US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printf("This string literal takes one line");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printf(" and so does this string literal.\n");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And this is </a:t>
            </a:r>
            <a:r>
              <a:rPr lang="en-US" b="1" u="sng"/>
              <a:t>WRONG WRONG WRONG</a:t>
            </a:r>
            <a:r>
              <a:rPr lang="en-US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printf("This string literal takes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>
                <a:latin typeface="Courier New" pitchFamily="49" charset="0"/>
              </a:rPr>
              <a:t>  more than one line so it’s WRONG!\n");</a:t>
            </a: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Some compilers will accept this but won’t be happy; other compilers will simply reject it.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Regardless, if this appears in a program in CS1313,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u="sng"/>
              <a:t>YOU WILL BE SEVERELY PENALIZED!</a:t>
            </a:r>
            <a:endParaRPr lang="en-US" sz="2000" b="1" u="sng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60C925-C279-4A8B-8625-1B82A2857DE0}" type="slidenum">
              <a:rPr lang="en-US"/>
              <a:pPr/>
              <a:t>7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Multi-line String Literal Example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% </a:t>
            </a:r>
            <a:r>
              <a:rPr lang="en-US" sz="2000" b="1" dirty="0">
                <a:latin typeface="Courier New" pitchFamily="49" charset="0"/>
              </a:rPr>
              <a:t>cat </a:t>
            </a:r>
            <a:r>
              <a:rPr lang="en-US" sz="2000" b="1" dirty="0" err="1">
                <a:latin typeface="Courier New" pitchFamily="49" charset="0"/>
              </a:rPr>
              <a:t>bad_string_literal.c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stdio.h</a:t>
            </a:r>
            <a:r>
              <a:rPr lang="en-US" sz="2000" dirty="0">
                <a:latin typeface="Courier New" pitchFamily="49" charset="0"/>
              </a:rPr>
              <a:t>&gt;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endParaRPr lang="en-US" sz="20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main ()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printf</a:t>
            </a:r>
            <a:r>
              <a:rPr lang="en-US" sz="2000" dirty="0">
                <a:latin typeface="Courier New" pitchFamily="49" charset="0"/>
              </a:rPr>
              <a:t>("This string literal takes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            more than one line so it's WRONG!\n");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</a:rPr>
              <a:t>% </a:t>
            </a:r>
            <a:r>
              <a:rPr lang="en-US" sz="2000" b="1" dirty="0" err="1">
                <a:latin typeface="Courier New" pitchFamily="49" charset="0"/>
              </a:rPr>
              <a:t>gcc</a:t>
            </a:r>
            <a:r>
              <a:rPr lang="en-US" sz="2000" b="1" dirty="0">
                <a:latin typeface="Courier New" pitchFamily="49" charset="0"/>
              </a:rPr>
              <a:t> -o </a:t>
            </a:r>
            <a:r>
              <a:rPr lang="en-US" sz="2000" b="1" dirty="0" err="1">
                <a:latin typeface="Courier New" pitchFamily="49" charset="0"/>
              </a:rPr>
              <a:t>bad_string_literal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bad_string_literal.c</a:t>
            </a: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1400" dirty="0" err="1" smtClean="0">
                <a:latin typeface="Courier New" pitchFamily="49" charset="0"/>
              </a:rPr>
              <a:t>bad_string_literal.c</a:t>
            </a:r>
            <a:r>
              <a:rPr lang="en-US" sz="1400" dirty="0" smtClean="0">
                <a:latin typeface="Courier New" pitchFamily="49" charset="0"/>
              </a:rPr>
              <a:t>: In function main: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bad_string_literal.c:5: error: missing terminating " character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bad_string_literal.c:6: error: more undeclared (first use in this function)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bad_string_literal.c:6: error: (Each undeclared identifier is reported only once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bad_string_literal.c:6: error: for each function it appears in.)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bad_string_literal.c:6: error: expected ) before than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bad_string_literal.c:6: error: missing terminating ' character</a:t>
            </a:r>
          </a:p>
          <a:p>
            <a:pPr>
              <a:lnSpc>
                <a:spcPct val="90000"/>
              </a:lnSpc>
              <a:buNone/>
            </a:pPr>
            <a:r>
              <a:rPr lang="en-US" sz="1400" dirty="0" smtClean="0">
                <a:latin typeface="Courier New" pitchFamily="49" charset="0"/>
              </a:rPr>
              <a:t>bad_string_literal.c:7: error: expected ; before } token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46D081-29EC-4E3A-8773-BE70BC19D8C4}" type="slidenum">
              <a:rPr lang="en-US"/>
              <a:pPr/>
              <a:t>8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Newline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C, you can place a </a:t>
            </a:r>
            <a:r>
              <a:rPr lang="en-US" b="1" i="1" u="sng"/>
              <a:t>newline</a:t>
            </a:r>
            <a:r>
              <a:rPr lang="en-US"/>
              <a:t>, also known as a </a:t>
            </a:r>
            <a:r>
              <a:rPr lang="en-US" b="1" i="1" u="sng"/>
              <a:t>carriage return</a:t>
            </a:r>
            <a:r>
              <a:rPr lang="en-US"/>
              <a:t>, inside a string literal using: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\n</a:t>
            </a:r>
          </a:p>
          <a:p>
            <a:pPr>
              <a:buFont typeface="Wingdings" pitchFamily="2" charset="2"/>
              <a:buNone/>
            </a:pPr>
            <a:r>
              <a:rPr lang="en-US"/>
              <a:t>If a newline appears inside a string literal in the  </a:t>
            </a:r>
            <a:r>
              <a:rPr lang="en-US" b="1" u="sng"/>
              <a:t>source code</a:t>
            </a:r>
            <a:r>
              <a:rPr lang="en-US"/>
              <a:t>, then when the string literal is output, the newline causes the </a:t>
            </a:r>
            <a:r>
              <a:rPr lang="en-US" b="1" u="sng"/>
              <a:t>output</a:t>
            </a:r>
            <a:r>
              <a:rPr lang="en-US"/>
              <a:t> to move to a new line.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 Introduction Lesson</a:t>
            </a:r>
          </a:p>
          <a:p>
            <a:r>
              <a:rPr lang="en-US" sz="1200" dirty="0"/>
              <a:t>CS1313 </a:t>
            </a:r>
            <a:r>
              <a:rPr lang="en-US" sz="1200" dirty="0" smtClean="0"/>
              <a:t>Fall 2010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A2CFA0-49E7-4227-9EF1-074F29FB1375}" type="slidenum">
              <a:rPr lang="en-US"/>
              <a:pPr/>
              <a:t>9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Newline Example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010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>
                <a:latin typeface="Courier New" pitchFamily="49" charset="0"/>
              </a:rPr>
              <a:t>cat </a:t>
            </a:r>
            <a:r>
              <a:rPr lang="en-US" sz="1400" b="1" dirty="0" err="1">
                <a:latin typeface="Courier New" pitchFamily="49" charset="0"/>
              </a:rPr>
              <a:t>newline.c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#include &lt;</a:t>
            </a:r>
            <a:r>
              <a:rPr lang="en-US" sz="1400" dirty="0" err="1">
                <a:latin typeface="Courier New" pitchFamily="49" charset="0"/>
              </a:rPr>
              <a:t>stdio.h</a:t>
            </a:r>
            <a:r>
              <a:rPr lang="en-US" sz="1400" dirty="0">
                <a:latin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err="1">
                <a:latin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</a:rPr>
              <a:t> main 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{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("Howdy do!</a:t>
            </a:r>
            <a:r>
              <a:rPr lang="en-US" sz="1400" dirty="0">
                <a:solidFill>
                  <a:srgbClr val="CC3300"/>
                </a:solidFill>
                <a:latin typeface="Courier New" pitchFamily="49" charset="0"/>
              </a:rPr>
              <a:t>\n</a:t>
            </a:r>
            <a:r>
              <a:rPr lang="en-US" sz="1400" dirty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("This string literal contains a newline in the</a:t>
            </a:r>
            <a:r>
              <a:rPr lang="en-US" sz="1400" dirty="0">
                <a:solidFill>
                  <a:srgbClr val="CC3300"/>
                </a:solidFill>
                <a:latin typeface="Courier New" pitchFamily="49" charset="0"/>
              </a:rPr>
              <a:t>\</a:t>
            </a:r>
            <a:r>
              <a:rPr lang="en-US" sz="1400" dirty="0" err="1">
                <a:solidFill>
                  <a:srgbClr val="CC3300"/>
                </a:solidFill>
                <a:latin typeface="Courier New" pitchFamily="49" charset="0"/>
              </a:rPr>
              <a:t>n</a:t>
            </a:r>
            <a:r>
              <a:rPr lang="en-US" sz="1400" dirty="0" err="1">
                <a:latin typeface="Courier New" pitchFamily="49" charset="0"/>
              </a:rPr>
              <a:t>middle</a:t>
            </a:r>
            <a:r>
              <a:rPr lang="en-US" sz="1400" dirty="0">
                <a:latin typeface="Courier New" pitchFamily="49" charset="0"/>
              </a:rPr>
              <a:t> 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("but this string literal contains a newline at the end.</a:t>
            </a:r>
            <a:r>
              <a:rPr lang="en-US" sz="1400" dirty="0">
                <a:solidFill>
                  <a:srgbClr val="CC3300"/>
                </a:solidFill>
                <a:latin typeface="Courier New" pitchFamily="49" charset="0"/>
              </a:rPr>
              <a:t>\n</a:t>
            </a:r>
            <a:r>
              <a:rPr lang="en-US" sz="1400" dirty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</a:rPr>
              <a:t>printf</a:t>
            </a:r>
            <a:r>
              <a:rPr lang="en-US" sz="1400" dirty="0">
                <a:latin typeface="Courier New" pitchFamily="49" charset="0"/>
              </a:rPr>
              <a:t>("So there!</a:t>
            </a:r>
            <a:r>
              <a:rPr lang="en-US" sz="1400" dirty="0">
                <a:solidFill>
                  <a:srgbClr val="CC3300"/>
                </a:solidFill>
                <a:latin typeface="Courier New" pitchFamily="49" charset="0"/>
              </a:rPr>
              <a:t>\n</a:t>
            </a:r>
            <a:r>
              <a:rPr lang="en-US" sz="1400" dirty="0">
                <a:latin typeface="Courier New" pitchFamily="49" charset="0"/>
              </a:rPr>
              <a:t>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} /* main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 err="1">
                <a:latin typeface="Courier New" pitchFamily="49" charset="0"/>
              </a:rPr>
              <a:t>gcc</a:t>
            </a:r>
            <a:r>
              <a:rPr lang="en-US" sz="1400" b="1" dirty="0">
                <a:latin typeface="Courier New" pitchFamily="49" charset="0"/>
              </a:rPr>
              <a:t> -o newline </a:t>
            </a:r>
            <a:r>
              <a:rPr lang="en-US" sz="1400" b="1" dirty="0" err="1">
                <a:latin typeface="Courier New" pitchFamily="49" charset="0"/>
              </a:rPr>
              <a:t>newline.c</a:t>
            </a:r>
            <a:endParaRPr lang="en-US" sz="14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% </a:t>
            </a:r>
            <a:r>
              <a:rPr lang="en-US" sz="1400" b="1" dirty="0">
                <a:latin typeface="Courier New" pitchFamily="49" charset="0"/>
              </a:rPr>
              <a:t>newline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Howdy do!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This string literal contains a newline in the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middle but this string literal contains a newline at the end.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>
                <a:latin typeface="Courier New" pitchFamily="49" charset="0"/>
              </a:rPr>
              <a:t>So there!</a:t>
            </a:r>
            <a:endParaRPr lang="en-US" dirty="0"/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 dirty="0"/>
              <a:t>Note</a:t>
            </a:r>
            <a:r>
              <a:rPr lang="en-US" dirty="0"/>
              <a:t>: In general, it’s better programming practice to </a:t>
            </a:r>
            <a:r>
              <a:rPr lang="en-US" b="1" u="sng" dirty="0"/>
              <a:t>put newlines only at the end</a:t>
            </a:r>
            <a:r>
              <a:rPr lang="en-US" dirty="0"/>
              <a:t> of your string literals, not in the middle, because in the middle they can be difficult for programmers </a:t>
            </a:r>
            <a:r>
              <a:rPr lang="en-US" dirty="0" smtClean="0"/>
              <a:t>(for example, </a:t>
            </a:r>
            <a:r>
              <a:rPr lang="en-US" dirty="0"/>
              <a:t>graders) to see.</a:t>
            </a:r>
            <a:endParaRPr lang="en-US" sz="1400" dirty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D" val="1940124"/>
  <p:tag name="WMSI" val="404"/>
  <p:tag name="WMIS" val="18615"/>
  <p:tag name="FILETITLE" val="CS1313 Hardware"/>
  <p:tag name="PREC" val="F"/>
  <p:tag name="NPWI" val="1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6"/>
  <p:tag name="NBP" val="1"/>
  <p:tag name="BSN" val="146"/>
  <p:tag name="SVT" val="TRUE"/>
  <p:tag name="CVB" val="146"/>
  <p:tag name="SPT" val="FALSE"/>
  <p:tag name="CII" val="14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0"/>
  <p:tag name="NBP" val="1"/>
  <p:tag name="BSN" val="100"/>
  <p:tag name="SVT" val="TRUE"/>
  <p:tag name="CVB" val="100"/>
  <p:tag name="SPT" val="FALSE"/>
  <p:tag name="CII" val="1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0"/>
  <p:tag name="NBP" val="1"/>
  <p:tag name="BSN" val="140"/>
  <p:tag name="SVT" val="TRUE"/>
  <p:tag name="CVB" val="140"/>
  <p:tag name="SPT" val="FALSE"/>
  <p:tag name="CII" val="14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1"/>
  <p:tag name="NBP" val="1"/>
  <p:tag name="BSN" val="101"/>
  <p:tag name="SVT" val="TRUE"/>
  <p:tag name="CVB" val="101"/>
  <p:tag name="SPT" val="FALSE"/>
  <p:tag name="CII" val="10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NBP" val="1"/>
  <p:tag name="CVB" val="47"/>
  <p:tag name="SPT" val="FALSE"/>
  <p:tag name="BSN" val="47"/>
  <p:tag name="LFXCI" val="0"/>
  <p:tag name="SVT" val="TRUE"/>
  <p:tag name="CII" val="4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9"/>
  <p:tag name="NBP" val="1"/>
  <p:tag name="CVB" val="49"/>
  <p:tag name="SPT" val="FALSE"/>
  <p:tag name="BSN" val="49"/>
  <p:tag name="LFXCI" val="0"/>
  <p:tag name="SVT" val="TRUE"/>
  <p:tag name="CII" val="4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BSN" val="35"/>
  <p:tag name="SVT" val="TRUE"/>
  <p:tag name="CVB" val="35"/>
  <p:tag name="SPT" val="FALSE"/>
  <p:tag name="CII" val="3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7"/>
  <p:tag name="NBP" val="1"/>
  <p:tag name="BSN" val="97"/>
  <p:tag name="SVT" val="TRUE"/>
  <p:tag name="CVB" val="97"/>
  <p:tag name="SPT" val="FALSE"/>
  <p:tag name="CII" val="9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8"/>
  <p:tag name="NBP" val="1"/>
  <p:tag name="BSN" val="98"/>
  <p:tag name="SVT" val="TRUE"/>
  <p:tag name="CVB" val="98"/>
  <p:tag name="SPT" val="FALSE"/>
  <p:tag name="CII" val="9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9"/>
  <p:tag name="NBP" val="1"/>
  <p:tag name="BSN" val="99"/>
  <p:tag name="SVT" val="TRUE"/>
  <p:tag name="CVB" val="99"/>
  <p:tag name="SPT" val="FALSE"/>
  <p:tag name="CII" val="9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4"/>
  <p:tag name="NBP" val="1"/>
  <p:tag name="BSN" val="144"/>
  <p:tag name="SVT" val="TRUE"/>
  <p:tag name="CVB" val="144"/>
  <p:tag name="SPT" val="FALSE"/>
  <p:tag name="CII" val="1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6"/>
  <p:tag name="NBP" val="1"/>
  <p:tag name="BSN" val="156"/>
  <p:tag name="SVT" val="TRUE"/>
  <p:tag name="CVB" val="156"/>
  <p:tag name="SPT" val="FALSE"/>
  <p:tag name="CII" val="15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5"/>
  <p:tag name="NBP" val="1"/>
  <p:tag name="BSN" val="145"/>
  <p:tag name="SVT" val="TRUE"/>
  <p:tag name="CVB" val="145"/>
  <p:tag name="SPT" val="FALSE"/>
  <p:tag name="CII" val="145"/>
</p:tagLst>
</file>

<file path=ppt/theme/theme1.xml><?xml version="1.0" encoding="utf-8"?>
<a:theme xmlns:a="http://schemas.openxmlformats.org/drawingml/2006/main" name="hardware_lesson">
  <a:themeElements>
    <a:clrScheme name="hardware_less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hardware_less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ardware_less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rdware_less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rdware_less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hardware_lesson</Template>
  <TotalTime>1598</TotalTime>
  <Words>1820</Words>
  <Application>Microsoft Office PowerPoint</Application>
  <PresentationFormat>On-screen Show (4:3)</PresentationFormat>
  <Paragraphs>302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hardware_lesson</vt:lpstr>
      <vt:lpstr>C Introduction Lesson Outline</vt:lpstr>
      <vt:lpstr>hello_world.c</vt:lpstr>
      <vt:lpstr>C Character Set</vt:lpstr>
      <vt:lpstr>C is Case Sensitive</vt:lpstr>
      <vt:lpstr>Character String Literal Constant</vt:lpstr>
      <vt:lpstr>String Literal Cannot Use Multiple Lines</vt:lpstr>
      <vt:lpstr>Multi-line String Literal Example</vt:lpstr>
      <vt:lpstr>Newline</vt:lpstr>
      <vt:lpstr>Newline Example</vt:lpstr>
      <vt:lpstr>Statements</vt:lpstr>
      <vt:lpstr>Statement Terminator</vt:lpstr>
      <vt:lpstr>Standard Input &amp; Standard Output</vt:lpstr>
      <vt:lpstr>Block Delimiters</vt:lpstr>
      <vt:lpstr>What Is a Comment? #1</vt:lpstr>
      <vt:lpstr>What Is a Comment? #2</vt:lpstr>
      <vt:lpstr>Are Comments Necessary?</vt:lpstr>
      <vt:lpstr>hello_world.c  with Comments</vt:lpstr>
      <vt:lpstr>hello_world.c  without Comments</vt:lpstr>
      <vt:lpstr>Flowchart for  hello_world.c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CS1313 C Introduction Lesson</dc:title>
  <dc:creator>Henry Neeman</dc:creator>
  <cp:lastModifiedBy>hneeman</cp:lastModifiedBy>
  <cp:revision>350</cp:revision>
  <cp:lastPrinted>1601-01-01T00:00:00Z</cp:lastPrinted>
  <dcterms:created xsi:type="dcterms:W3CDTF">2004-08-23T12:23:16Z</dcterms:created>
  <dcterms:modified xsi:type="dcterms:W3CDTF">2010-08-26T15:11:33Z</dcterms:modified>
</cp:coreProperties>
</file>