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22.xml" ContentType="application/vnd.openxmlformats-officedocument.presentationml.slideLayout+xml"/>
  <Override PartName="/ppt/slides/slide25.xml" ContentType="application/vnd.openxmlformats-officedocument.presentationml.slide+xml"/>
  <Default Extension="doc" ContentType="application/msword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s/slide4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14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72" r:id="rId2"/>
  </p:sldMasterIdLst>
  <p:notesMasterIdLst>
    <p:notesMasterId r:id="rId53"/>
  </p:notesMasterIdLst>
  <p:sldIdLst>
    <p:sldId id="423" r:id="rId3"/>
    <p:sldId id="523" r:id="rId4"/>
    <p:sldId id="503" r:id="rId5"/>
    <p:sldId id="524" r:id="rId6"/>
    <p:sldId id="525" r:id="rId7"/>
    <p:sldId id="526" r:id="rId8"/>
    <p:sldId id="527" r:id="rId9"/>
    <p:sldId id="528" r:id="rId10"/>
    <p:sldId id="529" r:id="rId11"/>
    <p:sldId id="530" r:id="rId12"/>
    <p:sldId id="531" r:id="rId13"/>
    <p:sldId id="532" r:id="rId14"/>
    <p:sldId id="533" r:id="rId15"/>
    <p:sldId id="534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505" r:id="rId36"/>
    <p:sldId id="506" r:id="rId37"/>
    <p:sldId id="507" r:id="rId38"/>
    <p:sldId id="508" r:id="rId39"/>
    <p:sldId id="522" r:id="rId40"/>
    <p:sldId id="509" r:id="rId41"/>
    <p:sldId id="510" r:id="rId42"/>
    <p:sldId id="511" r:id="rId43"/>
    <p:sldId id="512" r:id="rId44"/>
    <p:sldId id="513" r:id="rId45"/>
    <p:sldId id="514" r:id="rId46"/>
    <p:sldId id="517" r:id="rId47"/>
    <p:sldId id="518" r:id="rId48"/>
    <p:sldId id="519" r:id="rId49"/>
    <p:sldId id="520" r:id="rId50"/>
    <p:sldId id="521" r:id="rId51"/>
    <p:sldId id="504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Chalkboard" pitchFamily="-1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  <a:srgbClr val="008000"/>
    <a:srgbClr val="804000"/>
    <a:srgbClr val="990E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howGuides="1">
      <p:cViewPr varScale="1">
        <p:scale>
          <a:sx n="138" d="100"/>
          <a:sy n="138" d="100"/>
        </p:scale>
        <p:origin x="-824" y="-120"/>
      </p:cViewPr>
      <p:guideLst>
        <p:guide orient="horz" pos="2160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7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slide" Target="slides/slide48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58" Type="http://schemas.openxmlformats.org/officeDocument/2006/relationships/tableStyles" Target="tableStyles.xml"/><Relationship Id="rId42" Type="http://schemas.openxmlformats.org/officeDocument/2006/relationships/slide" Target="slides/slide40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57" Type="http://schemas.openxmlformats.org/officeDocument/2006/relationships/theme" Target="theme/theme1.xml"/><Relationship Id="rId35" Type="http://schemas.openxmlformats.org/officeDocument/2006/relationships/slide" Target="slides/slide33.xml"/><Relationship Id="rId51" Type="http://schemas.openxmlformats.org/officeDocument/2006/relationships/slide" Target="slides/slide49.xml"/><Relationship Id="rId55" Type="http://schemas.openxmlformats.org/officeDocument/2006/relationships/presProps" Target="presProps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36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viewProps" Target="viewProps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slide" Target="slides/slide50.xml"/><Relationship Id="rId54" Type="http://schemas.openxmlformats.org/officeDocument/2006/relationships/printerSettings" Target="printerSettings/printerSettings1.bin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53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6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6" charset="0"/>
              </a:defRPr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6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6" charset="0"/>
              </a:defRPr>
            </a:lvl1pPr>
          </a:lstStyle>
          <a:p>
            <a:fld id="{727933E1-F725-4524-995C-B50323BFEB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16" charset="0"/>
              <a:ea typeface="ＭＳ Ｐゴシック" pitchFamily="-116" charset="-128"/>
              <a:cs typeface="ＭＳ Ｐゴシック" pitchFamily="-116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59D1A-324C-4603-B291-0E509E15B3AE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18CB4-7F8C-4DA2-A34C-0ADC78E70F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8B081-5158-4618-858F-12CB25D733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B3573-A964-4B17-AB68-990CDDC461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A7AB7C-D45E-471B-A54A-B468806524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0301A-E71A-476F-A9DD-9B8EBC07D2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4B89CD-6D3D-402D-8581-7F66AAAA06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5C2D3-2A11-4DAC-BA86-E9B815FF9A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C37E2-2C3D-49FB-9565-EFEE0AC31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C9808-E6A7-4703-B483-B013FF0808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D3CFE-F566-4B5C-AE36-909E8C120D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71463-7FE6-4DAA-B9E8-E6A58558D8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25BFE-F947-4662-AD0A-6BCBA7B21F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7DE6A-83E3-4AF6-A226-7B4E8B316D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385D5-68A1-45B3-8BC8-E100C2BD39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95560-5F05-469D-B2EF-C4015225F0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CCEC19-8F98-4C2F-8B63-1ED112EE1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B85B9-A7EE-4582-B3BB-CB0AF1722B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5F675-AA71-469D-BC0E-8F12C88641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9B7A3-D2FD-4F84-802E-70BDBD79C8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A8393-463F-431A-81B2-71474C1E4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13677-505D-4BD3-A968-F1127028D6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B7931-CC36-44B9-85F1-76993479CA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6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6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-116" charset="0"/>
              </a:defRPr>
            </a:lvl1pPr>
          </a:lstStyle>
          <a:p>
            <a:fld id="{85B83B75-4CE9-435B-9A9B-D7CE1562149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6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6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-116" charset="0"/>
              </a:defRPr>
            </a:lvl1pPr>
          </a:lstStyle>
          <a:p>
            <a:fld id="{AFEBED39-6B72-4329-BFC4-EFB79F251E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5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eg"/><Relationship Id="rId5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5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5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0" y="0"/>
            <a:ext cx="465005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Arial"/>
              </a:rPr>
              <a:t>Exam 1 is next week</a:t>
            </a:r>
          </a:p>
          <a:p>
            <a:r>
              <a:rPr lang="en-US" sz="3600" b="1">
                <a:latin typeface="Arial"/>
              </a:rPr>
              <a:t>Wed. March 2rd</a:t>
            </a:r>
          </a:p>
          <a:p>
            <a:endParaRPr lang="en-US" sz="4000">
              <a:latin typeface="Arial"/>
            </a:endParaRP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0" y="1905000"/>
            <a:ext cx="4495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Practice questions will be posted on the webpage this Friday</a:t>
            </a:r>
          </a:p>
          <a:p>
            <a:endParaRPr lang="en-US" sz="3200">
              <a:latin typeface="Arial"/>
            </a:endParaRPr>
          </a:p>
          <a:p>
            <a:r>
              <a:rPr lang="en-US" sz="3200">
                <a:latin typeface="Arial"/>
              </a:rPr>
              <a:t>Review session on Tuesday (3/1) evening</a:t>
            </a:r>
          </a:p>
          <a:p>
            <a:r>
              <a:rPr lang="en-US" sz="3200">
                <a:latin typeface="Arial"/>
              </a:rPr>
              <a:t>- time/room TBA</a:t>
            </a:r>
          </a:p>
        </p:txBody>
      </p:sp>
      <p:pic>
        <p:nvPicPr>
          <p:cNvPr id="4" name="Picture 3" descr="server.np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0"/>
            <a:ext cx="45708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52400" y="0"/>
            <a:ext cx="3570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Next: Caryophyllidae</a:t>
            </a:r>
          </a:p>
        </p:txBody>
      </p:sp>
      <p:pic>
        <p:nvPicPr>
          <p:cNvPr id="51203" name="Picture 4" descr="11296aa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657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SileneAcaulisRotgschirr.jpg                                    00031A91lychee                         BBA77BF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74453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7" descr="&#10;prckpr_hr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4050" y="744538"/>
            <a:ext cx="36369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 descr="3cheal3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5"/>
          <a:srcRect t="27937"/>
          <a:stretch>
            <a:fillRect/>
          </a:stretch>
        </p:blipFill>
        <p:spPr bwMode="auto">
          <a:xfrm>
            <a:off x="6629400" y="3657600"/>
            <a:ext cx="2349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8" descr="eriogonum4-YN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657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838200" y="762000"/>
            <a:ext cx="2051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Caryophyllaceae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495800" y="2895600"/>
            <a:ext cx="1330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Cactaceae</a:t>
            </a: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5486400" y="3657600"/>
            <a:ext cx="1101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Lewisia</a:t>
            </a: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" y="5943600"/>
            <a:ext cx="1703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Polygonaceae</a:t>
            </a: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6629400" y="5943600"/>
            <a:ext cx="1766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Chenopodium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87325" y="793750"/>
            <a:ext cx="831532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i="1" u="sng">
                <a:latin typeface="Comic Sans MS" charset="0"/>
              </a:rPr>
              <a:t>Key features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	In Montana:</a:t>
            </a:r>
            <a:r>
              <a:rPr lang="en-US" sz="2800">
                <a:latin typeface="Comic Sans MS" charset="0"/>
              </a:rPr>
              <a:t> </a:t>
            </a:r>
            <a:r>
              <a:rPr lang="en-US" sz="2400">
                <a:latin typeface="Comic Sans MS" charset="0"/>
              </a:rPr>
              <a:t>9th largest  --&gt; 14 genera, ~65 species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	Life history: annual or perennial herbs, several weedy 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endParaRPr lang="en-US" sz="2400">
              <a:latin typeface="Comic Sans MS" charset="0"/>
            </a:endParaRP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	</a:t>
            </a:r>
            <a:endParaRPr lang="en-US" sz="2400" i="1">
              <a:latin typeface="Comic Sans MS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Comic Sans MS" charset="0"/>
                <a:sym typeface="Monotype Sorts" charset="2"/>
              </a:rPr>
              <a:t></a:t>
            </a:r>
            <a:endParaRPr lang="en-US" sz="7200">
              <a:solidFill>
                <a:srgbClr val="990E09"/>
              </a:solidFill>
              <a:latin typeface="Comic Sans MS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11150" y="153988"/>
            <a:ext cx="78962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omic Sans MS" charset="0"/>
              </a:rPr>
              <a:t>Caryophyllaceae - Carnation (Pink) family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477125" y="5735638"/>
            <a:ext cx="134778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omic Sans MS" charset="0"/>
              </a:rPr>
              <a:t>Saponaria</a:t>
            </a:r>
          </a:p>
        </p:txBody>
      </p:sp>
      <p:pic>
        <p:nvPicPr>
          <p:cNvPr id="52230" name="Picture 6" descr="Island 2000-0032 - Silene acaul                                0005D473lychee                         BBA77BF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3" y="2840038"/>
            <a:ext cx="5484812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 descr="sabonsou.JPG                                                   0005D473lychee                         BBA77BF9:"/>
          <p:cNvPicPr>
            <a:picLocks noChangeAspect="1" noChangeArrowheads="1"/>
          </p:cNvPicPr>
          <p:nvPr/>
        </p:nvPicPr>
        <p:blipFill>
          <a:blip r:embed="rId3"/>
          <a:srcRect b="6314"/>
          <a:stretch>
            <a:fillRect/>
          </a:stretch>
        </p:blipFill>
        <p:spPr bwMode="auto">
          <a:xfrm>
            <a:off x="5449888" y="2468563"/>
            <a:ext cx="34194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495675" y="5969000"/>
            <a:ext cx="1778000" cy="446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omic Sans MS" charset="0"/>
              </a:rPr>
              <a:t>Silene acaulis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6213" y="1022350"/>
            <a:ext cx="48164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Leaves: opposite, simple &amp; entire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	     </a:t>
            </a:r>
            <a:endParaRPr lang="en-US" sz="2400" u="sng">
              <a:latin typeface="Comic Sans MS" charset="0"/>
            </a:endParaRP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 u="sng">
                <a:latin typeface="Comic Sans MS" charset="0"/>
              </a:rPr>
              <a:t>	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nodes 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often 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swollen</a:t>
            </a:r>
            <a:endParaRPr lang="en-US" sz="2400" i="1">
              <a:latin typeface="Comic Sans MS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Comic Sans MS" charset="0"/>
                <a:sym typeface="Monotype Sorts" charset="2"/>
              </a:rPr>
              <a:t></a:t>
            </a:r>
            <a:endParaRPr lang="en-US" sz="7200">
              <a:solidFill>
                <a:srgbClr val="990E09"/>
              </a:solidFill>
              <a:latin typeface="Comic Sans MS" charset="0"/>
            </a:endParaRPr>
          </a:p>
        </p:txBody>
      </p:sp>
      <p:pic>
        <p:nvPicPr>
          <p:cNvPr id="53252" name="Picture 4" descr="lychnis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 b="11726"/>
          <a:stretch>
            <a:fillRect/>
          </a:stretch>
        </p:blipFill>
        <p:spPr bwMode="auto">
          <a:xfrm>
            <a:off x="1438275" y="2079625"/>
            <a:ext cx="2760663" cy="365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1312863" y="3571875"/>
            <a:ext cx="1200150" cy="863600"/>
          </a:xfrm>
          <a:prstGeom prst="line">
            <a:avLst/>
          </a:prstGeom>
          <a:noFill/>
          <a:ln w="38100">
            <a:solidFill>
              <a:srgbClr val="EB020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11150" y="153988"/>
            <a:ext cx="78962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omic Sans MS" charset="0"/>
              </a:rPr>
              <a:t>Caryophyllaceae - Carnation (Pink) family</a:t>
            </a:r>
          </a:p>
        </p:txBody>
      </p:sp>
      <p:pic>
        <p:nvPicPr>
          <p:cNvPr id="53255" name="Picture 7" descr="&#10;arenarias.jpg                                                  0005D473lychee                         BBA77BF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6325" y="1541463"/>
            <a:ext cx="3848100" cy="502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7596188" y="6057900"/>
            <a:ext cx="12192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omic Sans MS" charset="0"/>
              </a:rPr>
              <a:t>Arenaria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11150" y="153988"/>
            <a:ext cx="78962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omic Sans MS" charset="0"/>
              </a:rPr>
              <a:t>Caryophyllaceae - Carnation (Pink) family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7325" y="1035050"/>
            <a:ext cx="54102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800">
                <a:latin typeface="Comic Sans MS" charset="0"/>
              </a:rPr>
              <a:t>Inflorescences:</a:t>
            </a:r>
            <a:r>
              <a:rPr lang="en-US" sz="2400">
                <a:latin typeface="Comic Sans MS" charset="0"/>
              </a:rPr>
              <a:t> often solitary</a:t>
            </a:r>
          </a:p>
          <a:p>
            <a:pPr>
              <a:tabLst>
                <a:tab pos="457200" algn="l"/>
              </a:tabLst>
            </a:pPr>
            <a:r>
              <a:rPr lang="en-US" sz="2800">
                <a:latin typeface="Comic Sans MS" charset="0"/>
              </a:rPr>
              <a:t>Flowers:</a:t>
            </a:r>
            <a:r>
              <a:rPr lang="en-US" sz="2400">
                <a:latin typeface="Comic Sans MS" charset="0"/>
              </a:rPr>
              <a:t> regular, usually bisexual</a:t>
            </a:r>
          </a:p>
          <a:p>
            <a:pPr>
              <a:tabLst>
                <a:tab pos="457200" algn="l"/>
              </a:tabLst>
            </a:pPr>
            <a:r>
              <a:rPr lang="en-US" sz="2400">
                <a:latin typeface="Comic Sans MS" charset="0"/>
              </a:rPr>
              <a:t>	some </a:t>
            </a:r>
            <a:r>
              <a:rPr lang="en-US" sz="2400" i="1">
                <a:latin typeface="Comic Sans MS" charset="0"/>
              </a:rPr>
              <a:t>Silene</a:t>
            </a:r>
            <a:r>
              <a:rPr lang="en-US" sz="2400">
                <a:latin typeface="Comic Sans MS" charset="0"/>
              </a:rPr>
              <a:t>  unisexual (dioecious)</a:t>
            </a:r>
            <a:endParaRPr lang="en-US" sz="2400" i="1">
              <a:latin typeface="Comic Sans MS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Comic Sans MS" charset="0"/>
                <a:sym typeface="Monotype Sorts" charset="2"/>
              </a:rPr>
              <a:t></a:t>
            </a:r>
            <a:endParaRPr lang="en-US" sz="7200">
              <a:solidFill>
                <a:srgbClr val="990E09"/>
              </a:solidFill>
              <a:latin typeface="Comic Sans MS" charset="0"/>
            </a:endParaRPr>
          </a:p>
        </p:txBody>
      </p:sp>
      <p:pic>
        <p:nvPicPr>
          <p:cNvPr id="54277" name="Picture 5" descr="&#10;stellaria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5650" y="1892300"/>
            <a:ext cx="3043238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mi05071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888" y="3046413"/>
            <a:ext cx="50641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885825" y="3086100"/>
            <a:ext cx="1136650" cy="446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latin typeface="Comic Sans MS" charset="0"/>
              </a:rPr>
              <a:t>Silene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307263" y="5981700"/>
            <a:ext cx="1339850" cy="446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Comic Sans MS" charset="0"/>
              </a:rPr>
              <a:t>Stellaria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Comic Sans MS" charset="0"/>
                <a:sym typeface="Monotype Sorts" charset="2"/>
              </a:rPr>
              <a:t></a:t>
            </a:r>
            <a:endParaRPr lang="en-US" sz="7200">
              <a:solidFill>
                <a:srgbClr val="990E09"/>
              </a:solidFill>
              <a:latin typeface="Comic Sans MS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77825" y="941388"/>
            <a:ext cx="18415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i="1">
              <a:latin typeface="Comic Sans MS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98463" y="869950"/>
            <a:ext cx="644366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b="1" u="sng">
                <a:latin typeface="Comic Sans MS" charset="0"/>
              </a:rPr>
              <a:t>Flower characters</a:t>
            </a:r>
            <a:endParaRPr lang="en-US" sz="2800">
              <a:latin typeface="Comic Sans MS" charset="0"/>
            </a:endParaRP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Comic Sans MS" charset="0"/>
              </a:rPr>
              <a:t>Sepals:  </a:t>
            </a:r>
            <a:r>
              <a:rPr lang="en-US" sz="2400">
                <a:latin typeface="Comic Sans MS" charset="0"/>
              </a:rPr>
              <a:t>5, often connate</a:t>
            </a: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Comic Sans MS" charset="0"/>
              </a:rPr>
              <a:t>Petals: </a:t>
            </a:r>
            <a:r>
              <a:rPr lang="en-US" sz="2400">
                <a:latin typeface="Comic Sans MS" charset="0"/>
              </a:rPr>
              <a:t>5, unfused</a:t>
            </a:r>
            <a:endParaRPr lang="en-US" sz="2400" u="sng">
              <a:latin typeface="Comic Sans MS" charset="0"/>
            </a:endParaRP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Comic Sans MS" charset="0"/>
              </a:rPr>
              <a:t>Stamens: </a:t>
            </a:r>
            <a:r>
              <a:rPr lang="en-US" sz="2400">
                <a:latin typeface="Comic Sans MS" charset="0"/>
              </a:rPr>
              <a:t>5 or 10; usually free &amp; distinct  </a:t>
            </a:r>
            <a:r>
              <a:rPr lang="en-US" sz="2800">
                <a:latin typeface="Comic Sans MS" charset="0"/>
              </a:rPr>
              <a:t> 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11150" y="153988"/>
            <a:ext cx="78962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omic Sans MS" charset="0"/>
              </a:rPr>
              <a:t>Caryophyllaceae - Carnation (Pink) family</a:t>
            </a:r>
          </a:p>
        </p:txBody>
      </p:sp>
      <p:pic>
        <p:nvPicPr>
          <p:cNvPr id="55302" name="Picture 6" descr="Agrostemma_githago_flower.jpg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2213" y="3748088"/>
            <a:ext cx="3198812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618288" y="3708400"/>
            <a:ext cx="16668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Comic Sans MS" charset="0"/>
              </a:rPr>
              <a:t>Agrostemma</a:t>
            </a:r>
          </a:p>
        </p:txBody>
      </p:sp>
      <p:pic>
        <p:nvPicPr>
          <p:cNvPr id="55304" name="Picture 8" descr="&#10;Cerastium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3" y="3732213"/>
            <a:ext cx="36020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6172200" y="1143000"/>
            <a:ext cx="2057400" cy="4546600"/>
            <a:chOff x="3360" y="880"/>
            <a:chExt cx="1296" cy="2864"/>
          </a:xfrm>
        </p:grpSpPr>
        <p:sp>
          <p:nvSpPr>
            <p:cNvPr id="28683" name="Line 3"/>
            <p:cNvSpPr>
              <a:spLocks noChangeShapeType="1"/>
            </p:cNvSpPr>
            <p:nvPr/>
          </p:nvSpPr>
          <p:spPr bwMode="auto">
            <a:xfrm flipH="1" flipV="1">
              <a:off x="3888" y="1920"/>
              <a:ext cx="144" cy="18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4" name="Line 4"/>
            <p:cNvSpPr>
              <a:spLocks noChangeShapeType="1"/>
            </p:cNvSpPr>
            <p:nvPr/>
          </p:nvSpPr>
          <p:spPr bwMode="auto">
            <a:xfrm flipV="1">
              <a:off x="4176" y="1920"/>
              <a:ext cx="48" cy="18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5" name="Line 5"/>
            <p:cNvSpPr>
              <a:spLocks noChangeShapeType="1"/>
            </p:cNvSpPr>
            <p:nvPr/>
          </p:nvSpPr>
          <p:spPr bwMode="auto">
            <a:xfrm flipH="1" flipV="1">
              <a:off x="3360" y="1152"/>
              <a:ext cx="528" cy="7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6" name="Line 6"/>
            <p:cNvSpPr>
              <a:spLocks noChangeShapeType="1"/>
            </p:cNvSpPr>
            <p:nvPr/>
          </p:nvSpPr>
          <p:spPr bwMode="auto">
            <a:xfrm flipV="1">
              <a:off x="4224" y="1152"/>
              <a:ext cx="432" cy="7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7" name="Freeform 7"/>
            <p:cNvSpPr>
              <a:spLocks/>
            </p:cNvSpPr>
            <p:nvPr/>
          </p:nvSpPr>
          <p:spPr bwMode="auto">
            <a:xfrm>
              <a:off x="3360" y="880"/>
              <a:ext cx="1296" cy="312"/>
            </a:xfrm>
            <a:custGeom>
              <a:avLst/>
              <a:gdLst>
                <a:gd name="T0" fmla="*/ 0 w 1296"/>
                <a:gd name="T1" fmla="*/ 272 h 312"/>
                <a:gd name="T2" fmla="*/ 432 w 1296"/>
                <a:gd name="T3" fmla="*/ 32 h 312"/>
                <a:gd name="T4" fmla="*/ 624 w 1296"/>
                <a:gd name="T5" fmla="*/ 272 h 312"/>
                <a:gd name="T6" fmla="*/ 720 w 1296"/>
                <a:gd name="T7" fmla="*/ 272 h 312"/>
                <a:gd name="T8" fmla="*/ 816 w 1296"/>
                <a:gd name="T9" fmla="*/ 32 h 312"/>
                <a:gd name="T10" fmla="*/ 1104 w 1296"/>
                <a:gd name="T11" fmla="*/ 80 h 312"/>
                <a:gd name="T12" fmla="*/ 1296 w 1296"/>
                <a:gd name="T13" fmla="*/ 272 h 3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6"/>
                <a:gd name="T22" fmla="*/ 0 h 312"/>
                <a:gd name="T23" fmla="*/ 1296 w 1296"/>
                <a:gd name="T24" fmla="*/ 312 h 3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6" h="312">
                  <a:moveTo>
                    <a:pt x="0" y="272"/>
                  </a:moveTo>
                  <a:cubicBezTo>
                    <a:pt x="164" y="152"/>
                    <a:pt x="328" y="32"/>
                    <a:pt x="432" y="32"/>
                  </a:cubicBezTo>
                  <a:cubicBezTo>
                    <a:pt x="536" y="32"/>
                    <a:pt x="576" y="232"/>
                    <a:pt x="624" y="272"/>
                  </a:cubicBezTo>
                  <a:cubicBezTo>
                    <a:pt x="672" y="312"/>
                    <a:pt x="688" y="312"/>
                    <a:pt x="720" y="272"/>
                  </a:cubicBezTo>
                  <a:cubicBezTo>
                    <a:pt x="752" y="232"/>
                    <a:pt x="752" y="64"/>
                    <a:pt x="816" y="32"/>
                  </a:cubicBezTo>
                  <a:cubicBezTo>
                    <a:pt x="880" y="0"/>
                    <a:pt x="1024" y="40"/>
                    <a:pt x="1104" y="80"/>
                  </a:cubicBezTo>
                  <a:cubicBezTo>
                    <a:pt x="1184" y="120"/>
                    <a:pt x="1240" y="196"/>
                    <a:pt x="1296" y="272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8" name="Line 8"/>
            <p:cNvSpPr>
              <a:spLocks noChangeShapeType="1"/>
            </p:cNvSpPr>
            <p:nvPr/>
          </p:nvSpPr>
          <p:spPr bwMode="auto">
            <a:xfrm flipH="1" flipV="1">
              <a:off x="4032" y="3744"/>
              <a:ext cx="14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4648200" y="2209800"/>
            <a:ext cx="10632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>
                <a:latin typeface="Arial"/>
              </a:rPr>
              <a:t>blade</a:t>
            </a:r>
          </a:p>
        </p:txBody>
      </p:sp>
      <p:sp>
        <p:nvSpPr>
          <p:cNvPr id="28676" name="Line 10"/>
          <p:cNvSpPr>
            <a:spLocks noChangeShapeType="1"/>
          </p:cNvSpPr>
          <p:nvPr/>
        </p:nvSpPr>
        <p:spPr bwMode="auto">
          <a:xfrm flipV="1">
            <a:off x="5791200" y="2209800"/>
            <a:ext cx="1219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7" name="Line 11"/>
          <p:cNvSpPr>
            <a:spLocks noChangeShapeType="1"/>
          </p:cNvSpPr>
          <p:nvPr/>
        </p:nvSpPr>
        <p:spPr bwMode="auto">
          <a:xfrm flipV="1">
            <a:off x="5715000" y="4419600"/>
            <a:ext cx="1600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Text Box 12"/>
          <p:cNvSpPr txBox="1">
            <a:spLocks noChangeArrowheads="1"/>
          </p:cNvSpPr>
          <p:nvPr/>
        </p:nvSpPr>
        <p:spPr bwMode="auto">
          <a:xfrm>
            <a:off x="1287463" y="130175"/>
            <a:ext cx="6910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/>
              </a:rPr>
              <a:t>Distinctive “clawed” petals in some genera</a:t>
            </a:r>
          </a:p>
        </p:txBody>
      </p: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4699000" y="4610100"/>
            <a:ext cx="9029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>
                <a:latin typeface="Arial"/>
              </a:rPr>
              <a:t>claw</a:t>
            </a:r>
          </a:p>
        </p:txBody>
      </p:sp>
      <p:pic>
        <p:nvPicPr>
          <p:cNvPr id="28680" name="Picture 14" descr="Untitled-2.psd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850900"/>
            <a:ext cx="3656013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Line 15"/>
          <p:cNvSpPr>
            <a:spLocks noChangeShapeType="1"/>
          </p:cNvSpPr>
          <p:nvPr/>
        </p:nvSpPr>
        <p:spPr bwMode="auto">
          <a:xfrm flipH="1" flipV="1">
            <a:off x="2692400" y="4597400"/>
            <a:ext cx="1879600" cy="355600"/>
          </a:xfrm>
          <a:prstGeom prst="line">
            <a:avLst/>
          </a:prstGeom>
          <a:noFill/>
          <a:ln w="38100">
            <a:solidFill>
              <a:srgbClr val="EB020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2" name="Line 16"/>
          <p:cNvSpPr>
            <a:spLocks noChangeShapeType="1"/>
          </p:cNvSpPr>
          <p:nvPr/>
        </p:nvSpPr>
        <p:spPr bwMode="auto">
          <a:xfrm flipH="1" flipV="1">
            <a:off x="2743200" y="2463800"/>
            <a:ext cx="1828800" cy="50800"/>
          </a:xfrm>
          <a:prstGeom prst="line">
            <a:avLst/>
          </a:prstGeom>
          <a:noFill/>
          <a:ln w="38100">
            <a:solidFill>
              <a:srgbClr val="EB020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71625" y="158750"/>
            <a:ext cx="43960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/>
              </a:rPr>
              <a:t>Notched or “pinked” petals</a:t>
            </a:r>
          </a:p>
        </p:txBody>
      </p:sp>
      <p:pic>
        <p:nvPicPr>
          <p:cNvPr id="29699" name="Picture 3" descr="&#10;Cerastium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75" y="1697038"/>
            <a:ext cx="4570413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CaSilCa2.jpg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989013"/>
            <a:ext cx="4051300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257925" y="577850"/>
            <a:ext cx="16621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/>
              </a:rPr>
              <a:t>one petal</a:t>
            </a:r>
          </a:p>
        </p:txBody>
      </p:sp>
      <p:sp>
        <p:nvSpPr>
          <p:cNvPr id="29702" name="AutoShape 6"/>
          <p:cNvSpPr>
            <a:spLocks/>
          </p:cNvSpPr>
          <p:nvPr/>
        </p:nvSpPr>
        <p:spPr bwMode="auto">
          <a:xfrm rot="5400000">
            <a:off x="6972300" y="1130300"/>
            <a:ext cx="330200" cy="698500"/>
          </a:xfrm>
          <a:prstGeom prst="leftBrace">
            <a:avLst>
              <a:gd name="adj1" fmla="val 17628"/>
              <a:gd name="adj2" fmla="val 5022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15900" y="1017588"/>
            <a:ext cx="6069966" cy="10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</a:pPr>
            <a:r>
              <a:rPr lang="en-US" sz="2800">
                <a:latin typeface="Arial"/>
              </a:rPr>
              <a:t>Carpels: </a:t>
            </a:r>
            <a:r>
              <a:rPr lang="en-US" sz="2400">
                <a:latin typeface="Arial"/>
              </a:rPr>
              <a:t>2-5; </a:t>
            </a:r>
            <a:r>
              <a:rPr lang="en-US" sz="2400" u="sng">
                <a:latin typeface="Arial"/>
              </a:rPr>
              <a:t>connate or fused</a:t>
            </a:r>
            <a:r>
              <a:rPr lang="en-US" sz="2400">
                <a:latin typeface="Arial"/>
              </a:rPr>
              <a:t> =&gt; 1 ovary </a:t>
            </a:r>
            <a:endParaRPr lang="en-US" sz="2400">
              <a:latin typeface="Arial"/>
              <a:sym typeface="Symbol" pitchFamily="-116" charset="2"/>
            </a:endParaRPr>
          </a:p>
          <a:p>
            <a:pPr>
              <a:spcAft>
                <a:spcPct val="30000"/>
              </a:spcAft>
            </a:pPr>
            <a:r>
              <a:rPr lang="en-US" sz="2400">
                <a:latin typeface="Arial"/>
                <a:sym typeface="Symbol" pitchFamily="-116" charset="2"/>
              </a:rPr>
              <a:t>superior ovary  w/ </a:t>
            </a:r>
            <a:r>
              <a:rPr lang="en-US" sz="2400" u="sng">
                <a:latin typeface="Arial"/>
                <a:sym typeface="Symbol" pitchFamily="-116" charset="2"/>
              </a:rPr>
              <a:t>free central placentation</a:t>
            </a:r>
            <a:endParaRPr lang="en-US" sz="2400" u="sng">
              <a:latin typeface="Arial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Arial"/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  <a:latin typeface="Arial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11150" y="153988"/>
            <a:ext cx="77566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Caryophyllaceae - Carnation (Pink) family</a:t>
            </a:r>
          </a:p>
        </p:txBody>
      </p:sp>
      <p:pic>
        <p:nvPicPr>
          <p:cNvPr id="30725" name="Picture 5" descr="13-Agrostemmacapsule"/>
          <p:cNvPicPr>
            <a:picLocks noChangeAspect="1" noChangeArrowheads="1"/>
          </p:cNvPicPr>
          <p:nvPr/>
        </p:nvPicPr>
        <p:blipFill>
          <a:blip r:embed="rId2"/>
          <a:srcRect t="3195" r="10718" b="18611"/>
          <a:stretch>
            <a:fillRect/>
          </a:stretch>
        </p:blipFill>
        <p:spPr bwMode="auto">
          <a:xfrm>
            <a:off x="5232400" y="2568575"/>
            <a:ext cx="3208338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OH2"/>
          <p:cNvPicPr preferRelativeResize="0">
            <a:picLocks noChangeAspect="1" noChangeArrowheads="1"/>
          </p:cNvPicPr>
          <p:nvPr/>
        </p:nvPicPr>
        <p:blipFill>
          <a:blip r:embed="rId3"/>
          <a:srcRect l="62157" t="29521" r="17123" b="57924"/>
          <a:stretch>
            <a:fillRect/>
          </a:stretch>
        </p:blipFill>
        <p:spPr bwMode="auto">
          <a:xfrm>
            <a:off x="0" y="3595688"/>
            <a:ext cx="31623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4648200" y="2247900"/>
            <a:ext cx="1816100" cy="2590800"/>
          </a:xfrm>
          <a:prstGeom prst="line">
            <a:avLst/>
          </a:prstGeom>
          <a:noFill/>
          <a:ln w="19050">
            <a:solidFill>
              <a:srgbClr val="EB02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8" name="Picture 8" descr="OH2"/>
          <p:cNvPicPr>
            <a:picLocks noChangeAspect="1" noChangeArrowheads="1"/>
          </p:cNvPicPr>
          <p:nvPr/>
        </p:nvPicPr>
        <p:blipFill>
          <a:blip r:embed="rId3"/>
          <a:srcRect l="62157" t="8754" r="17123" b="72276"/>
          <a:stretch>
            <a:fillRect/>
          </a:stretch>
        </p:blipFill>
        <p:spPr bwMode="auto">
          <a:xfrm>
            <a:off x="2968625" y="3467100"/>
            <a:ext cx="225742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Arial"/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  <a:latin typeface="Arial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11150" y="153988"/>
            <a:ext cx="77566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Caryophyllaceae - Carnation (Pink) family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77825" y="915988"/>
            <a:ext cx="7466257" cy="10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</a:pPr>
            <a:r>
              <a:rPr lang="en-US" sz="2800">
                <a:latin typeface="Arial"/>
              </a:rPr>
              <a:t>Fruit type: </a:t>
            </a:r>
            <a:r>
              <a:rPr lang="en-US" sz="2800" u="sng">
                <a:latin typeface="Arial"/>
              </a:rPr>
              <a:t>capsule</a:t>
            </a:r>
            <a:endParaRPr lang="en-US" sz="2800">
              <a:latin typeface="Arial"/>
            </a:endParaRPr>
          </a:p>
          <a:p>
            <a:pPr>
              <a:spcAft>
                <a:spcPct val="30000"/>
              </a:spcAft>
            </a:pPr>
            <a:r>
              <a:rPr lang="en-US" sz="2400">
                <a:latin typeface="Arial"/>
              </a:rPr>
              <a:t> = dry, </a:t>
            </a:r>
            <a:r>
              <a:rPr lang="en-US" sz="2400" u="sng">
                <a:latin typeface="Arial"/>
              </a:rPr>
              <a:t>dehiscent</a:t>
            </a:r>
            <a:r>
              <a:rPr lang="en-US" sz="2400">
                <a:latin typeface="Arial"/>
              </a:rPr>
              <a:t> fruit from a gynoecium w/ &gt;2 carpels</a:t>
            </a:r>
            <a:endParaRPr lang="en-US" sz="2800">
              <a:latin typeface="Arial"/>
            </a:endParaRPr>
          </a:p>
        </p:txBody>
      </p:sp>
      <p:pic>
        <p:nvPicPr>
          <p:cNvPr id="31749" name="Picture 5" descr="capsule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5563" y="2557463"/>
            <a:ext cx="3519487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cap.jpg  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1450" y="2552700"/>
            <a:ext cx="24320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chynigeplatte319.jpg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 l="3767" r="3767"/>
          <a:stretch>
            <a:fillRect/>
          </a:stretch>
        </p:blipFill>
        <p:spPr bwMode="auto">
          <a:xfrm>
            <a:off x="4191000" y="3657600"/>
            <a:ext cx="411480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5715000"/>
            <a:ext cx="389075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Arial"/>
              </a:rPr>
              <a:t>Calyx sometimes inflated</a:t>
            </a:r>
          </a:p>
        </p:txBody>
      </p:sp>
      <p:pic>
        <p:nvPicPr>
          <p:cNvPr id="32772" name="Picture 4" descr="LYCALB"/>
          <p:cNvPicPr>
            <a:picLocks noChangeAspect="1" noChangeArrowheads="1"/>
          </p:cNvPicPr>
          <p:nvPr/>
        </p:nvPicPr>
        <p:blipFill>
          <a:blip r:embed="rId4"/>
          <a:srcRect r="12000"/>
          <a:stretch>
            <a:fillRect/>
          </a:stretch>
        </p:blipFill>
        <p:spPr bwMode="auto">
          <a:xfrm>
            <a:off x="1066800" y="914400"/>
            <a:ext cx="26828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457200" y="152400"/>
            <a:ext cx="3238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Arial"/>
              </a:rPr>
              <a:t>Silene </a:t>
            </a:r>
            <a:r>
              <a:rPr lang="en-US" sz="2800">
                <a:latin typeface="Arial"/>
              </a:rPr>
              <a:t>(or</a:t>
            </a:r>
            <a:r>
              <a:rPr lang="en-US" sz="2800" i="1">
                <a:latin typeface="Arial"/>
              </a:rPr>
              <a:t> Lychnis</a:t>
            </a:r>
            <a:r>
              <a:rPr lang="en-US" sz="2800">
                <a:latin typeface="Arial"/>
              </a:rPr>
              <a:t>)</a:t>
            </a:r>
            <a:endParaRPr lang="en-US" sz="2800" i="1">
              <a:latin typeface="Arial"/>
            </a:endParaRP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8286750" y="0"/>
            <a:ext cx="8556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Arial"/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  <a:latin typeface="Arial"/>
            </a:endParaRP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0" y="6172200"/>
            <a:ext cx="46021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Arial"/>
              </a:rPr>
              <a:t>Flowers may be unisexual</a:t>
            </a:r>
          </a:p>
        </p:txBody>
      </p:sp>
      <p:pic>
        <p:nvPicPr>
          <p:cNvPr id="32776" name="Picture 5" descr="SileneAcaulisRotgschirr.jpg                                    00031A91lychee                         BBA77BF9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572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854200" y="93663"/>
            <a:ext cx="5630863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Major groups within Eudicots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rot="-2400000">
            <a:off x="6402388" y="458788"/>
            <a:ext cx="0" cy="457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8197850" y="4595813"/>
            <a:ext cx="184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rot="2400000">
            <a:off x="3473450" y="468313"/>
            <a:ext cx="0" cy="457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rot="2400000">
            <a:off x="4408488" y="1393825"/>
            <a:ext cx="187325" cy="3473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950913" y="4506913"/>
            <a:ext cx="1255712" cy="4222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Monocots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rot="2400000">
            <a:off x="6280150" y="3103563"/>
            <a:ext cx="187325" cy="1554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rot="2400000">
            <a:off x="5283200" y="2170113"/>
            <a:ext cx="187325" cy="2559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754313" y="4506913"/>
            <a:ext cx="11271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Basal</a:t>
            </a:r>
          </a:p>
          <a:p>
            <a:r>
              <a:rPr lang="en-US"/>
              <a:t>Eudicots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3744913" y="4506913"/>
            <a:ext cx="170656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Caryophyllids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510213" y="4506913"/>
            <a:ext cx="8794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Rosids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7275513" y="4506913"/>
            <a:ext cx="11207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Asterids</a:t>
            </a:r>
          </a:p>
        </p:txBody>
      </p:sp>
      <p:sp>
        <p:nvSpPr>
          <p:cNvPr id="15374" name="AutoShape 14"/>
          <p:cNvSpPr>
            <a:spLocks/>
          </p:cNvSpPr>
          <p:nvPr/>
        </p:nvSpPr>
        <p:spPr bwMode="auto">
          <a:xfrm rot="-5400000">
            <a:off x="5456238" y="2901950"/>
            <a:ext cx="292100" cy="4953000"/>
          </a:xfrm>
          <a:prstGeom prst="leftBrace">
            <a:avLst>
              <a:gd name="adj1" fmla="val 14130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873625" y="5649913"/>
            <a:ext cx="1328738" cy="476250"/>
          </a:xfrm>
          <a:prstGeom prst="rect">
            <a:avLst/>
          </a:prstGeom>
          <a:solidFill>
            <a:srgbClr val="EB020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Eudicots</a:t>
            </a:r>
          </a:p>
        </p:txBody>
      </p:sp>
      <p:sp>
        <p:nvSpPr>
          <p:cNvPr id="15376" name="Line 16"/>
          <p:cNvSpPr>
            <a:spLocks noChangeAspect="1" noChangeShapeType="1"/>
          </p:cNvSpPr>
          <p:nvPr/>
        </p:nvSpPr>
        <p:spPr bwMode="auto">
          <a:xfrm rot="-2400000">
            <a:off x="1720850" y="471488"/>
            <a:ext cx="0" cy="1366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7" name="Line 17"/>
          <p:cNvSpPr>
            <a:spLocks noChangeAspect="1" noChangeShapeType="1"/>
          </p:cNvSpPr>
          <p:nvPr/>
        </p:nvSpPr>
        <p:spPr bwMode="auto">
          <a:xfrm rot="2400000">
            <a:off x="844550" y="474663"/>
            <a:ext cx="0" cy="1366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8" name="Line 18"/>
          <p:cNvSpPr>
            <a:spLocks noChangeAspect="1" noChangeShapeType="1"/>
          </p:cNvSpPr>
          <p:nvPr/>
        </p:nvSpPr>
        <p:spPr bwMode="auto">
          <a:xfrm rot="2400000">
            <a:off x="944563" y="566738"/>
            <a:ext cx="0" cy="1257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9" name="Line 19"/>
          <p:cNvSpPr>
            <a:spLocks noChangeAspect="1" noChangeShapeType="1"/>
          </p:cNvSpPr>
          <p:nvPr/>
        </p:nvSpPr>
        <p:spPr bwMode="auto">
          <a:xfrm rot="2400000">
            <a:off x="1244600" y="850900"/>
            <a:ext cx="55563" cy="917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Line 20"/>
          <p:cNvSpPr>
            <a:spLocks noChangeAspect="1" noChangeShapeType="1"/>
          </p:cNvSpPr>
          <p:nvPr/>
        </p:nvSpPr>
        <p:spPr bwMode="auto">
          <a:xfrm rot="2400000">
            <a:off x="1050925" y="661988"/>
            <a:ext cx="0" cy="1149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1" name="Line 21"/>
          <p:cNvSpPr>
            <a:spLocks noChangeAspect="1" noChangeShapeType="1"/>
          </p:cNvSpPr>
          <p:nvPr/>
        </p:nvSpPr>
        <p:spPr bwMode="auto">
          <a:xfrm rot="2400000">
            <a:off x="1276350" y="954088"/>
            <a:ext cx="276225" cy="725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2" name="Line 22"/>
          <p:cNvSpPr>
            <a:spLocks noChangeAspect="1" noChangeShapeType="1"/>
          </p:cNvSpPr>
          <p:nvPr/>
        </p:nvSpPr>
        <p:spPr bwMode="auto">
          <a:xfrm rot="2400000">
            <a:off x="1085850" y="1543050"/>
            <a:ext cx="176213" cy="87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3" name="Line 23"/>
          <p:cNvSpPr>
            <a:spLocks noChangeAspect="1" noChangeShapeType="1"/>
          </p:cNvSpPr>
          <p:nvPr/>
        </p:nvSpPr>
        <p:spPr bwMode="auto">
          <a:xfrm rot="2400000">
            <a:off x="1344613" y="1112838"/>
            <a:ext cx="665162" cy="385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4" name="Freeform 24"/>
          <p:cNvSpPr>
            <a:spLocks noChangeAspect="1"/>
          </p:cNvSpPr>
          <p:nvPr/>
        </p:nvSpPr>
        <p:spPr bwMode="auto">
          <a:xfrm>
            <a:off x="1830388" y="1477963"/>
            <a:ext cx="330200" cy="201612"/>
          </a:xfrm>
          <a:custGeom>
            <a:avLst/>
            <a:gdLst>
              <a:gd name="T0" fmla="*/ 2147483647 w 784"/>
              <a:gd name="T1" fmla="*/ 0 h 475"/>
              <a:gd name="T2" fmla="*/ 0 w 784"/>
              <a:gd name="T3" fmla="*/ 2147483647 h 475"/>
              <a:gd name="T4" fmla="*/ 2147483647 w 784"/>
              <a:gd name="T5" fmla="*/ 2147483647 h 475"/>
              <a:gd name="T6" fmla="*/ 2147483647 w 784"/>
              <a:gd name="T7" fmla="*/ 0 h 475"/>
              <a:gd name="T8" fmla="*/ 0 60000 65536"/>
              <a:gd name="T9" fmla="*/ 0 60000 65536"/>
              <a:gd name="T10" fmla="*/ 0 60000 65536"/>
              <a:gd name="T11" fmla="*/ 0 60000 65536"/>
              <a:gd name="T12" fmla="*/ 0 w 784"/>
              <a:gd name="T13" fmla="*/ 0 h 475"/>
              <a:gd name="T14" fmla="*/ 784 w 784"/>
              <a:gd name="T15" fmla="*/ 475 h 4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" h="475">
                <a:moveTo>
                  <a:pt x="389" y="0"/>
                </a:moveTo>
                <a:lnTo>
                  <a:pt x="0" y="475"/>
                </a:lnTo>
                <a:lnTo>
                  <a:pt x="784" y="475"/>
                </a:lnTo>
                <a:lnTo>
                  <a:pt x="389" y="0"/>
                </a:lnTo>
                <a:close/>
              </a:path>
            </a:pathLst>
          </a:custGeom>
          <a:solidFill>
            <a:srgbClr val="EB020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5" name="Freeform 25"/>
          <p:cNvSpPr>
            <a:spLocks noChangeAspect="1"/>
          </p:cNvSpPr>
          <p:nvPr/>
        </p:nvSpPr>
        <p:spPr bwMode="auto">
          <a:xfrm>
            <a:off x="1651000" y="1458913"/>
            <a:ext cx="163513" cy="220662"/>
          </a:xfrm>
          <a:custGeom>
            <a:avLst/>
            <a:gdLst>
              <a:gd name="T0" fmla="*/ 2147483647 w 784"/>
              <a:gd name="T1" fmla="*/ 0 h 475"/>
              <a:gd name="T2" fmla="*/ 0 w 784"/>
              <a:gd name="T3" fmla="*/ 2147483647 h 475"/>
              <a:gd name="T4" fmla="*/ 2147483647 w 784"/>
              <a:gd name="T5" fmla="*/ 2147483647 h 475"/>
              <a:gd name="T6" fmla="*/ 2147483647 w 784"/>
              <a:gd name="T7" fmla="*/ 0 h 475"/>
              <a:gd name="T8" fmla="*/ 0 60000 65536"/>
              <a:gd name="T9" fmla="*/ 0 60000 65536"/>
              <a:gd name="T10" fmla="*/ 0 60000 65536"/>
              <a:gd name="T11" fmla="*/ 0 60000 65536"/>
              <a:gd name="T12" fmla="*/ 0 w 784"/>
              <a:gd name="T13" fmla="*/ 0 h 475"/>
              <a:gd name="T14" fmla="*/ 784 w 784"/>
              <a:gd name="T15" fmla="*/ 475 h 4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" h="475">
                <a:moveTo>
                  <a:pt x="389" y="0"/>
                </a:moveTo>
                <a:lnTo>
                  <a:pt x="0" y="475"/>
                </a:lnTo>
                <a:lnTo>
                  <a:pt x="784" y="475"/>
                </a:lnTo>
                <a:lnTo>
                  <a:pt x="389" y="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6" name="Line 26"/>
          <p:cNvSpPr>
            <a:spLocks noChangeAspect="1" noChangeShapeType="1"/>
          </p:cNvSpPr>
          <p:nvPr/>
        </p:nvSpPr>
        <p:spPr bwMode="auto">
          <a:xfrm rot="2400000">
            <a:off x="1295400" y="993775"/>
            <a:ext cx="385763" cy="642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>
            <a:off x="1614488" y="1778000"/>
            <a:ext cx="190500" cy="23749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 flipV="1">
            <a:off x="1639888" y="850900"/>
            <a:ext cx="3200400" cy="101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9" name="Oval 29"/>
          <p:cNvSpPr>
            <a:spLocks noChangeArrowheads="1"/>
          </p:cNvSpPr>
          <p:nvPr/>
        </p:nvSpPr>
        <p:spPr bwMode="auto">
          <a:xfrm>
            <a:off x="3733800" y="4114800"/>
            <a:ext cx="1841500" cy="1155700"/>
          </a:xfrm>
          <a:prstGeom prst="ellipse">
            <a:avLst/>
          </a:prstGeom>
          <a:noFill/>
          <a:ln w="76200">
            <a:solidFill>
              <a:srgbClr val="EB02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92125" y="882650"/>
            <a:ext cx="796925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i="1" u="sng">
                <a:latin typeface="Arial"/>
              </a:rPr>
              <a:t>Key features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	In Montana:</a:t>
            </a:r>
            <a:r>
              <a:rPr lang="en-US" sz="2800">
                <a:latin typeface="Arial"/>
              </a:rPr>
              <a:t> </a:t>
            </a:r>
            <a:r>
              <a:rPr lang="en-US" sz="2400">
                <a:latin typeface="Arial"/>
              </a:rPr>
              <a:t>7 genera, 16 species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	Habit: herbs; sometimes </a:t>
            </a:r>
            <a:r>
              <a:rPr lang="en-US" sz="2400" u="sng">
                <a:latin typeface="Arial"/>
              </a:rPr>
              <a:t>fleshy/succulent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		often w/corms, rhizomes or taproots 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	Leaves: basal, alternate or opposite; usually simple</a:t>
            </a:r>
            <a:endParaRPr lang="en-US" sz="2400" i="1">
              <a:latin typeface="Arial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352550" y="217488"/>
            <a:ext cx="625143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“Portulacaceae” - Purslane family</a:t>
            </a:r>
          </a:p>
        </p:txBody>
      </p:sp>
      <p:pic>
        <p:nvPicPr>
          <p:cNvPr id="34820" name="Picture 4" descr="purslane.jpg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4713" y="3802063"/>
            <a:ext cx="4122737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&#10;claytonia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3814763"/>
            <a:ext cx="4113213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39725" y="3890963"/>
            <a:ext cx="131648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Arial"/>
              </a:rPr>
              <a:t>Claytonia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464425" y="3890963"/>
            <a:ext cx="133076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Arial"/>
              </a:rPr>
              <a:t>Portulaca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306638" y="192088"/>
            <a:ext cx="50186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>
                <a:latin typeface="Arial"/>
              </a:rPr>
              <a:t>Lewisia</a:t>
            </a:r>
            <a:r>
              <a:rPr lang="en-US" sz="3200">
                <a:latin typeface="Arial"/>
              </a:rPr>
              <a:t> </a:t>
            </a:r>
            <a:r>
              <a:rPr lang="en-US" sz="3200" i="1">
                <a:latin typeface="Arial"/>
              </a:rPr>
              <a:t>rediviva</a:t>
            </a:r>
            <a:r>
              <a:rPr lang="en-US" sz="3200">
                <a:latin typeface="Arial"/>
              </a:rPr>
              <a:t>- Bitterroot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8286750" y="-215900"/>
            <a:ext cx="8556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Arial"/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  <a:latin typeface="Arial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77825" y="941388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i="1">
              <a:latin typeface="Arial"/>
            </a:endParaRPr>
          </a:p>
        </p:txBody>
      </p:sp>
      <p:pic>
        <p:nvPicPr>
          <p:cNvPr id="35845" name="Picture 5" descr="lewisia.gif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75" y="1101725"/>
            <a:ext cx="3748088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191000" y="1066800"/>
            <a:ext cx="49530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90513" indent="-290513">
              <a:buFontTx/>
              <a:buChar char="-"/>
            </a:pPr>
            <a:r>
              <a:rPr lang="en-US" sz="2800">
                <a:latin typeface="Arial"/>
              </a:rPr>
              <a:t>leaves basal, thickened</a:t>
            </a:r>
          </a:p>
          <a:p>
            <a:pPr marL="290513" indent="-290513">
              <a:buFontTx/>
              <a:buChar char="-"/>
            </a:pPr>
            <a:r>
              <a:rPr lang="en-US" sz="2800">
                <a:latin typeface="Arial"/>
              </a:rPr>
              <a:t>round in cross-section</a:t>
            </a:r>
          </a:p>
          <a:p>
            <a:pPr marL="290513" indent="-290513"/>
            <a:endParaRPr lang="en-US" sz="2800">
              <a:latin typeface="Arial"/>
            </a:endParaRPr>
          </a:p>
          <a:p>
            <a:pPr marL="290513" indent="-290513">
              <a:buFontTx/>
              <a:buChar char="-"/>
            </a:pPr>
            <a:r>
              <a:rPr lang="en-US" sz="2800">
                <a:latin typeface="Arial"/>
              </a:rPr>
              <a:t>large taproot</a:t>
            </a:r>
          </a:p>
          <a:p>
            <a:pPr marL="290513" indent="-290513">
              <a:buFontTx/>
              <a:buChar char="-"/>
            </a:pPr>
            <a:endParaRPr lang="en-US" sz="2800">
              <a:latin typeface="Arial"/>
            </a:endParaRPr>
          </a:p>
          <a:p>
            <a:pPr marL="290513" indent="-290513">
              <a:buFontTx/>
              <a:buChar char="-"/>
            </a:pPr>
            <a:r>
              <a:rPr lang="en-US" sz="2800">
                <a:latin typeface="Arial"/>
              </a:rPr>
              <a:t>flowers solitary from base</a:t>
            </a:r>
          </a:p>
          <a:p>
            <a:pPr marL="290513" indent="-290513">
              <a:buFontTx/>
              <a:buChar char="-"/>
            </a:pPr>
            <a:r>
              <a:rPr lang="en-US" sz="2800">
                <a:latin typeface="Arial"/>
              </a:rPr>
              <a:t>flowers bisexual, regular</a:t>
            </a:r>
          </a:p>
          <a:p>
            <a:pPr marL="290513" indent="-290513"/>
            <a:endParaRPr lang="en-US" sz="2800">
              <a:latin typeface="Arial"/>
            </a:endParaRPr>
          </a:p>
          <a:p>
            <a:pPr marL="290513" indent="-290513">
              <a:buFontTx/>
              <a:buChar char="-"/>
            </a:pPr>
            <a:r>
              <a:rPr lang="en-US" sz="2800">
                <a:latin typeface="Arial"/>
              </a:rPr>
              <a:t>The root was an important food resource for native peoples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306638" y="192088"/>
            <a:ext cx="51326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>
                <a:latin typeface="Arial"/>
              </a:rPr>
              <a:t>Lewisia rediviva</a:t>
            </a:r>
            <a:r>
              <a:rPr lang="en-US" sz="3200">
                <a:latin typeface="Arial"/>
              </a:rPr>
              <a:t> - Bitterroot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8286750" y="-215900"/>
            <a:ext cx="8556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Arial"/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  <a:latin typeface="Arial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77825" y="941388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i="1">
              <a:latin typeface="Arial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77825" y="941388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i="1">
              <a:latin typeface="Arial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95288" y="839788"/>
            <a:ext cx="5311695" cy="257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Sepals:  </a:t>
            </a:r>
            <a:r>
              <a:rPr lang="en-US" sz="2400">
                <a:latin typeface="Arial"/>
              </a:rPr>
              <a:t>2 - 10, subtended by bracts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Petals: </a:t>
            </a:r>
            <a:r>
              <a:rPr lang="en-US" sz="2400">
                <a:latin typeface="Arial"/>
              </a:rPr>
              <a:t>many, unfused, straplike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Stamens: </a:t>
            </a:r>
            <a:r>
              <a:rPr lang="en-US" sz="2400">
                <a:latin typeface="Arial"/>
              </a:rPr>
              <a:t>many, unfused</a:t>
            </a:r>
            <a:endParaRPr lang="en-US" sz="2800">
              <a:latin typeface="Arial"/>
            </a:endParaRP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Gynoecium:</a:t>
            </a:r>
            <a:r>
              <a:rPr lang="en-US" sz="2400">
                <a:latin typeface="Arial"/>
              </a:rPr>
              <a:t> ovary superior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	1 fused pistil w/ multiple styles</a:t>
            </a:r>
          </a:p>
        </p:txBody>
      </p:sp>
      <p:pic>
        <p:nvPicPr>
          <p:cNvPr id="36871" name="Picture 7" descr="11293ba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0263" y="3727450"/>
            <a:ext cx="27416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 descr="11296aa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9975" y="8143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 descr="Lrediviva.jpeg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750" y="3840163"/>
            <a:ext cx="45243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3200400" y="3646488"/>
            <a:ext cx="385763" cy="1484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306638" y="192088"/>
            <a:ext cx="50186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>
                <a:latin typeface="Arial"/>
              </a:rPr>
              <a:t>Lewisia</a:t>
            </a:r>
            <a:r>
              <a:rPr lang="en-US" sz="3200">
                <a:latin typeface="Arial"/>
              </a:rPr>
              <a:t> </a:t>
            </a:r>
            <a:r>
              <a:rPr lang="en-US" sz="3200" i="1">
                <a:latin typeface="Arial"/>
              </a:rPr>
              <a:t>rediviva</a:t>
            </a:r>
            <a:r>
              <a:rPr lang="en-US" sz="3200">
                <a:latin typeface="Arial"/>
              </a:rPr>
              <a:t>- Bitterroot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8286750" y="-215900"/>
            <a:ext cx="8556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Arial"/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  <a:latin typeface="Arial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77825" y="941388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i="1">
              <a:latin typeface="Arial"/>
            </a:endParaRPr>
          </a:p>
        </p:txBody>
      </p:sp>
      <p:pic>
        <p:nvPicPr>
          <p:cNvPr id="37893" name="Picture 5" descr="&#10;13592b.jpg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400" y="1717675"/>
            <a:ext cx="7185025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92163" y="993775"/>
            <a:ext cx="34178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/>
              </a:rPr>
              <a:t>Fruit type: a capsule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87325" y="836613"/>
            <a:ext cx="8955088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Worldwide: widespread in temperate/tropical New World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In Montana:</a:t>
            </a:r>
            <a:r>
              <a:rPr lang="en-US" sz="2800">
                <a:latin typeface="Arial"/>
              </a:rPr>
              <a:t> </a:t>
            </a:r>
            <a:r>
              <a:rPr lang="en-US" sz="2400">
                <a:latin typeface="Arial"/>
              </a:rPr>
              <a:t>2-3 genera, &lt;10 species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Habit:</a:t>
            </a:r>
            <a:r>
              <a:rPr lang="en-US" sz="2800">
                <a:latin typeface="Arial"/>
              </a:rPr>
              <a:t> </a:t>
            </a:r>
            <a:r>
              <a:rPr lang="en-US" sz="2400" u="sng">
                <a:latin typeface="Arial"/>
              </a:rPr>
              <a:t>spiny succulents</a:t>
            </a:r>
            <a:r>
              <a:rPr lang="en-US" sz="2400">
                <a:latin typeface="Arial"/>
              </a:rPr>
              <a:t> of deserts, dry places; epiphytes</a:t>
            </a:r>
            <a:r>
              <a:rPr lang="en-US" sz="2800">
                <a:latin typeface="Arial"/>
              </a:rPr>
              <a:t> 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endParaRPr lang="en-US" sz="2800" u="sng">
              <a:latin typeface="Arial"/>
            </a:endParaRP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endParaRPr lang="en-US" sz="2400" i="1">
              <a:latin typeface="Arial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995488" y="115888"/>
            <a:ext cx="49740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Cactaceae - Cactus family</a:t>
            </a:r>
          </a:p>
        </p:txBody>
      </p:sp>
      <p:pic>
        <p:nvPicPr>
          <p:cNvPr id="38917" name="Picture 5" descr="P0000316.jpg                                                   0005D473lychee                         BBA77BF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4888" y="2616200"/>
            <a:ext cx="5303837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&#10;EVA6HB.jpg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5713" y="4479925"/>
            <a:ext cx="2376487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Tucson-Saguaro.jpg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38" y="2590800"/>
            <a:ext cx="2741612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87325" y="836613"/>
            <a:ext cx="8777288" cy="19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Stems: </a:t>
            </a:r>
            <a:r>
              <a:rPr lang="en-US" sz="2400">
                <a:latin typeface="Arial"/>
              </a:rPr>
              <a:t>modified for photosynthesis and H</a:t>
            </a:r>
            <a:r>
              <a:rPr lang="en-US" sz="2400" baseline="-25000">
                <a:latin typeface="Arial"/>
              </a:rPr>
              <a:t>2</a:t>
            </a:r>
            <a:r>
              <a:rPr lang="en-US" sz="2400">
                <a:latin typeface="Arial"/>
              </a:rPr>
              <a:t>O storage 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Leaves: </a:t>
            </a:r>
            <a:r>
              <a:rPr lang="en-US" sz="2400" u="sng">
                <a:latin typeface="Arial"/>
              </a:rPr>
              <a:t>usually lacking (or modified into bristles)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>
                <a:latin typeface="Arial"/>
              </a:rPr>
              <a:t>**Use Crassulacean Acid Metabolism (CAM) photosynthesis to conserve H</a:t>
            </a:r>
            <a:r>
              <a:rPr lang="en-US" sz="2400" baseline="-25000">
                <a:latin typeface="Arial"/>
              </a:rPr>
              <a:t>2</a:t>
            </a:r>
            <a:r>
              <a:rPr lang="en-US" sz="2400">
                <a:latin typeface="Arial"/>
              </a:rPr>
              <a:t>O --&gt; only open stomates to fix CO</a:t>
            </a:r>
            <a:r>
              <a:rPr lang="en-US" sz="2400" baseline="-25000">
                <a:latin typeface="Arial"/>
              </a:rPr>
              <a:t>2</a:t>
            </a:r>
            <a:r>
              <a:rPr lang="en-US" sz="2400">
                <a:latin typeface="Arial"/>
              </a:rPr>
              <a:t> at night  </a:t>
            </a:r>
            <a:endParaRPr lang="en-US" sz="2400" i="1">
              <a:latin typeface="Arial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995488" y="115888"/>
            <a:ext cx="49740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Cactaceae - Cactus family</a:t>
            </a:r>
          </a:p>
        </p:txBody>
      </p:sp>
      <p:pic>
        <p:nvPicPr>
          <p:cNvPr id="39941" name="Picture 5" descr="Opuntia_smithwick_12072003.jpg                                 0005D473lychee                         BBA77BF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3335338"/>
            <a:ext cx="478155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cactus1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 l="9972" r="19945"/>
          <a:stretch>
            <a:fillRect/>
          </a:stretch>
        </p:blipFill>
        <p:spPr bwMode="auto">
          <a:xfrm>
            <a:off x="5435600" y="3321050"/>
            <a:ext cx="34639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04800" y="628650"/>
            <a:ext cx="4221829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</a:pPr>
            <a:r>
              <a:rPr lang="en-US" sz="2400" u="sng">
                <a:latin typeface="Arial"/>
              </a:rPr>
              <a:t>areolae</a:t>
            </a:r>
            <a:r>
              <a:rPr lang="en-US" sz="2400">
                <a:latin typeface="Arial"/>
              </a:rPr>
              <a:t> </a:t>
            </a:r>
          </a:p>
          <a:p>
            <a:pPr>
              <a:spcAft>
                <a:spcPct val="30000"/>
              </a:spcAft>
            </a:pPr>
            <a:r>
              <a:rPr lang="en-US" sz="2400">
                <a:latin typeface="Arial"/>
              </a:rPr>
              <a:t>clusters of bristles and spines</a:t>
            </a:r>
          </a:p>
        </p:txBody>
      </p:sp>
      <p:pic>
        <p:nvPicPr>
          <p:cNvPr id="40963" name="Picture 3" descr="areoles.jpg                                                    000369B6lychee                         BBA76DE9:"/>
          <p:cNvPicPr preferRelativeResize="0">
            <a:picLocks noChangeAspect="1" noChangeArrowheads="1"/>
          </p:cNvPicPr>
          <p:nvPr/>
        </p:nvPicPr>
        <p:blipFill>
          <a:blip r:embed="rId2"/>
          <a:srcRect l="17604" t="23453" r="17604" b="11726"/>
          <a:stretch>
            <a:fillRect/>
          </a:stretch>
        </p:blipFill>
        <p:spPr bwMode="auto">
          <a:xfrm>
            <a:off x="4764088" y="614363"/>
            <a:ext cx="3656012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4700588" y="1398588"/>
            <a:ext cx="1130300" cy="112712"/>
          </a:xfrm>
          <a:prstGeom prst="line">
            <a:avLst/>
          </a:prstGeom>
          <a:noFill/>
          <a:ln w="28575">
            <a:solidFill>
              <a:srgbClr val="EB020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4445000" y="1612900"/>
            <a:ext cx="863600" cy="558800"/>
          </a:xfrm>
          <a:prstGeom prst="line">
            <a:avLst/>
          </a:prstGeom>
          <a:noFill/>
          <a:ln w="28575">
            <a:solidFill>
              <a:srgbClr val="EB020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87325" y="1035050"/>
            <a:ext cx="4489430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Inflorescences:</a:t>
            </a:r>
            <a:r>
              <a:rPr lang="en-US" sz="2400">
                <a:latin typeface="Arial"/>
              </a:rPr>
              <a:t> often solitary</a:t>
            </a:r>
          </a:p>
          <a:p>
            <a:pPr>
              <a:tabLst>
                <a:tab pos="457200" algn="l"/>
              </a:tabLst>
            </a:pPr>
            <a:r>
              <a:rPr lang="en-US" sz="2800">
                <a:latin typeface="Arial"/>
              </a:rPr>
              <a:t>Flowers:</a:t>
            </a:r>
            <a:r>
              <a:rPr lang="en-US" sz="2400">
                <a:latin typeface="Arial"/>
              </a:rPr>
              <a:t> </a:t>
            </a:r>
          </a:p>
          <a:p>
            <a:pPr>
              <a:tabLst>
                <a:tab pos="457200" algn="l"/>
              </a:tabLst>
            </a:pPr>
            <a:r>
              <a:rPr lang="en-US" sz="2400">
                <a:latin typeface="Arial"/>
              </a:rPr>
              <a:t>	usually regular</a:t>
            </a:r>
          </a:p>
          <a:p>
            <a:pPr>
              <a:tabLst>
                <a:tab pos="457200" algn="l"/>
              </a:tabLst>
            </a:pPr>
            <a:r>
              <a:rPr lang="en-US" sz="2400">
                <a:latin typeface="Arial"/>
              </a:rPr>
              <a:t> 	bisexual</a:t>
            </a:r>
          </a:p>
          <a:p>
            <a:pPr>
              <a:tabLst>
                <a:tab pos="457200" algn="l"/>
              </a:tabLst>
            </a:pPr>
            <a:r>
              <a:rPr lang="en-US" sz="2400">
                <a:latin typeface="Arial"/>
              </a:rPr>
              <a:t>	</a:t>
            </a:r>
            <a:r>
              <a:rPr lang="en-US" sz="2400" u="sng">
                <a:latin typeface="Arial"/>
              </a:rPr>
              <a:t>sunken into modified stem</a:t>
            </a:r>
            <a:endParaRPr lang="en-US" sz="2400" i="1" u="sng">
              <a:latin typeface="Arial"/>
            </a:endParaRPr>
          </a:p>
        </p:txBody>
      </p:sp>
      <p:pic>
        <p:nvPicPr>
          <p:cNvPr id="41987" name="Picture 3" descr="opuntcross.jpg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0150" y="965200"/>
            <a:ext cx="3656013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4394200" y="3136900"/>
            <a:ext cx="1981200" cy="749300"/>
          </a:xfrm>
          <a:prstGeom prst="line">
            <a:avLst/>
          </a:prstGeom>
          <a:noFill/>
          <a:ln w="28575">
            <a:solidFill>
              <a:srgbClr val="EB02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995488" y="115888"/>
            <a:ext cx="49740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Cactaceae - Cactus family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77825" y="941388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i="1">
              <a:latin typeface="Arial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98463" y="869950"/>
            <a:ext cx="3258174" cy="451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b="1" u="sng">
                <a:latin typeface="Arial"/>
              </a:rPr>
              <a:t>Flower characters</a:t>
            </a:r>
            <a:endParaRPr lang="en-US" sz="2800">
              <a:latin typeface="Arial"/>
            </a:endParaRP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Sepals: </a:t>
            </a:r>
            <a:r>
              <a:rPr lang="en-US" sz="2400">
                <a:latin typeface="Arial"/>
                <a:sym typeface="Symbol" pitchFamily="-116" charset="2"/>
              </a:rPr>
              <a:t>; distinct</a:t>
            </a:r>
            <a:endParaRPr lang="en-US" sz="2400">
              <a:latin typeface="Arial"/>
            </a:endParaRP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Petals: </a:t>
            </a:r>
            <a:r>
              <a:rPr lang="en-US" sz="2800">
                <a:latin typeface="Arial"/>
                <a:sym typeface="Symbol" pitchFamily="-116" charset="2"/>
              </a:rPr>
              <a:t></a:t>
            </a:r>
            <a:r>
              <a:rPr lang="en-US" sz="2400">
                <a:latin typeface="Arial"/>
              </a:rPr>
              <a:t>; distinct</a:t>
            </a: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Stamens: </a:t>
            </a:r>
            <a:r>
              <a:rPr lang="en-US" sz="2800">
                <a:latin typeface="Arial"/>
                <a:sym typeface="Symbol" pitchFamily="-116" charset="2"/>
              </a:rPr>
              <a:t></a:t>
            </a:r>
            <a:r>
              <a:rPr lang="en-US" sz="2400">
                <a:latin typeface="Arial"/>
              </a:rPr>
              <a:t>; distinct </a:t>
            </a: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endParaRPr lang="en-US" sz="2400">
              <a:latin typeface="Arial"/>
            </a:endParaRP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 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	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994525" y="3687763"/>
            <a:ext cx="1701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Arial"/>
              </a:rPr>
              <a:t>Agrostemma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995488" y="115888"/>
            <a:ext cx="49740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Cactaceae - Cactus family</a:t>
            </a:r>
          </a:p>
        </p:txBody>
      </p:sp>
      <p:sp>
        <p:nvSpPr>
          <p:cNvPr id="43014" name="AutoShape 6"/>
          <p:cNvSpPr>
            <a:spLocks/>
          </p:cNvSpPr>
          <p:nvPr/>
        </p:nvSpPr>
        <p:spPr bwMode="auto">
          <a:xfrm>
            <a:off x="3492500" y="1549400"/>
            <a:ext cx="292100" cy="927100"/>
          </a:xfrm>
          <a:prstGeom prst="rightBrace">
            <a:avLst>
              <a:gd name="adj1" fmla="val 264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768725" y="1700213"/>
            <a:ext cx="1330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</a:rPr>
              <a:t>spiralled</a:t>
            </a:r>
          </a:p>
        </p:txBody>
      </p:sp>
      <p:pic>
        <p:nvPicPr>
          <p:cNvPr id="43016" name="Picture 8" descr="cactflower.jpg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4450" y="1041400"/>
            <a:ext cx="3656013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3657600" y="3187700"/>
            <a:ext cx="2921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77825" y="941388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i="1">
              <a:latin typeface="Arial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98463" y="869950"/>
            <a:ext cx="4042292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 b="1" u="sng">
                <a:latin typeface="Arial"/>
              </a:rPr>
              <a:t>Flower characters</a:t>
            </a:r>
            <a:endParaRPr lang="en-US" sz="2800">
              <a:latin typeface="Arial"/>
            </a:endParaRP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Carpels: 3 - </a:t>
            </a:r>
            <a:r>
              <a:rPr lang="en-US" sz="2800">
                <a:latin typeface="Arial"/>
                <a:sym typeface="Symbol" pitchFamily="-116" charset="2"/>
              </a:rPr>
              <a:t>; fused</a:t>
            </a: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Arial"/>
                <a:sym typeface="Symbol" pitchFamily="-116" charset="2"/>
              </a:rPr>
              <a:t>		stigma often lobed</a:t>
            </a:r>
            <a:endParaRPr lang="en-US" sz="2800">
              <a:latin typeface="Arial"/>
            </a:endParaRPr>
          </a:p>
          <a:p>
            <a:pPr>
              <a:spcAft>
                <a:spcPct val="7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 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	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994525" y="3687763"/>
            <a:ext cx="1701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Arial"/>
              </a:rPr>
              <a:t>Agrostemma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995488" y="115888"/>
            <a:ext cx="49740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Cactaceae - Cactus family</a:t>
            </a:r>
          </a:p>
        </p:txBody>
      </p:sp>
      <p:pic>
        <p:nvPicPr>
          <p:cNvPr id="44038" name="Picture 6" descr="cactflower.jpg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4450" y="1041400"/>
            <a:ext cx="3656013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4610100" y="1930400"/>
            <a:ext cx="1778000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52400" y="0"/>
            <a:ext cx="3570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Next: Caryophyllidae</a:t>
            </a:r>
          </a:p>
        </p:txBody>
      </p:sp>
      <p:pic>
        <p:nvPicPr>
          <p:cNvPr id="27651" name="Picture 4" descr="11296aa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657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SileneAcaulisRotgschirr.jpg                                    00031A91lychee                         BBA77BF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74453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&#10;prckpr_hr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4050" y="744538"/>
            <a:ext cx="36369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3cheal3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5"/>
          <a:srcRect t="27937"/>
          <a:stretch>
            <a:fillRect/>
          </a:stretch>
        </p:blipFill>
        <p:spPr bwMode="auto">
          <a:xfrm>
            <a:off x="6629400" y="3657600"/>
            <a:ext cx="2349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 descr="eriogonum4-YN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657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838200" y="762000"/>
            <a:ext cx="2051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Caryophyllaceae</a:t>
            </a:r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4495800" y="2895600"/>
            <a:ext cx="1164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Opuntia</a:t>
            </a:r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5486400" y="3657600"/>
            <a:ext cx="1101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Lewisia</a:t>
            </a:r>
          </a:p>
        </p:txBody>
      </p:sp>
      <p:sp>
        <p:nvSpPr>
          <p:cNvPr id="27659" name="Rectangle 12"/>
          <p:cNvSpPr>
            <a:spLocks noChangeArrowheads="1"/>
          </p:cNvSpPr>
          <p:nvPr/>
        </p:nvSpPr>
        <p:spPr bwMode="auto">
          <a:xfrm>
            <a:off x="228600" y="5943600"/>
            <a:ext cx="1703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Polygonaceae</a:t>
            </a:r>
          </a:p>
        </p:txBody>
      </p:sp>
      <p:sp>
        <p:nvSpPr>
          <p:cNvPr id="27660" name="Rectangle 13"/>
          <p:cNvSpPr>
            <a:spLocks noChangeArrowheads="1"/>
          </p:cNvSpPr>
          <p:nvPr/>
        </p:nvSpPr>
        <p:spPr bwMode="auto">
          <a:xfrm>
            <a:off x="6629400" y="5943600"/>
            <a:ext cx="1766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Chenopodium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77825" y="941388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i="1">
              <a:latin typeface="Arial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5763" y="1593850"/>
            <a:ext cx="2316134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20000"/>
              </a:spcAft>
              <a:tabLst>
                <a:tab pos="457200" algn="l"/>
              </a:tabLst>
            </a:pPr>
            <a:endParaRPr lang="en-US" sz="2800">
              <a:latin typeface="Arial"/>
            </a:endParaRP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 u="sng">
                <a:latin typeface="Arial"/>
              </a:rPr>
              <a:t>Hypanthium</a:t>
            </a:r>
            <a:endParaRPr lang="en-US" sz="2800">
              <a:latin typeface="Arial"/>
            </a:endParaRP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>
                <a:latin typeface="Arial"/>
              </a:rPr>
              <a:t>(floral cup)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endParaRPr lang="en-US" sz="2800">
              <a:latin typeface="Arial"/>
            </a:endParaRP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800" u="sng">
                <a:latin typeface="Arial"/>
              </a:rPr>
              <a:t>Inferior</a:t>
            </a:r>
            <a:r>
              <a:rPr lang="en-US" sz="2800">
                <a:latin typeface="Arial"/>
              </a:rPr>
              <a:t> ovary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endParaRPr lang="en-US" sz="2800">
              <a:latin typeface="Arial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994525" y="3687763"/>
            <a:ext cx="1701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Arial"/>
              </a:rPr>
              <a:t>Agrostemma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995488" y="115888"/>
            <a:ext cx="49740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Cactaceae - Cactus family</a:t>
            </a:r>
          </a:p>
        </p:txBody>
      </p:sp>
      <p:pic>
        <p:nvPicPr>
          <p:cNvPr id="45062" name="Picture 6" descr="opuntcross.jpg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 t="9972" b="29916"/>
          <a:stretch>
            <a:fillRect/>
          </a:stretch>
        </p:blipFill>
        <p:spPr bwMode="auto">
          <a:xfrm>
            <a:off x="3278188" y="1036638"/>
            <a:ext cx="5484812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2451100" y="2540000"/>
            <a:ext cx="2895600" cy="927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2857500" y="4127500"/>
            <a:ext cx="2921000" cy="469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hyp2.jpg 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5650" y="3905250"/>
            <a:ext cx="1746250" cy="273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11188" y="141288"/>
            <a:ext cx="214654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</a:rPr>
              <a:t>Cactaceae</a:t>
            </a:r>
          </a:p>
        </p:txBody>
      </p:sp>
      <p:pic>
        <p:nvPicPr>
          <p:cNvPr id="46083" name="Picture 3" descr="DSCF1656.JPG                                                   000369B6lychee                         BBA76DE9: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977900"/>
            <a:ext cx="4113213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cholla-fruit.jpg                                               000369B6lychee                         BBA76DE9: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7575" y="3735388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&#10;beach8.jpg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325563"/>
            <a:ext cx="30257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721225" y="742950"/>
            <a:ext cx="2698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/>
              </a:rPr>
              <a:t>Fruit type: berry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68325" y="82550"/>
            <a:ext cx="50141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Arial"/>
              </a:rPr>
              <a:t>Opuntia </a:t>
            </a:r>
            <a:r>
              <a:rPr lang="en-US" sz="2800">
                <a:latin typeface="Arial"/>
              </a:rPr>
              <a:t>- Prickly Pear Cactus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8286750" y="-190500"/>
            <a:ext cx="8556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Arial"/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  <a:latin typeface="Arial"/>
            </a:endParaRPr>
          </a:p>
        </p:txBody>
      </p:sp>
      <p:pic>
        <p:nvPicPr>
          <p:cNvPr id="47108" name="Picture 4" descr="opuntia bush.jpg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0" y="952500"/>
            <a:ext cx="3656013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467225" y="989013"/>
            <a:ext cx="44465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</a:rPr>
              <a:t>- flowers radially symmetric, </a:t>
            </a:r>
          </a:p>
          <a:p>
            <a:r>
              <a:rPr lang="en-US" sz="2400">
                <a:latin typeface="Arial"/>
              </a:rPr>
              <a:t>  large &amp; usually yellow</a:t>
            </a:r>
          </a:p>
          <a:p>
            <a:endParaRPr lang="en-US" sz="2400">
              <a:latin typeface="Arial"/>
            </a:endParaRPr>
          </a:p>
          <a:p>
            <a:r>
              <a:rPr lang="en-US" sz="2400">
                <a:latin typeface="Arial"/>
              </a:rPr>
              <a:t>- stems usually flattened</a:t>
            </a:r>
          </a:p>
          <a:p>
            <a:r>
              <a:rPr lang="en-US" sz="2400">
                <a:latin typeface="Arial"/>
              </a:rPr>
              <a:t>	</a:t>
            </a:r>
          </a:p>
          <a:p>
            <a:r>
              <a:rPr lang="en-US" sz="2400">
                <a:latin typeface="Arial"/>
              </a:rPr>
              <a:t>- native species low-growing</a:t>
            </a:r>
          </a:p>
          <a:p>
            <a:endParaRPr lang="en-US" sz="2400">
              <a:latin typeface="Arial"/>
            </a:endParaRPr>
          </a:p>
        </p:txBody>
      </p:sp>
      <p:pic>
        <p:nvPicPr>
          <p:cNvPr id="47110" name="Picture 6" descr="&#10;prckpr_hr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3450" y="3551238"/>
            <a:ext cx="36290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7010400" y="6176963"/>
            <a:ext cx="13303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Arial"/>
              </a:rPr>
              <a:t>O. fragilis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opuntia+.jpg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3" y="912813"/>
            <a:ext cx="89217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68325" y="82550"/>
            <a:ext cx="50141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Arial"/>
              </a:rPr>
              <a:t>Opuntia </a:t>
            </a:r>
            <a:r>
              <a:rPr lang="en-US" sz="2800">
                <a:latin typeface="Arial"/>
              </a:rPr>
              <a:t>- Prickly Pear Cactus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286750" y="-241300"/>
            <a:ext cx="8556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latin typeface="Arial"/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243013" y="165100"/>
            <a:ext cx="665956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Amaranthaceae - Amaranth family</a:t>
            </a:r>
          </a:p>
          <a:p>
            <a:pPr algn="ctr"/>
            <a:r>
              <a:rPr lang="en-US"/>
              <a:t>(includes Chenopodiaceae)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46050" y="1284288"/>
            <a:ext cx="87566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u="sng"/>
              <a:t>Key features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400"/>
              <a:t>	</a:t>
            </a:r>
            <a:r>
              <a:rPr lang="en-US" sz="2400" b="1"/>
              <a:t>In Montana:</a:t>
            </a:r>
            <a:r>
              <a:rPr lang="en-US"/>
              <a:t> </a:t>
            </a:r>
            <a:r>
              <a:rPr lang="en-US" sz="2400"/>
              <a:t>17 genera, &lt;50 species (most in </a:t>
            </a:r>
            <a:r>
              <a:rPr lang="en-US" sz="2400" i="1"/>
              <a:t>Chenopodium</a:t>
            </a:r>
            <a:r>
              <a:rPr lang="en-US" sz="2400"/>
              <a:t>) 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400"/>
              <a:t>	</a:t>
            </a:r>
            <a:r>
              <a:rPr lang="en-US" sz="2400" b="1"/>
              <a:t>Habit:</a:t>
            </a:r>
            <a:r>
              <a:rPr lang="en-US" sz="2400"/>
              <a:t> mostly herbs, some shrubs</a:t>
            </a:r>
          </a:p>
          <a:p>
            <a:pPr>
              <a:spcAft>
                <a:spcPct val="30000"/>
              </a:spcAft>
              <a:tabLst>
                <a:tab pos="457200" algn="l"/>
              </a:tabLst>
            </a:pPr>
            <a:r>
              <a:rPr lang="en-US" sz="2400"/>
              <a:t>	Often in disturbed areas, poor soils (e.g</a:t>
            </a:r>
            <a:r>
              <a:rPr lang="en-US" sz="2400" i="1"/>
              <a:t>. Atriplex</a:t>
            </a:r>
            <a:r>
              <a:rPr lang="en-US" sz="2400"/>
              <a:t>)</a:t>
            </a:r>
          </a:p>
        </p:txBody>
      </p:sp>
      <p:pic>
        <p:nvPicPr>
          <p:cNvPr id="49156" name="Picture 4" descr="greasewood1.gif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138" y="3594100"/>
            <a:ext cx="4167187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436563" y="3565525"/>
            <a:ext cx="23891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Atriplex</a:t>
            </a:r>
            <a:r>
              <a:rPr lang="en-US"/>
              <a:t> (Saltbush)</a:t>
            </a:r>
          </a:p>
        </p:txBody>
      </p:sp>
      <p:pic>
        <p:nvPicPr>
          <p:cNvPr id="49158" name="Picture 6" descr="&#10;saltgland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3650" y="3598863"/>
            <a:ext cx="2522538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724400" y="3505200"/>
            <a:ext cx="1766888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Chenopodium</a:t>
            </a:r>
          </a:p>
          <a:p>
            <a:r>
              <a:rPr lang="en-US"/>
              <a:t>salt glands</a:t>
            </a: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6146800" y="4125913"/>
            <a:ext cx="325438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243013" y="165100"/>
            <a:ext cx="665956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Amaranthaceae - Amaranth family</a:t>
            </a:r>
          </a:p>
          <a:p>
            <a:pPr algn="ctr"/>
            <a:r>
              <a:rPr lang="en-US"/>
              <a:t>lots of crops</a:t>
            </a:r>
          </a:p>
        </p:txBody>
      </p:sp>
      <p:pic>
        <p:nvPicPr>
          <p:cNvPr id="50179" name="Picture 3" descr="amaranth.jpg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63" y="1293813"/>
            <a:ext cx="3554412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&#10;amaranth2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0525" y="4254500"/>
            <a:ext cx="34036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spinach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1338" y="1277938"/>
            <a:ext cx="2857500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i-beets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" y="3825875"/>
            <a:ext cx="4432300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113213" y="3128963"/>
            <a:ext cx="10223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spinach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833688" y="3911600"/>
            <a:ext cx="81756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beets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403850" y="1330325"/>
            <a:ext cx="12763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amaranth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5535613" y="4348163"/>
            <a:ext cx="19970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amaranth seeds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77825" y="990600"/>
            <a:ext cx="1841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98463" y="963613"/>
            <a:ext cx="3938587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 b="1"/>
              <a:t>Habit:</a:t>
            </a:r>
            <a:r>
              <a:rPr lang="en-US" sz="2400"/>
              <a:t> herbs, very branchy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 b="1"/>
              <a:t>Stems:</a:t>
            </a:r>
            <a:r>
              <a:rPr lang="en-US" sz="2400"/>
              <a:t> ridged, angular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 b="1"/>
              <a:t>Leaves:</a:t>
            </a:r>
            <a:r>
              <a:rPr lang="en-US" sz="2400"/>
              <a:t> alternate, simple</a:t>
            </a:r>
            <a:endParaRPr lang="en-US"/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6994525" y="3717925"/>
            <a:ext cx="15859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Agrostemma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0" y="0"/>
            <a:ext cx="83629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Chenopodium - Goosefoot, Lamb’s Quarters </a:t>
            </a:r>
          </a:p>
        </p:txBody>
      </p:sp>
      <p:pic>
        <p:nvPicPr>
          <p:cNvPr id="51207" name="Picture 7" descr="3cheal3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 t="25397"/>
          <a:stretch>
            <a:fillRect/>
          </a:stretch>
        </p:blipFill>
        <p:spPr bwMode="auto">
          <a:xfrm>
            <a:off x="4533900" y="1158875"/>
            <a:ext cx="44450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 descr="CHENOPODIUM_ALBUM_LEAVES_LG01.J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763963"/>
            <a:ext cx="4287838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77863" y="2554288"/>
            <a:ext cx="374491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leaf shape variable</a:t>
            </a:r>
          </a:p>
          <a:p>
            <a:r>
              <a:rPr lang="en-US" sz="2400"/>
              <a:t>often w/white undersides</a:t>
            </a: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2092325" y="3513138"/>
            <a:ext cx="41275" cy="884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3059113" y="3767138"/>
            <a:ext cx="1189037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C. album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58775" y="719138"/>
            <a:ext cx="49657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b="1" u="sng"/>
              <a:t>Flowers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/>
              <a:t>Mostly bisexual; radial; </a:t>
            </a:r>
            <a:r>
              <a:rPr lang="en-US" sz="2400" u="sng"/>
              <a:t>reduced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/>
              <a:t>Arranged in dense, “mealy” spikes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 b="1"/>
              <a:t>Sepals:</a:t>
            </a:r>
            <a:r>
              <a:rPr lang="en-US" sz="2400"/>
              <a:t> 5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 b="1"/>
              <a:t>Petals:</a:t>
            </a:r>
            <a:r>
              <a:rPr lang="en-US" sz="2400"/>
              <a:t> 0 or 5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 b="1"/>
              <a:t>Stamens:</a:t>
            </a:r>
            <a:r>
              <a:rPr lang="en-US" sz="2400"/>
              <a:t> 2-5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 b="1"/>
              <a:t>Pistil:</a:t>
            </a:r>
            <a:r>
              <a:rPr lang="en-US" sz="2400"/>
              <a:t> 1 superior ovary, 2-3 styles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994525" y="3717925"/>
            <a:ext cx="15859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Agrostemma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995488" y="165100"/>
            <a:ext cx="501491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Chenopodium - Goosefoot </a:t>
            </a:r>
          </a:p>
        </p:txBody>
      </p:sp>
      <p:pic>
        <p:nvPicPr>
          <p:cNvPr id="52230" name="Picture 6" descr="jauhosavikka1.jpg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8775" y="1684338"/>
            <a:ext cx="34274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5232400" y="2012950"/>
            <a:ext cx="1951038" cy="852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32" name="Picture 8" descr="&#10;cheno2.jpg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 t="14969"/>
          <a:stretch>
            <a:fillRect/>
          </a:stretch>
        </p:blipFill>
        <p:spPr bwMode="auto">
          <a:xfrm>
            <a:off x="1036638" y="4189413"/>
            <a:ext cx="41132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kochia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7" descr="Kochia--Kochia_scoparia--m.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24685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kocsc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5450" y="3305175"/>
            <a:ext cx="23685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Box 8"/>
          <p:cNvSpPr txBox="1">
            <a:spLocks noChangeArrowheads="1"/>
          </p:cNvSpPr>
          <p:nvPr/>
        </p:nvSpPr>
        <p:spPr bwMode="auto">
          <a:xfrm>
            <a:off x="838200" y="0"/>
            <a:ext cx="8421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/>
              <a:t>Kochia scoparia </a:t>
            </a:r>
            <a:r>
              <a:rPr lang="en-US" sz="2800"/>
              <a:t>(burning bush or summer-cypress)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313113" y="214313"/>
            <a:ext cx="25542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Polygonales</a:t>
            </a:r>
          </a:p>
        </p:txBody>
      </p:sp>
      <p:pic>
        <p:nvPicPr>
          <p:cNvPr id="54275" name="Picture 3" descr=" alata.jpg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25" y="1935163"/>
            <a:ext cx="3427413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599113" y="863600"/>
            <a:ext cx="33321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Nepenthaceae -</a:t>
            </a:r>
          </a:p>
          <a:p>
            <a:pPr algn="ctr"/>
            <a:r>
              <a:rPr lang="en-US" sz="2400"/>
              <a:t>tropical pitcher plants</a:t>
            </a:r>
          </a:p>
        </p:txBody>
      </p:sp>
      <p:pic>
        <p:nvPicPr>
          <p:cNvPr id="54277" name="Picture 5" descr="&#10;sundew.jpg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" y="1866900"/>
            <a:ext cx="1846263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 076cs.jpg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4"/>
          <a:srcRect r="18274"/>
          <a:stretch>
            <a:fillRect/>
          </a:stretch>
        </p:blipFill>
        <p:spPr bwMode="auto">
          <a:xfrm>
            <a:off x="2428875" y="1876425"/>
            <a:ext cx="2951163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714375" y="873125"/>
            <a:ext cx="40227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Droseraceae -</a:t>
            </a:r>
          </a:p>
          <a:p>
            <a:pPr algn="ctr"/>
            <a:r>
              <a:rPr lang="en-US" sz="2400"/>
              <a:t>sundews and venus flytraps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466725" y="4989513"/>
            <a:ext cx="468788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/>
              <a:t>Drosera</a:t>
            </a:r>
            <a:r>
              <a:rPr lang="en-US"/>
              <a:t> - 2 species in Montana</a:t>
            </a:r>
          </a:p>
          <a:p>
            <a:endParaRPr lang="en-US"/>
          </a:p>
          <a:p>
            <a:r>
              <a:rPr lang="en-US"/>
              <a:t>Carnivorous plants -- get nutrients from trapped insects as well as soil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1089025" y="4368800"/>
            <a:ext cx="100013" cy="669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0" y="0"/>
            <a:ext cx="8853488" cy="6596063"/>
            <a:chOff x="0" y="0"/>
            <a:chExt cx="8853488" cy="6596063"/>
          </a:xfrm>
        </p:grpSpPr>
        <p:sp>
          <p:nvSpPr>
            <p:cNvPr id="41988" name="Oval 7"/>
            <p:cNvSpPr>
              <a:spLocks noChangeArrowheads="1"/>
            </p:cNvSpPr>
            <p:nvPr/>
          </p:nvSpPr>
          <p:spPr bwMode="auto">
            <a:xfrm rot="-3108388">
              <a:off x="3344863" y="1635125"/>
              <a:ext cx="3633788" cy="363537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0" y="639763"/>
              <a:ext cx="8853488" cy="5956300"/>
              <a:chOff x="0" y="639763"/>
              <a:chExt cx="8853488" cy="5956300"/>
            </a:xfrm>
          </p:grpSpPr>
          <p:sp>
            <p:nvSpPr>
              <p:cNvPr id="41990" name="Freeform 8"/>
              <p:cNvSpPr>
                <a:spLocks/>
              </p:cNvSpPr>
              <p:nvPr/>
            </p:nvSpPr>
            <p:spPr bwMode="auto">
              <a:xfrm>
                <a:off x="5087938" y="639763"/>
                <a:ext cx="3765550" cy="5913437"/>
              </a:xfrm>
              <a:custGeom>
                <a:avLst/>
                <a:gdLst>
                  <a:gd name="T0" fmla="*/ 280 w 952"/>
                  <a:gd name="T1" fmla="*/ 3408 h 3408"/>
                  <a:gd name="T2" fmla="*/ 40 w 952"/>
                  <a:gd name="T3" fmla="*/ 2592 h 3408"/>
                  <a:gd name="T4" fmla="*/ 40 w 952"/>
                  <a:gd name="T5" fmla="*/ 2064 h 3408"/>
                  <a:gd name="T6" fmla="*/ 184 w 952"/>
                  <a:gd name="T7" fmla="*/ 1248 h 3408"/>
                  <a:gd name="T8" fmla="*/ 520 w 952"/>
                  <a:gd name="T9" fmla="*/ 528 h 3408"/>
                  <a:gd name="T10" fmla="*/ 952 w 952"/>
                  <a:gd name="T11" fmla="*/ 0 h 34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408"/>
                  <a:gd name="T20" fmla="*/ 952 w 952"/>
                  <a:gd name="T21" fmla="*/ 3408 h 34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408">
                    <a:moveTo>
                      <a:pt x="280" y="3408"/>
                    </a:moveTo>
                    <a:cubicBezTo>
                      <a:pt x="180" y="3112"/>
                      <a:pt x="80" y="2816"/>
                      <a:pt x="40" y="2592"/>
                    </a:cubicBezTo>
                    <a:cubicBezTo>
                      <a:pt x="0" y="2368"/>
                      <a:pt x="16" y="2288"/>
                      <a:pt x="40" y="2064"/>
                    </a:cubicBezTo>
                    <a:cubicBezTo>
                      <a:pt x="64" y="1840"/>
                      <a:pt x="104" y="1504"/>
                      <a:pt x="184" y="1248"/>
                    </a:cubicBezTo>
                    <a:cubicBezTo>
                      <a:pt x="264" y="992"/>
                      <a:pt x="392" y="736"/>
                      <a:pt x="520" y="528"/>
                    </a:cubicBezTo>
                    <a:cubicBezTo>
                      <a:pt x="648" y="320"/>
                      <a:pt x="800" y="160"/>
                      <a:pt x="952" y="0"/>
                    </a:cubicBezTo>
                  </a:path>
                </a:pathLst>
              </a:custGeom>
              <a:noFill/>
              <a:ln w="38100">
                <a:solidFill>
                  <a:srgbClr val="99CC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91" name="Oval 9"/>
              <p:cNvSpPr>
                <a:spLocks noChangeArrowheads="1"/>
              </p:cNvSpPr>
              <p:nvPr/>
            </p:nvSpPr>
            <p:spPr bwMode="auto">
              <a:xfrm rot="-719906">
                <a:off x="0" y="4729163"/>
                <a:ext cx="4270375" cy="1866900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23"/>
              <p:cNvGrpSpPr>
                <a:grpSpLocks/>
              </p:cNvGrpSpPr>
              <p:nvPr/>
            </p:nvGrpSpPr>
            <p:grpSpPr bwMode="auto">
              <a:xfrm>
                <a:off x="336550" y="898525"/>
                <a:ext cx="5988050" cy="4240213"/>
                <a:chOff x="336550" y="898525"/>
                <a:chExt cx="5988050" cy="4240213"/>
              </a:xfrm>
            </p:grpSpPr>
            <p:sp>
              <p:nvSpPr>
                <p:cNvPr id="41993" name="Freeform 2"/>
                <p:cNvSpPr>
                  <a:spLocks/>
                </p:cNvSpPr>
                <p:nvPr/>
              </p:nvSpPr>
              <p:spPr bwMode="auto">
                <a:xfrm>
                  <a:off x="4179888" y="1487488"/>
                  <a:ext cx="211137" cy="1670050"/>
                </a:xfrm>
                <a:custGeom>
                  <a:avLst/>
                  <a:gdLst>
                    <a:gd name="T0" fmla="*/ 8 w 112"/>
                    <a:gd name="T1" fmla="*/ 816 h 816"/>
                    <a:gd name="T2" fmla="*/ 8 w 112"/>
                    <a:gd name="T3" fmla="*/ 720 h 816"/>
                    <a:gd name="T4" fmla="*/ 56 w 112"/>
                    <a:gd name="T5" fmla="*/ 576 h 816"/>
                    <a:gd name="T6" fmla="*/ 104 w 112"/>
                    <a:gd name="T7" fmla="*/ 288 h 816"/>
                    <a:gd name="T8" fmla="*/ 104 w 112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"/>
                    <a:gd name="T16" fmla="*/ 0 h 816"/>
                    <a:gd name="T17" fmla="*/ 112 w 112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" h="816">
                      <a:moveTo>
                        <a:pt x="8" y="816"/>
                      </a:moveTo>
                      <a:cubicBezTo>
                        <a:pt x="4" y="788"/>
                        <a:pt x="0" y="760"/>
                        <a:pt x="8" y="720"/>
                      </a:cubicBezTo>
                      <a:cubicBezTo>
                        <a:pt x="16" y="680"/>
                        <a:pt x="40" y="648"/>
                        <a:pt x="56" y="576"/>
                      </a:cubicBezTo>
                      <a:cubicBezTo>
                        <a:pt x="72" y="504"/>
                        <a:pt x="96" y="384"/>
                        <a:pt x="104" y="288"/>
                      </a:cubicBezTo>
                      <a:cubicBezTo>
                        <a:pt x="112" y="192"/>
                        <a:pt x="108" y="96"/>
                        <a:pt x="104" y="0"/>
                      </a:cubicBezTo>
                    </a:path>
                  </a:pathLst>
                </a:custGeom>
                <a:noFill/>
                <a:ln w="508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94" name="Freeform 3"/>
                <p:cNvSpPr>
                  <a:spLocks/>
                </p:cNvSpPr>
                <p:nvPr/>
              </p:nvSpPr>
              <p:spPr bwMode="auto">
                <a:xfrm rot="19866266" flipH="1">
                  <a:off x="3270250" y="1881188"/>
                  <a:ext cx="273050" cy="1571625"/>
                </a:xfrm>
                <a:custGeom>
                  <a:avLst/>
                  <a:gdLst>
                    <a:gd name="T0" fmla="*/ 8 w 112"/>
                    <a:gd name="T1" fmla="*/ 816 h 816"/>
                    <a:gd name="T2" fmla="*/ 8 w 112"/>
                    <a:gd name="T3" fmla="*/ 720 h 816"/>
                    <a:gd name="T4" fmla="*/ 56 w 112"/>
                    <a:gd name="T5" fmla="*/ 576 h 816"/>
                    <a:gd name="T6" fmla="*/ 104 w 112"/>
                    <a:gd name="T7" fmla="*/ 288 h 816"/>
                    <a:gd name="T8" fmla="*/ 104 w 112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"/>
                    <a:gd name="T16" fmla="*/ 0 h 816"/>
                    <a:gd name="T17" fmla="*/ 112 w 112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" h="816">
                      <a:moveTo>
                        <a:pt x="8" y="816"/>
                      </a:moveTo>
                      <a:cubicBezTo>
                        <a:pt x="4" y="788"/>
                        <a:pt x="0" y="760"/>
                        <a:pt x="8" y="720"/>
                      </a:cubicBezTo>
                      <a:cubicBezTo>
                        <a:pt x="16" y="680"/>
                        <a:pt x="40" y="648"/>
                        <a:pt x="56" y="576"/>
                      </a:cubicBezTo>
                      <a:cubicBezTo>
                        <a:pt x="72" y="504"/>
                        <a:pt x="96" y="384"/>
                        <a:pt x="104" y="288"/>
                      </a:cubicBezTo>
                      <a:cubicBezTo>
                        <a:pt x="112" y="192"/>
                        <a:pt x="108" y="96"/>
                        <a:pt x="104" y="0"/>
                      </a:cubicBezTo>
                    </a:path>
                  </a:pathLst>
                </a:custGeom>
                <a:noFill/>
                <a:ln w="508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95" name="Line 4"/>
                <p:cNvSpPr>
                  <a:spLocks noChangeShapeType="1"/>
                </p:cNvSpPr>
                <p:nvPr/>
              </p:nvSpPr>
              <p:spPr bwMode="auto">
                <a:xfrm flipH="1" flipV="1">
                  <a:off x="3270250" y="996950"/>
                  <a:ext cx="454025" cy="1276350"/>
                </a:xfrm>
                <a:prstGeom prst="line">
                  <a:avLst/>
                </a:prstGeom>
                <a:noFill/>
                <a:ln w="476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96" name="Oval 5"/>
                <p:cNvSpPr>
                  <a:spLocks noChangeArrowheads="1"/>
                </p:cNvSpPr>
                <p:nvPr/>
              </p:nvSpPr>
              <p:spPr bwMode="auto">
                <a:xfrm rot="-1241727">
                  <a:off x="3633788" y="2166938"/>
                  <a:ext cx="546100" cy="117951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97" name="Oval 6"/>
                <p:cNvSpPr>
                  <a:spLocks noChangeArrowheads="1"/>
                </p:cNvSpPr>
                <p:nvPr/>
              </p:nvSpPr>
              <p:spPr bwMode="auto">
                <a:xfrm rot="937163">
                  <a:off x="336550" y="2568575"/>
                  <a:ext cx="3816350" cy="392113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98" name="Freeform 10"/>
                <p:cNvSpPr>
                  <a:spLocks/>
                </p:cNvSpPr>
                <p:nvPr/>
              </p:nvSpPr>
              <p:spPr bwMode="auto">
                <a:xfrm>
                  <a:off x="4179888" y="4926013"/>
                  <a:ext cx="998537" cy="212725"/>
                </a:xfrm>
                <a:custGeom>
                  <a:avLst/>
                  <a:gdLst>
                    <a:gd name="T0" fmla="*/ 528 w 528"/>
                    <a:gd name="T1" fmla="*/ 8 h 104"/>
                    <a:gd name="T2" fmla="*/ 384 w 528"/>
                    <a:gd name="T3" fmla="*/ 8 h 104"/>
                    <a:gd name="T4" fmla="*/ 96 w 528"/>
                    <a:gd name="T5" fmla="*/ 56 h 104"/>
                    <a:gd name="T6" fmla="*/ 0 w 528"/>
                    <a:gd name="T7" fmla="*/ 104 h 1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28"/>
                    <a:gd name="T13" fmla="*/ 0 h 104"/>
                    <a:gd name="T14" fmla="*/ 528 w 528"/>
                    <a:gd name="T15" fmla="*/ 104 h 1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28" h="104">
                      <a:moveTo>
                        <a:pt x="528" y="8"/>
                      </a:moveTo>
                      <a:cubicBezTo>
                        <a:pt x="492" y="4"/>
                        <a:pt x="456" y="0"/>
                        <a:pt x="384" y="8"/>
                      </a:cubicBezTo>
                      <a:cubicBezTo>
                        <a:pt x="312" y="16"/>
                        <a:pt x="160" y="40"/>
                        <a:pt x="96" y="56"/>
                      </a:cubicBezTo>
                      <a:cubicBezTo>
                        <a:pt x="32" y="72"/>
                        <a:pt x="16" y="88"/>
                        <a:pt x="0" y="104"/>
                      </a:cubicBezTo>
                    </a:path>
                  </a:pathLst>
                </a:cu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99" name="Freeform 11"/>
                <p:cNvSpPr>
                  <a:spLocks/>
                </p:cNvSpPr>
                <p:nvPr/>
              </p:nvSpPr>
              <p:spPr bwMode="auto">
                <a:xfrm>
                  <a:off x="4087813" y="3255963"/>
                  <a:ext cx="1090612" cy="1670050"/>
                </a:xfrm>
                <a:custGeom>
                  <a:avLst/>
                  <a:gdLst>
                    <a:gd name="T0" fmla="*/ 576 w 576"/>
                    <a:gd name="T1" fmla="*/ 816 h 816"/>
                    <a:gd name="T2" fmla="*/ 288 w 576"/>
                    <a:gd name="T3" fmla="*/ 576 h 816"/>
                    <a:gd name="T4" fmla="*/ 144 w 576"/>
                    <a:gd name="T5" fmla="*/ 384 h 816"/>
                    <a:gd name="T6" fmla="*/ 0 w 576"/>
                    <a:gd name="T7" fmla="*/ 0 h 8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6"/>
                    <a:gd name="T13" fmla="*/ 0 h 816"/>
                    <a:gd name="T14" fmla="*/ 576 w 576"/>
                    <a:gd name="T15" fmla="*/ 816 h 8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6" h="816">
                      <a:moveTo>
                        <a:pt x="576" y="816"/>
                      </a:moveTo>
                      <a:cubicBezTo>
                        <a:pt x="468" y="732"/>
                        <a:pt x="360" y="648"/>
                        <a:pt x="288" y="576"/>
                      </a:cubicBezTo>
                      <a:cubicBezTo>
                        <a:pt x="216" y="504"/>
                        <a:pt x="192" y="480"/>
                        <a:pt x="144" y="384"/>
                      </a:cubicBezTo>
                      <a:cubicBezTo>
                        <a:pt x="96" y="288"/>
                        <a:pt x="48" y="144"/>
                        <a:pt x="0" y="0"/>
                      </a:cubicBezTo>
                    </a:path>
                  </a:pathLst>
                </a:custGeom>
                <a:noFill/>
                <a:ln w="38100">
                  <a:solidFill>
                    <a:srgbClr val="33CC33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0" name="AutoShape 12"/>
                <p:cNvSpPr>
                  <a:spLocks noChangeArrowheads="1"/>
                </p:cNvSpPr>
                <p:nvPr/>
              </p:nvSpPr>
              <p:spPr bwMode="auto">
                <a:xfrm rot="2895571">
                  <a:off x="4016375" y="3206750"/>
                  <a:ext cx="252413" cy="176213"/>
                </a:xfrm>
                <a:prstGeom prst="triangle">
                  <a:avLst>
                    <a:gd name="adj" fmla="val 35606"/>
                  </a:avLst>
                </a:prstGeom>
                <a:solidFill>
                  <a:srgbClr val="99CC00"/>
                </a:solidFill>
                <a:ln w="9525">
                  <a:solidFill>
                    <a:srgbClr val="99CC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1" name="Oval 13"/>
                <p:cNvSpPr>
                  <a:spLocks noChangeArrowheads="1"/>
                </p:cNvSpPr>
                <p:nvPr/>
              </p:nvSpPr>
              <p:spPr bwMode="auto">
                <a:xfrm rot="-795741">
                  <a:off x="1725613" y="3429000"/>
                  <a:ext cx="2362200" cy="29368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2" name="Oval 14"/>
                <p:cNvSpPr>
                  <a:spLocks noChangeArrowheads="1"/>
                </p:cNvSpPr>
                <p:nvPr/>
              </p:nvSpPr>
              <p:spPr bwMode="auto">
                <a:xfrm rot="-1791352">
                  <a:off x="3962400" y="2524125"/>
                  <a:ext cx="2362200" cy="295275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3" name="Oval 15"/>
                <p:cNvSpPr>
                  <a:spLocks noChangeArrowheads="1"/>
                </p:cNvSpPr>
                <p:nvPr/>
              </p:nvSpPr>
              <p:spPr bwMode="auto">
                <a:xfrm rot="14765877" flipV="1">
                  <a:off x="2782094" y="1943894"/>
                  <a:ext cx="166687" cy="98425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4" name="Oval 16"/>
                <p:cNvSpPr>
                  <a:spLocks noChangeArrowheads="1"/>
                </p:cNvSpPr>
                <p:nvPr/>
              </p:nvSpPr>
              <p:spPr bwMode="auto">
                <a:xfrm>
                  <a:off x="4270375" y="1389063"/>
                  <a:ext cx="90488" cy="196850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5" name="Oval 17"/>
                <p:cNvSpPr>
                  <a:spLocks noChangeArrowheads="1"/>
                </p:cNvSpPr>
                <p:nvPr/>
              </p:nvSpPr>
              <p:spPr bwMode="auto">
                <a:xfrm>
                  <a:off x="4360863" y="1389063"/>
                  <a:ext cx="90487" cy="196850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6" name="Oval 18"/>
                <p:cNvSpPr>
                  <a:spLocks noChangeArrowheads="1"/>
                </p:cNvSpPr>
                <p:nvPr/>
              </p:nvSpPr>
              <p:spPr bwMode="auto">
                <a:xfrm rot="14765877" flipV="1">
                  <a:off x="2872582" y="1915319"/>
                  <a:ext cx="166687" cy="98425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7" name="Freeform 19"/>
                <p:cNvSpPr>
                  <a:spLocks/>
                </p:cNvSpPr>
                <p:nvPr/>
              </p:nvSpPr>
              <p:spPr bwMode="auto">
                <a:xfrm rot="1625733">
                  <a:off x="3270250" y="898525"/>
                  <a:ext cx="273050" cy="196850"/>
                </a:xfrm>
                <a:custGeom>
                  <a:avLst/>
                  <a:gdLst>
                    <a:gd name="T0" fmla="*/ 0 w 288"/>
                    <a:gd name="T1" fmla="*/ 200 h 200"/>
                    <a:gd name="T2" fmla="*/ 96 w 288"/>
                    <a:gd name="T3" fmla="*/ 56 h 200"/>
                    <a:gd name="T4" fmla="*/ 240 w 288"/>
                    <a:gd name="T5" fmla="*/ 8 h 200"/>
                    <a:gd name="T6" fmla="*/ 288 w 288"/>
                    <a:gd name="T7" fmla="*/ 8 h 2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8"/>
                    <a:gd name="T13" fmla="*/ 0 h 200"/>
                    <a:gd name="T14" fmla="*/ 288 w 288"/>
                    <a:gd name="T15" fmla="*/ 200 h 2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8" h="200">
                      <a:moveTo>
                        <a:pt x="0" y="200"/>
                      </a:moveTo>
                      <a:cubicBezTo>
                        <a:pt x="28" y="144"/>
                        <a:pt x="56" y="88"/>
                        <a:pt x="96" y="56"/>
                      </a:cubicBezTo>
                      <a:cubicBezTo>
                        <a:pt x="136" y="24"/>
                        <a:pt x="208" y="16"/>
                        <a:pt x="240" y="8"/>
                      </a:cubicBezTo>
                      <a:cubicBezTo>
                        <a:pt x="272" y="0"/>
                        <a:pt x="280" y="4"/>
                        <a:pt x="288" y="8"/>
                      </a:cubicBezTo>
                    </a:path>
                  </a:pathLst>
                </a:custGeom>
                <a:noFill/>
                <a:ln w="635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08" name="Freeform 20"/>
                <p:cNvSpPr>
                  <a:spLocks/>
                </p:cNvSpPr>
                <p:nvPr/>
              </p:nvSpPr>
              <p:spPr bwMode="auto">
                <a:xfrm>
                  <a:off x="2998788" y="996950"/>
                  <a:ext cx="271462" cy="196850"/>
                </a:xfrm>
                <a:custGeom>
                  <a:avLst/>
                  <a:gdLst>
                    <a:gd name="T0" fmla="*/ 0 w 288"/>
                    <a:gd name="T1" fmla="*/ 200 h 200"/>
                    <a:gd name="T2" fmla="*/ 96 w 288"/>
                    <a:gd name="T3" fmla="*/ 56 h 200"/>
                    <a:gd name="T4" fmla="*/ 240 w 288"/>
                    <a:gd name="T5" fmla="*/ 8 h 200"/>
                    <a:gd name="T6" fmla="*/ 288 w 288"/>
                    <a:gd name="T7" fmla="*/ 8 h 2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8"/>
                    <a:gd name="T13" fmla="*/ 0 h 200"/>
                    <a:gd name="T14" fmla="*/ 288 w 288"/>
                    <a:gd name="T15" fmla="*/ 200 h 2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8" h="200">
                      <a:moveTo>
                        <a:pt x="0" y="200"/>
                      </a:moveTo>
                      <a:cubicBezTo>
                        <a:pt x="28" y="144"/>
                        <a:pt x="56" y="88"/>
                        <a:pt x="96" y="56"/>
                      </a:cubicBezTo>
                      <a:cubicBezTo>
                        <a:pt x="136" y="24"/>
                        <a:pt x="208" y="16"/>
                        <a:pt x="240" y="8"/>
                      </a:cubicBezTo>
                      <a:cubicBezTo>
                        <a:pt x="272" y="0"/>
                        <a:pt x="280" y="4"/>
                        <a:pt x="288" y="8"/>
                      </a:cubicBezTo>
                    </a:path>
                  </a:pathLst>
                </a:custGeom>
                <a:noFill/>
                <a:ln w="635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987" name="TextBox 26"/>
          <p:cNvSpPr txBox="1">
            <a:spLocks noChangeArrowheads="1"/>
          </p:cNvSpPr>
          <p:nvPr/>
        </p:nvSpPr>
        <p:spPr bwMode="auto">
          <a:xfrm>
            <a:off x="152400" y="0"/>
            <a:ext cx="2249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More floral terms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325563" y="246063"/>
            <a:ext cx="646588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Polygonaceae - Buckwheat family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36525" y="1041400"/>
            <a:ext cx="7937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40000"/>
              </a:spcAft>
              <a:tabLst>
                <a:tab pos="457200" algn="l"/>
              </a:tabLst>
            </a:pPr>
            <a:r>
              <a:rPr lang="en-US" sz="2400" b="1"/>
              <a:t>	In Montana:</a:t>
            </a:r>
            <a:r>
              <a:rPr lang="en-US"/>
              <a:t> </a:t>
            </a:r>
            <a:r>
              <a:rPr lang="en-US" sz="2400"/>
              <a:t>12th largest -- 5 genera, ~55 species </a:t>
            </a:r>
          </a:p>
          <a:p>
            <a:pPr>
              <a:spcAft>
                <a:spcPct val="40000"/>
              </a:spcAft>
              <a:tabLst>
                <a:tab pos="457200" algn="l"/>
              </a:tabLst>
            </a:pPr>
            <a:r>
              <a:rPr lang="en-US" sz="2400"/>
              <a:t>	</a:t>
            </a:r>
            <a:r>
              <a:rPr lang="en-US" sz="2400" b="1"/>
              <a:t>Habit:</a:t>
            </a:r>
            <a:r>
              <a:rPr lang="en-US" sz="2400"/>
              <a:t> mostly herbs, some shrubs</a:t>
            </a:r>
          </a:p>
          <a:p>
            <a:pPr>
              <a:spcAft>
                <a:spcPct val="40000"/>
              </a:spcAft>
              <a:tabLst>
                <a:tab pos="457200" algn="l"/>
              </a:tabLst>
            </a:pPr>
            <a:r>
              <a:rPr lang="en-US" sz="2400" b="1"/>
              <a:t>	Leaves:</a:t>
            </a:r>
            <a:r>
              <a:rPr lang="en-US" sz="2400"/>
              <a:t> simple; alternate or basal</a:t>
            </a:r>
          </a:p>
        </p:txBody>
      </p:sp>
      <p:pic>
        <p:nvPicPr>
          <p:cNvPr id="55300" name="Picture 4" descr=" 01086.jpg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3" y="2811463"/>
            <a:ext cx="4872037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dock.jpg 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1838" y="1890713"/>
            <a:ext cx="3043237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812800" y="5961063"/>
            <a:ext cx="1331913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Eriogonum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7721600" y="5961063"/>
            <a:ext cx="939800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Rumex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287463" y="0"/>
            <a:ext cx="6465887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Polygonaceae - Buckwheat family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82600" y="882650"/>
            <a:ext cx="4252913" cy="541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u="sng"/>
              <a:t>Sheathing stipule (ocrea)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7721600" y="5961063"/>
            <a:ext cx="939800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Rumex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  <p:pic>
        <p:nvPicPr>
          <p:cNvPr id="56326" name="Picture 6" descr="&#10;ochrea.jpg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7150" y="1028700"/>
            <a:ext cx="3656013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 descr="slide0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3" y="1714500"/>
            <a:ext cx="3246437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325563" y="246063"/>
            <a:ext cx="646588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Polygonaceae - Buckwheat family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27025" y="1092200"/>
            <a:ext cx="3836988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400" b="1"/>
              <a:t>Inflorescences:</a:t>
            </a:r>
            <a:r>
              <a:rPr lang="en-US" sz="2400"/>
              <a:t> 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/>
              <a:t>	variable</a:t>
            </a:r>
          </a:p>
          <a:p>
            <a:pPr>
              <a:tabLst>
                <a:tab pos="457200" algn="l"/>
              </a:tabLst>
            </a:pPr>
            <a:r>
              <a:rPr lang="en-US" sz="2400" b="1"/>
              <a:t>Flowers:</a:t>
            </a:r>
            <a:r>
              <a:rPr lang="en-US" sz="2400"/>
              <a:t> 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/>
              <a:t>	regular, often bisexual</a:t>
            </a:r>
            <a:endParaRPr lang="en-US" sz="2400" u="sng"/>
          </a:p>
          <a:p>
            <a:pPr>
              <a:tabLst>
                <a:tab pos="457200" algn="l"/>
              </a:tabLst>
            </a:pPr>
            <a:r>
              <a:rPr lang="en-US" sz="2400" b="1"/>
              <a:t>Tepals:</a:t>
            </a:r>
            <a:r>
              <a:rPr lang="en-US" sz="2400"/>
              <a:t> 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/>
              <a:t>	3 - 6 (look like sepals)</a:t>
            </a:r>
          </a:p>
          <a:p>
            <a:pPr>
              <a:tabLst>
                <a:tab pos="457200" algn="l"/>
              </a:tabLst>
            </a:pPr>
            <a:r>
              <a:rPr lang="en-US" sz="2400" b="1"/>
              <a:t>Stamens:</a:t>
            </a:r>
            <a:r>
              <a:rPr lang="en-US" sz="2400"/>
              <a:t> 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/>
              <a:t>	3 - 9</a:t>
            </a:r>
          </a:p>
          <a:p>
            <a:pPr>
              <a:tabLst>
                <a:tab pos="457200" algn="l"/>
              </a:tabLst>
            </a:pPr>
            <a:r>
              <a:rPr lang="en-US" sz="2400" b="1"/>
              <a:t>Gynoecium:</a:t>
            </a:r>
          </a:p>
          <a:p>
            <a:pPr>
              <a:tabLst>
                <a:tab pos="457200" algn="l"/>
              </a:tabLst>
            </a:pPr>
            <a:r>
              <a:rPr lang="en-US" sz="2400" b="1"/>
              <a:t>	</a:t>
            </a:r>
            <a:r>
              <a:rPr lang="en-US" sz="2400"/>
              <a:t>1 pistil, 1-3 styles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r>
              <a:rPr lang="en-US" sz="2400"/>
              <a:t>	superior ovary</a:t>
            </a:r>
          </a:p>
          <a:p>
            <a:pPr>
              <a:spcAft>
                <a:spcPct val="20000"/>
              </a:spcAft>
              <a:tabLst>
                <a:tab pos="457200" algn="l"/>
              </a:tabLst>
            </a:pPr>
            <a:endParaRPr lang="en-US" sz="2400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  <p:pic>
        <p:nvPicPr>
          <p:cNvPr id="57349" name="Picture 5" descr="DSCN2740.JPG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 l="1785" r="7140"/>
          <a:stretch>
            <a:fillRect/>
          </a:stretch>
        </p:blipFill>
        <p:spPr bwMode="auto">
          <a:xfrm>
            <a:off x="5032375" y="1073150"/>
            <a:ext cx="36036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325563" y="0"/>
            <a:ext cx="6465887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Polygonaceae - Buckwheat family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  <p:pic>
        <p:nvPicPr>
          <p:cNvPr id="58372" name="Picture 4" descr="slide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5688" y="1104900"/>
            <a:ext cx="363855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&#10;polyfruit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 l="29916" r="9972"/>
          <a:stretch>
            <a:fillRect/>
          </a:stretch>
        </p:blipFill>
        <p:spPr bwMode="auto">
          <a:xfrm>
            <a:off x="461963" y="1885950"/>
            <a:ext cx="4124325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708025" y="887413"/>
            <a:ext cx="33766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Fruit type:</a:t>
            </a:r>
            <a:r>
              <a:rPr lang="en-US"/>
              <a:t> achene</a:t>
            </a:r>
          </a:p>
          <a:p>
            <a:r>
              <a:rPr lang="en-US"/>
              <a:t>- usually triangular</a:t>
            </a: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5003800" y="1236663"/>
            <a:ext cx="103663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u="sng"/>
              <a:t>Rumex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4618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/>
              <a:t>Polygonum</a:t>
            </a:r>
            <a:r>
              <a:rPr lang="en-US" sz="3200"/>
              <a:t> - Knotweeds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152400" y="990600"/>
            <a:ext cx="4916488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20000"/>
              </a:spcAft>
              <a:tabLst>
                <a:tab pos="342900" algn="l"/>
              </a:tabLst>
            </a:pPr>
            <a:r>
              <a:rPr lang="en-US" sz="2800"/>
              <a:t>~20 species in Montana</a:t>
            </a:r>
          </a:p>
          <a:p>
            <a:pPr>
              <a:tabLst>
                <a:tab pos="342900" algn="l"/>
              </a:tabLst>
            </a:pPr>
            <a:r>
              <a:rPr lang="en-US" sz="2800"/>
              <a:t>several non-native/invasive</a:t>
            </a:r>
          </a:p>
          <a:p>
            <a:pPr>
              <a:tabLst>
                <a:tab pos="342900" algn="l"/>
              </a:tabLst>
            </a:pPr>
            <a:endParaRPr lang="en-US" sz="2800"/>
          </a:p>
          <a:p>
            <a:pPr>
              <a:tabLst>
                <a:tab pos="342900" algn="l"/>
              </a:tabLst>
            </a:pPr>
            <a:r>
              <a:rPr lang="en-US" sz="2800"/>
              <a:t>- tiny flowers </a:t>
            </a:r>
          </a:p>
          <a:p>
            <a:pPr>
              <a:tabLst>
                <a:tab pos="342900" algn="l"/>
              </a:tabLst>
            </a:pPr>
            <a:r>
              <a:rPr lang="en-US" sz="2800"/>
              <a:t>- sheathing stipules at nodes	</a:t>
            </a:r>
          </a:p>
          <a:p>
            <a:pPr>
              <a:tabLst>
                <a:tab pos="342900" algn="l"/>
              </a:tabLst>
            </a:pPr>
            <a:endParaRPr lang="en-US" sz="2800"/>
          </a:p>
        </p:txBody>
      </p:sp>
      <p:pic>
        <p:nvPicPr>
          <p:cNvPr id="59396" name="Picture 5" descr="japanese_knotweed_fallopia_japoni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3475" y="0"/>
            <a:ext cx="4200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4" descr=" ocrea.jpg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733800"/>
            <a:ext cx="41179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170113" y="246063"/>
            <a:ext cx="4797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/>
              <a:t>Eriogonum</a:t>
            </a:r>
            <a:r>
              <a:rPr lang="en-US" sz="3200"/>
              <a:t> - Buckwheats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  <p:pic>
        <p:nvPicPr>
          <p:cNvPr id="60420" name="Picture 4" descr=" 1801a.jpg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9400" y="1152525"/>
            <a:ext cx="34925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394325" y="1190625"/>
            <a:ext cx="1370013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E. flavum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52425" y="1382713"/>
            <a:ext cx="4867275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ct val="20000"/>
              </a:spcAft>
            </a:pPr>
            <a:r>
              <a:rPr lang="en-US" sz="2800"/>
              <a:t>~20 species in Montana</a:t>
            </a:r>
          </a:p>
          <a:p>
            <a:r>
              <a:rPr lang="en-US" sz="2800"/>
              <a:t>&gt;50 species in Rockies!</a:t>
            </a:r>
          </a:p>
          <a:p>
            <a:endParaRPr lang="en-US" sz="2800" b="1"/>
          </a:p>
          <a:p>
            <a:pPr>
              <a:spcAft>
                <a:spcPct val="20000"/>
              </a:spcAft>
            </a:pPr>
            <a:r>
              <a:rPr lang="en-US" sz="2800" b="1"/>
              <a:t>Habit:</a:t>
            </a:r>
            <a:r>
              <a:rPr lang="en-US" sz="2800"/>
              <a:t> perennial herbs</a:t>
            </a:r>
          </a:p>
          <a:p>
            <a:pPr>
              <a:spcAft>
                <a:spcPct val="20000"/>
              </a:spcAft>
            </a:pPr>
            <a:r>
              <a:rPr lang="en-US" sz="2800"/>
              <a:t> - often mat-like or creeping</a:t>
            </a:r>
          </a:p>
          <a:p>
            <a:r>
              <a:rPr lang="en-US" sz="2800"/>
              <a:t> - taproot/woody root crown</a:t>
            </a:r>
          </a:p>
          <a:p>
            <a:endParaRPr lang="en-US" sz="2800"/>
          </a:p>
          <a:p>
            <a:pPr>
              <a:spcAft>
                <a:spcPct val="20000"/>
              </a:spcAft>
            </a:pPr>
            <a:r>
              <a:rPr lang="en-US" sz="2800" b="1"/>
              <a:t>Leaves:</a:t>
            </a:r>
            <a:r>
              <a:rPr lang="en-US" sz="2800"/>
              <a:t> basal, simple, entire</a:t>
            </a:r>
          </a:p>
          <a:p>
            <a:r>
              <a:rPr lang="en-US" sz="2800"/>
              <a:t>	- often hairy/fuzzy</a:t>
            </a:r>
          </a:p>
          <a:p>
            <a:r>
              <a:rPr lang="en-US" sz="2800"/>
              <a:t>	- </a:t>
            </a:r>
            <a:r>
              <a:rPr lang="en-US" sz="2800" u="sng"/>
              <a:t>no ocreas</a:t>
            </a:r>
            <a:r>
              <a:rPr lang="en-US" sz="2800"/>
              <a:t>	</a:t>
            </a:r>
          </a:p>
          <a:p>
            <a:endParaRPr lang="en-US" sz="2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170113" y="246063"/>
            <a:ext cx="4797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/>
              <a:t>Eriogonum</a:t>
            </a:r>
            <a:r>
              <a:rPr lang="en-US" sz="3200"/>
              <a:t> - Buckwheats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  <p:pic>
        <p:nvPicPr>
          <p:cNvPr id="61444" name="Picture 4" descr="erioumb.jpg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3163" y="1046163"/>
            <a:ext cx="4964112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25425" y="989013"/>
            <a:ext cx="3471863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Inflorescence:</a:t>
            </a:r>
            <a:endParaRPr lang="en-US" sz="2800"/>
          </a:p>
          <a:p>
            <a:r>
              <a:rPr lang="en-US" sz="2800"/>
              <a:t>compound umbel</a:t>
            </a:r>
          </a:p>
          <a:p>
            <a:r>
              <a:rPr lang="en-US" sz="2800"/>
              <a:t> w/</a:t>
            </a:r>
          </a:p>
          <a:p>
            <a:r>
              <a:rPr lang="en-US" sz="2800"/>
              <a:t>involucres</a:t>
            </a:r>
          </a:p>
          <a:p>
            <a:r>
              <a:rPr lang="en-US" sz="2800"/>
              <a:t>(bracty cup at base)</a:t>
            </a:r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3048000" y="3581400"/>
            <a:ext cx="2781300" cy="133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3009900" y="3492500"/>
            <a:ext cx="23368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Line 2"/>
          <p:cNvSpPr>
            <a:spLocks noChangeShapeType="1"/>
          </p:cNvSpPr>
          <p:nvPr/>
        </p:nvSpPr>
        <p:spPr bwMode="auto">
          <a:xfrm>
            <a:off x="2347913" y="1979613"/>
            <a:ext cx="0" cy="149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467" name="Group 3"/>
          <p:cNvGrpSpPr>
            <a:grpSpLocks/>
          </p:cNvGrpSpPr>
          <p:nvPr/>
        </p:nvGrpSpPr>
        <p:grpSpPr bwMode="auto">
          <a:xfrm>
            <a:off x="1281113" y="1101725"/>
            <a:ext cx="2133600" cy="914400"/>
            <a:chOff x="375" y="2286"/>
            <a:chExt cx="1344" cy="576"/>
          </a:xfrm>
        </p:grpSpPr>
        <p:sp>
          <p:nvSpPr>
            <p:cNvPr id="62589" name="Line 4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90" name="Line 5"/>
            <p:cNvSpPr>
              <a:spLocks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91" name="Line 6"/>
            <p:cNvSpPr>
              <a:spLocks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92" name="Line 7"/>
            <p:cNvSpPr>
              <a:spLocks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93" name="Line 8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94" name="Line 9"/>
            <p:cNvSpPr>
              <a:spLocks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95" name="Line 10"/>
            <p:cNvSpPr>
              <a:spLocks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96" name="Line 11"/>
            <p:cNvSpPr>
              <a:spLocks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468" name="Group 12"/>
          <p:cNvGrpSpPr>
            <a:grpSpLocks noChangeAspect="1"/>
          </p:cNvGrpSpPr>
          <p:nvPr/>
        </p:nvGrpSpPr>
        <p:grpSpPr bwMode="auto">
          <a:xfrm rot="-1017433">
            <a:off x="5192713" y="1814513"/>
            <a:ext cx="430212" cy="184150"/>
            <a:chOff x="375" y="2286"/>
            <a:chExt cx="1344" cy="576"/>
          </a:xfrm>
        </p:grpSpPr>
        <p:sp>
          <p:nvSpPr>
            <p:cNvPr id="62581" name="Line 13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2" name="Line 14"/>
            <p:cNvSpPr>
              <a:spLocks noChangeAspect="1"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3" name="Line 15"/>
            <p:cNvSpPr>
              <a:spLocks noChangeAspect="1"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4" name="Line 16"/>
            <p:cNvSpPr>
              <a:spLocks noChangeAspect="1"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5" name="Line 17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6" name="Line 18"/>
            <p:cNvSpPr>
              <a:spLocks noChangeAspect="1"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7" name="Line 19"/>
            <p:cNvSpPr>
              <a:spLocks noChangeAspect="1"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8" name="Line 20"/>
            <p:cNvSpPr>
              <a:spLocks noChangeAspect="1"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469" name="Line 21"/>
          <p:cNvSpPr>
            <a:spLocks noChangeShapeType="1"/>
          </p:cNvSpPr>
          <p:nvPr/>
        </p:nvSpPr>
        <p:spPr bwMode="auto">
          <a:xfrm>
            <a:off x="6411913" y="2017713"/>
            <a:ext cx="0" cy="149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470" name="Group 22"/>
          <p:cNvGrpSpPr>
            <a:grpSpLocks/>
          </p:cNvGrpSpPr>
          <p:nvPr/>
        </p:nvGrpSpPr>
        <p:grpSpPr bwMode="auto">
          <a:xfrm>
            <a:off x="5345113" y="1139825"/>
            <a:ext cx="2133600" cy="914400"/>
            <a:chOff x="375" y="2286"/>
            <a:chExt cx="1344" cy="576"/>
          </a:xfrm>
        </p:grpSpPr>
        <p:sp>
          <p:nvSpPr>
            <p:cNvPr id="62573" name="Line 23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4" name="Line 24"/>
            <p:cNvSpPr>
              <a:spLocks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5" name="Line 25"/>
            <p:cNvSpPr>
              <a:spLocks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6" name="Line 26"/>
            <p:cNvSpPr>
              <a:spLocks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7" name="Line 27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8" name="Line 28"/>
            <p:cNvSpPr>
              <a:spLocks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9" name="Line 29"/>
            <p:cNvSpPr>
              <a:spLocks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0" name="Line 30"/>
            <p:cNvSpPr>
              <a:spLocks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471" name="Group 31"/>
          <p:cNvGrpSpPr>
            <a:grpSpLocks noChangeAspect="1"/>
          </p:cNvGrpSpPr>
          <p:nvPr/>
        </p:nvGrpSpPr>
        <p:grpSpPr bwMode="auto">
          <a:xfrm rot="-1560496">
            <a:off x="5180013" y="1420813"/>
            <a:ext cx="430212" cy="184150"/>
            <a:chOff x="375" y="2286"/>
            <a:chExt cx="1344" cy="576"/>
          </a:xfrm>
        </p:grpSpPr>
        <p:sp>
          <p:nvSpPr>
            <p:cNvPr id="62565" name="Line 32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6" name="Line 33"/>
            <p:cNvSpPr>
              <a:spLocks noChangeAspect="1"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7" name="Line 34"/>
            <p:cNvSpPr>
              <a:spLocks noChangeAspect="1"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8" name="Line 35"/>
            <p:cNvSpPr>
              <a:spLocks noChangeAspect="1"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9" name="Line 36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0" name="Line 37"/>
            <p:cNvSpPr>
              <a:spLocks noChangeAspect="1"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1" name="Line 38"/>
            <p:cNvSpPr>
              <a:spLocks noChangeAspect="1"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2" name="Line 39"/>
            <p:cNvSpPr>
              <a:spLocks noChangeAspect="1"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472" name="Group 40"/>
          <p:cNvGrpSpPr>
            <a:grpSpLocks noChangeAspect="1"/>
          </p:cNvGrpSpPr>
          <p:nvPr/>
        </p:nvGrpSpPr>
        <p:grpSpPr bwMode="auto">
          <a:xfrm>
            <a:off x="5599113" y="1128713"/>
            <a:ext cx="430212" cy="184150"/>
            <a:chOff x="375" y="2286"/>
            <a:chExt cx="1344" cy="576"/>
          </a:xfrm>
        </p:grpSpPr>
        <p:sp>
          <p:nvSpPr>
            <p:cNvPr id="62557" name="Line 41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8" name="Line 42"/>
            <p:cNvSpPr>
              <a:spLocks noChangeAspect="1"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9" name="Line 43"/>
            <p:cNvSpPr>
              <a:spLocks noChangeAspect="1"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0" name="Line 44"/>
            <p:cNvSpPr>
              <a:spLocks noChangeAspect="1"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1" name="Line 45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2" name="Line 46"/>
            <p:cNvSpPr>
              <a:spLocks noChangeAspect="1"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3" name="Line 47"/>
            <p:cNvSpPr>
              <a:spLocks noChangeAspect="1"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4" name="Line 48"/>
            <p:cNvSpPr>
              <a:spLocks noChangeAspect="1"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473" name="Group 49"/>
          <p:cNvGrpSpPr>
            <a:grpSpLocks noChangeAspect="1"/>
          </p:cNvGrpSpPr>
          <p:nvPr/>
        </p:nvGrpSpPr>
        <p:grpSpPr bwMode="auto">
          <a:xfrm>
            <a:off x="6056313" y="963613"/>
            <a:ext cx="430212" cy="184150"/>
            <a:chOff x="375" y="2286"/>
            <a:chExt cx="1344" cy="576"/>
          </a:xfrm>
        </p:grpSpPr>
        <p:sp>
          <p:nvSpPr>
            <p:cNvPr id="62549" name="Line 50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0" name="Line 51"/>
            <p:cNvSpPr>
              <a:spLocks noChangeAspect="1"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1" name="Line 52"/>
            <p:cNvSpPr>
              <a:spLocks noChangeAspect="1"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2" name="Line 53"/>
            <p:cNvSpPr>
              <a:spLocks noChangeAspect="1"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3" name="Line 54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4" name="Line 55"/>
            <p:cNvSpPr>
              <a:spLocks noChangeAspect="1"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5" name="Line 56"/>
            <p:cNvSpPr>
              <a:spLocks noChangeAspect="1"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6" name="Line 57"/>
            <p:cNvSpPr>
              <a:spLocks noChangeAspect="1"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474" name="Group 58"/>
          <p:cNvGrpSpPr>
            <a:grpSpLocks noChangeAspect="1"/>
          </p:cNvGrpSpPr>
          <p:nvPr/>
        </p:nvGrpSpPr>
        <p:grpSpPr bwMode="auto">
          <a:xfrm>
            <a:off x="6335713" y="976313"/>
            <a:ext cx="430212" cy="184150"/>
            <a:chOff x="375" y="2286"/>
            <a:chExt cx="1344" cy="576"/>
          </a:xfrm>
        </p:grpSpPr>
        <p:sp>
          <p:nvSpPr>
            <p:cNvPr id="62541" name="Line 59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2" name="Line 60"/>
            <p:cNvSpPr>
              <a:spLocks noChangeAspect="1"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3" name="Line 61"/>
            <p:cNvSpPr>
              <a:spLocks noChangeAspect="1"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4" name="Line 62"/>
            <p:cNvSpPr>
              <a:spLocks noChangeAspect="1"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5" name="Line 63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6" name="Line 64"/>
            <p:cNvSpPr>
              <a:spLocks noChangeAspect="1"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7" name="Line 65"/>
            <p:cNvSpPr>
              <a:spLocks noChangeAspect="1"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8" name="Line 66"/>
            <p:cNvSpPr>
              <a:spLocks noChangeAspect="1"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475" name="Group 67"/>
          <p:cNvGrpSpPr>
            <a:grpSpLocks noChangeAspect="1"/>
          </p:cNvGrpSpPr>
          <p:nvPr/>
        </p:nvGrpSpPr>
        <p:grpSpPr bwMode="auto">
          <a:xfrm rot="1104981">
            <a:off x="6856413" y="1116013"/>
            <a:ext cx="430212" cy="184150"/>
            <a:chOff x="375" y="2286"/>
            <a:chExt cx="1344" cy="576"/>
          </a:xfrm>
        </p:grpSpPr>
        <p:sp>
          <p:nvSpPr>
            <p:cNvPr id="62533" name="Line 68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4" name="Line 69"/>
            <p:cNvSpPr>
              <a:spLocks noChangeAspect="1"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5" name="Line 70"/>
            <p:cNvSpPr>
              <a:spLocks noChangeAspect="1"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6" name="Line 71"/>
            <p:cNvSpPr>
              <a:spLocks noChangeAspect="1"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7" name="Line 72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8" name="Line 73"/>
            <p:cNvSpPr>
              <a:spLocks noChangeAspect="1"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9" name="Line 74"/>
            <p:cNvSpPr>
              <a:spLocks noChangeAspect="1"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0" name="Line 75"/>
            <p:cNvSpPr>
              <a:spLocks noChangeAspect="1"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476" name="Group 76"/>
          <p:cNvGrpSpPr>
            <a:grpSpLocks noChangeAspect="1"/>
          </p:cNvGrpSpPr>
          <p:nvPr/>
        </p:nvGrpSpPr>
        <p:grpSpPr bwMode="auto">
          <a:xfrm rot="854827">
            <a:off x="7250113" y="1408113"/>
            <a:ext cx="430212" cy="184150"/>
            <a:chOff x="375" y="2286"/>
            <a:chExt cx="1344" cy="576"/>
          </a:xfrm>
        </p:grpSpPr>
        <p:sp>
          <p:nvSpPr>
            <p:cNvPr id="62525" name="Line 77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6" name="Line 78"/>
            <p:cNvSpPr>
              <a:spLocks noChangeAspect="1"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7" name="Line 79"/>
            <p:cNvSpPr>
              <a:spLocks noChangeAspect="1"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8" name="Line 80"/>
            <p:cNvSpPr>
              <a:spLocks noChangeAspect="1"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9" name="Line 81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0" name="Line 82"/>
            <p:cNvSpPr>
              <a:spLocks noChangeAspect="1"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1" name="Line 83"/>
            <p:cNvSpPr>
              <a:spLocks noChangeAspect="1"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2" name="Line 84"/>
            <p:cNvSpPr>
              <a:spLocks noChangeAspect="1"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477" name="Group 85"/>
          <p:cNvGrpSpPr>
            <a:grpSpLocks noChangeAspect="1"/>
          </p:cNvGrpSpPr>
          <p:nvPr/>
        </p:nvGrpSpPr>
        <p:grpSpPr bwMode="auto">
          <a:xfrm rot="1354831">
            <a:off x="7313613" y="1801813"/>
            <a:ext cx="430212" cy="184150"/>
            <a:chOff x="375" y="2286"/>
            <a:chExt cx="1344" cy="576"/>
          </a:xfrm>
        </p:grpSpPr>
        <p:sp>
          <p:nvSpPr>
            <p:cNvPr id="62517" name="Line 86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8" name="Line 87"/>
            <p:cNvSpPr>
              <a:spLocks noChangeAspect="1"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9" name="Line 88"/>
            <p:cNvSpPr>
              <a:spLocks noChangeAspect="1"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0" name="Line 89"/>
            <p:cNvSpPr>
              <a:spLocks noChangeAspect="1"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1" name="Line 90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2" name="Line 91"/>
            <p:cNvSpPr>
              <a:spLocks noChangeAspect="1"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3" name="Line 92"/>
            <p:cNvSpPr>
              <a:spLocks noChangeAspect="1"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4" name="Line 93"/>
            <p:cNvSpPr>
              <a:spLocks noChangeAspect="1"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478" name="Rectangle 94"/>
          <p:cNvSpPr>
            <a:spLocks noChangeArrowheads="1"/>
          </p:cNvSpPr>
          <p:nvPr/>
        </p:nvSpPr>
        <p:spPr bwMode="auto">
          <a:xfrm>
            <a:off x="3302000" y="17113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79" name="Text Box 95"/>
          <p:cNvSpPr txBox="1">
            <a:spLocks noChangeArrowheads="1"/>
          </p:cNvSpPr>
          <p:nvPr/>
        </p:nvSpPr>
        <p:spPr bwMode="auto">
          <a:xfrm>
            <a:off x="2651125" y="531813"/>
            <a:ext cx="1841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80" name="Rectangle 96"/>
          <p:cNvSpPr>
            <a:spLocks noChangeArrowheads="1"/>
          </p:cNvSpPr>
          <p:nvPr/>
        </p:nvSpPr>
        <p:spPr bwMode="auto">
          <a:xfrm>
            <a:off x="3213100" y="13176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1" name="Rectangle 97"/>
          <p:cNvSpPr>
            <a:spLocks noChangeArrowheads="1"/>
          </p:cNvSpPr>
          <p:nvPr/>
        </p:nvSpPr>
        <p:spPr bwMode="auto">
          <a:xfrm>
            <a:off x="2794000" y="10255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2" name="Rectangle 98"/>
          <p:cNvSpPr>
            <a:spLocks noChangeArrowheads="1"/>
          </p:cNvSpPr>
          <p:nvPr/>
        </p:nvSpPr>
        <p:spPr bwMode="auto">
          <a:xfrm>
            <a:off x="1028700" y="17113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3" name="Rectangle 99"/>
          <p:cNvSpPr>
            <a:spLocks noChangeArrowheads="1"/>
          </p:cNvSpPr>
          <p:nvPr/>
        </p:nvSpPr>
        <p:spPr bwMode="auto">
          <a:xfrm>
            <a:off x="2336800" y="9112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4" name="Rectangle 100"/>
          <p:cNvSpPr>
            <a:spLocks noChangeArrowheads="1"/>
          </p:cNvSpPr>
          <p:nvPr/>
        </p:nvSpPr>
        <p:spPr bwMode="auto">
          <a:xfrm>
            <a:off x="2019300" y="9112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5" name="Rectangle 101"/>
          <p:cNvSpPr>
            <a:spLocks noChangeArrowheads="1"/>
          </p:cNvSpPr>
          <p:nvPr/>
        </p:nvSpPr>
        <p:spPr bwMode="auto">
          <a:xfrm>
            <a:off x="1155700" y="13430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6" name="Rectangle 102"/>
          <p:cNvSpPr>
            <a:spLocks noChangeArrowheads="1"/>
          </p:cNvSpPr>
          <p:nvPr/>
        </p:nvSpPr>
        <p:spPr bwMode="auto">
          <a:xfrm>
            <a:off x="1530350" y="10255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7" name="Rectangle 103"/>
          <p:cNvSpPr>
            <a:spLocks noChangeArrowheads="1"/>
          </p:cNvSpPr>
          <p:nvPr/>
        </p:nvSpPr>
        <p:spPr bwMode="auto">
          <a:xfrm>
            <a:off x="5054600" y="17113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8" name="Rectangle 104"/>
          <p:cNvSpPr>
            <a:spLocks noChangeArrowheads="1"/>
          </p:cNvSpPr>
          <p:nvPr/>
        </p:nvSpPr>
        <p:spPr bwMode="auto">
          <a:xfrm>
            <a:off x="5029200" y="18129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89" name="Rectangle 105"/>
          <p:cNvSpPr>
            <a:spLocks noChangeArrowheads="1"/>
          </p:cNvSpPr>
          <p:nvPr/>
        </p:nvSpPr>
        <p:spPr bwMode="auto">
          <a:xfrm>
            <a:off x="5257800" y="15970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90" name="Rectangle 106"/>
          <p:cNvSpPr>
            <a:spLocks noChangeArrowheads="1"/>
          </p:cNvSpPr>
          <p:nvPr/>
        </p:nvSpPr>
        <p:spPr bwMode="auto">
          <a:xfrm>
            <a:off x="5130800" y="16478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91" name="Rectangle 107"/>
          <p:cNvSpPr>
            <a:spLocks noChangeArrowheads="1"/>
          </p:cNvSpPr>
          <p:nvPr/>
        </p:nvSpPr>
        <p:spPr bwMode="auto">
          <a:xfrm>
            <a:off x="5384800" y="16351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92" name="Rectangle 108"/>
          <p:cNvSpPr>
            <a:spLocks noChangeArrowheads="1"/>
          </p:cNvSpPr>
          <p:nvPr/>
        </p:nvSpPr>
        <p:spPr bwMode="auto">
          <a:xfrm>
            <a:off x="5486400" y="16859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93" name="Text Box 109"/>
          <p:cNvSpPr txBox="1">
            <a:spLocks noChangeArrowheads="1"/>
          </p:cNvSpPr>
          <p:nvPr/>
        </p:nvSpPr>
        <p:spPr bwMode="auto">
          <a:xfrm>
            <a:off x="1800225" y="265113"/>
            <a:ext cx="1125538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umbel</a:t>
            </a:r>
          </a:p>
        </p:txBody>
      </p:sp>
      <p:sp>
        <p:nvSpPr>
          <p:cNvPr id="62494" name="Text Box 110"/>
          <p:cNvSpPr txBox="1">
            <a:spLocks noChangeArrowheads="1"/>
          </p:cNvSpPr>
          <p:nvPr/>
        </p:nvSpPr>
        <p:spPr bwMode="auto">
          <a:xfrm>
            <a:off x="4860925" y="341313"/>
            <a:ext cx="27940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compound umbel</a:t>
            </a:r>
          </a:p>
        </p:txBody>
      </p:sp>
      <p:sp>
        <p:nvSpPr>
          <p:cNvPr id="62495" name="Text Box 111"/>
          <p:cNvSpPr txBox="1">
            <a:spLocks noChangeArrowheads="1"/>
          </p:cNvSpPr>
          <p:nvPr/>
        </p:nvSpPr>
        <p:spPr bwMode="auto">
          <a:xfrm>
            <a:off x="365125" y="6000750"/>
            <a:ext cx="835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/>
              <a:t>involucre = cup of bracts at base of inflorescence</a:t>
            </a:r>
          </a:p>
        </p:txBody>
      </p:sp>
      <p:sp>
        <p:nvSpPr>
          <p:cNvPr id="62496" name="Line 112"/>
          <p:cNvSpPr>
            <a:spLocks noChangeShapeType="1"/>
          </p:cNvSpPr>
          <p:nvPr/>
        </p:nvSpPr>
        <p:spPr bwMode="auto">
          <a:xfrm>
            <a:off x="4164013" y="4278313"/>
            <a:ext cx="0" cy="149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497" name="Group 113"/>
          <p:cNvGrpSpPr>
            <a:grpSpLocks/>
          </p:cNvGrpSpPr>
          <p:nvPr/>
        </p:nvGrpSpPr>
        <p:grpSpPr bwMode="auto">
          <a:xfrm>
            <a:off x="3097213" y="3400425"/>
            <a:ext cx="2133600" cy="914400"/>
            <a:chOff x="375" y="2286"/>
            <a:chExt cx="1344" cy="576"/>
          </a:xfrm>
        </p:grpSpPr>
        <p:sp>
          <p:nvSpPr>
            <p:cNvPr id="62509" name="Line 114"/>
            <p:cNvSpPr>
              <a:spLocks noChangeAspect="1" noChangeShapeType="1"/>
            </p:cNvSpPr>
            <p:nvPr/>
          </p:nvSpPr>
          <p:spPr bwMode="auto">
            <a:xfrm>
              <a:off x="644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0" name="Line 115"/>
            <p:cNvSpPr>
              <a:spLocks noChangeShapeType="1"/>
            </p:cNvSpPr>
            <p:nvPr/>
          </p:nvSpPr>
          <p:spPr bwMode="auto">
            <a:xfrm flipH="1" flipV="1">
              <a:off x="951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1" name="Line 116"/>
            <p:cNvSpPr>
              <a:spLocks noChangeShapeType="1"/>
            </p:cNvSpPr>
            <p:nvPr/>
          </p:nvSpPr>
          <p:spPr bwMode="auto">
            <a:xfrm flipH="1" flipV="1">
              <a:off x="414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2" name="Line 117"/>
            <p:cNvSpPr>
              <a:spLocks noChangeShapeType="1"/>
            </p:cNvSpPr>
            <p:nvPr/>
          </p:nvSpPr>
          <p:spPr bwMode="auto">
            <a:xfrm flipV="1">
              <a:off x="1047" y="2580"/>
              <a:ext cx="633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3" name="Line 118"/>
            <p:cNvSpPr>
              <a:spLocks noChangeAspect="1" noChangeShapeType="1"/>
            </p:cNvSpPr>
            <p:nvPr/>
          </p:nvSpPr>
          <p:spPr bwMode="auto">
            <a:xfrm flipH="1">
              <a:off x="1047" y="2381"/>
              <a:ext cx="403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4" name="Line 119"/>
            <p:cNvSpPr>
              <a:spLocks noChangeShapeType="1"/>
            </p:cNvSpPr>
            <p:nvPr/>
          </p:nvSpPr>
          <p:spPr bwMode="auto">
            <a:xfrm flipV="1">
              <a:off x="1047" y="2286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5" name="Line 120"/>
            <p:cNvSpPr>
              <a:spLocks noChangeShapeType="1"/>
            </p:cNvSpPr>
            <p:nvPr/>
          </p:nvSpPr>
          <p:spPr bwMode="auto">
            <a:xfrm flipH="1" flipV="1">
              <a:off x="375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6" name="Line 121"/>
            <p:cNvSpPr>
              <a:spLocks noChangeShapeType="1"/>
            </p:cNvSpPr>
            <p:nvPr/>
          </p:nvSpPr>
          <p:spPr bwMode="auto">
            <a:xfrm flipV="1">
              <a:off x="1047" y="2807"/>
              <a:ext cx="672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498" name="Rectangle 122"/>
          <p:cNvSpPr>
            <a:spLocks noChangeArrowheads="1"/>
          </p:cNvSpPr>
          <p:nvPr/>
        </p:nvSpPr>
        <p:spPr bwMode="auto">
          <a:xfrm>
            <a:off x="5118100" y="40100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499" name="Rectangle 123"/>
          <p:cNvSpPr>
            <a:spLocks noChangeArrowheads="1"/>
          </p:cNvSpPr>
          <p:nvPr/>
        </p:nvSpPr>
        <p:spPr bwMode="auto">
          <a:xfrm>
            <a:off x="5029200" y="36163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500" name="Rectangle 124"/>
          <p:cNvSpPr>
            <a:spLocks noChangeArrowheads="1"/>
          </p:cNvSpPr>
          <p:nvPr/>
        </p:nvSpPr>
        <p:spPr bwMode="auto">
          <a:xfrm>
            <a:off x="4610100" y="33242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501" name="Rectangle 125"/>
          <p:cNvSpPr>
            <a:spLocks noChangeArrowheads="1"/>
          </p:cNvSpPr>
          <p:nvPr/>
        </p:nvSpPr>
        <p:spPr bwMode="auto">
          <a:xfrm>
            <a:off x="2844800" y="40100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502" name="Rectangle 126"/>
          <p:cNvSpPr>
            <a:spLocks noChangeArrowheads="1"/>
          </p:cNvSpPr>
          <p:nvPr/>
        </p:nvSpPr>
        <p:spPr bwMode="auto">
          <a:xfrm>
            <a:off x="4152900" y="32099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503" name="Rectangle 127"/>
          <p:cNvSpPr>
            <a:spLocks noChangeArrowheads="1"/>
          </p:cNvSpPr>
          <p:nvPr/>
        </p:nvSpPr>
        <p:spPr bwMode="auto">
          <a:xfrm>
            <a:off x="3835400" y="32099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504" name="Rectangle 128"/>
          <p:cNvSpPr>
            <a:spLocks noChangeArrowheads="1"/>
          </p:cNvSpPr>
          <p:nvPr/>
        </p:nvSpPr>
        <p:spPr bwMode="auto">
          <a:xfrm>
            <a:off x="2971800" y="36417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505" name="Rectangle 129"/>
          <p:cNvSpPr>
            <a:spLocks noChangeArrowheads="1"/>
          </p:cNvSpPr>
          <p:nvPr/>
        </p:nvSpPr>
        <p:spPr bwMode="auto">
          <a:xfrm>
            <a:off x="3346450" y="3324225"/>
            <a:ext cx="36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Monotype Sorts" pitchFamily="-116" charset="2"/>
              </a:rPr>
              <a:t></a:t>
            </a:r>
          </a:p>
        </p:txBody>
      </p:sp>
      <p:sp>
        <p:nvSpPr>
          <p:cNvPr id="62506" name="Oval 130"/>
          <p:cNvSpPr>
            <a:spLocks noChangeArrowheads="1"/>
          </p:cNvSpPr>
          <p:nvPr/>
        </p:nvSpPr>
        <p:spPr bwMode="auto">
          <a:xfrm rot="1708177">
            <a:off x="3987800" y="4279900"/>
            <a:ext cx="88900" cy="2270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7" name="Oval 131"/>
          <p:cNvSpPr>
            <a:spLocks noChangeArrowheads="1"/>
          </p:cNvSpPr>
          <p:nvPr/>
        </p:nvSpPr>
        <p:spPr bwMode="auto">
          <a:xfrm rot="-786101">
            <a:off x="4241800" y="4279900"/>
            <a:ext cx="88900" cy="2270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8" name="AutoShape 132"/>
          <p:cNvSpPr>
            <a:spLocks noChangeAspect="1" noChangeArrowheads="1"/>
          </p:cNvSpPr>
          <p:nvPr/>
        </p:nvSpPr>
        <p:spPr bwMode="auto">
          <a:xfrm flipV="1">
            <a:off x="4076700" y="4152900"/>
            <a:ext cx="182563" cy="182563"/>
          </a:xfrm>
          <a:custGeom>
            <a:avLst/>
            <a:gdLst>
              <a:gd name="T0" fmla="*/ 771515 w 21600"/>
              <a:gd name="T1" fmla="*/ 0 h 21600"/>
              <a:gd name="T2" fmla="*/ 192874 w 21600"/>
              <a:gd name="T3" fmla="*/ 771515 h 21600"/>
              <a:gd name="T4" fmla="*/ 771515 w 21600"/>
              <a:gd name="T5" fmla="*/ 385757 h 21600"/>
              <a:gd name="T6" fmla="*/ 1350146 w 21600"/>
              <a:gd name="T7" fmla="*/ 77151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552825" y="246063"/>
            <a:ext cx="20193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Eriogonum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27025" y="1092200"/>
            <a:ext cx="8732838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400" b="1"/>
              <a:t>Flowers:</a:t>
            </a:r>
            <a:endParaRPr lang="en-US" sz="2400"/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/>
              <a:t>	regular, bisexual</a:t>
            </a:r>
            <a:endParaRPr lang="en-US" sz="2400" b="1" u="sng"/>
          </a:p>
          <a:p>
            <a:pPr>
              <a:tabLst>
                <a:tab pos="457200" algn="l"/>
              </a:tabLst>
            </a:pPr>
            <a:r>
              <a:rPr lang="en-US" sz="2400" b="1"/>
              <a:t>Tepals:</a:t>
            </a:r>
            <a:r>
              <a:rPr lang="en-US" sz="2400"/>
              <a:t> 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/>
              <a:t>	6, connate or distinct</a:t>
            </a:r>
          </a:p>
          <a:p>
            <a:pPr>
              <a:tabLst>
                <a:tab pos="457200" algn="l"/>
              </a:tabLst>
            </a:pPr>
            <a:r>
              <a:rPr lang="en-US" sz="2400" b="1"/>
              <a:t>Stamens:</a:t>
            </a:r>
            <a:r>
              <a:rPr lang="en-US" sz="2400"/>
              <a:t> 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/>
              <a:t>	9</a:t>
            </a:r>
          </a:p>
          <a:p>
            <a:pPr>
              <a:tabLst>
                <a:tab pos="457200" algn="l"/>
              </a:tabLst>
            </a:pPr>
            <a:r>
              <a:rPr lang="en-US" sz="2400" b="1"/>
              <a:t>Gynoecium:</a:t>
            </a:r>
            <a:endParaRPr lang="en-US" sz="2400"/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/>
              <a:t>	1 pistil, 3 styles</a:t>
            </a:r>
          </a:p>
          <a:p>
            <a:pPr>
              <a:spcAft>
                <a:spcPct val="50000"/>
              </a:spcAft>
              <a:tabLst>
                <a:tab pos="457200" algn="l"/>
              </a:tabLst>
            </a:pPr>
            <a:r>
              <a:rPr lang="en-US" sz="2400" b="1"/>
              <a:t>Color:</a:t>
            </a:r>
            <a:r>
              <a:rPr lang="en-US" sz="2400"/>
              <a:t> very variable, even within species (white, pink, yellow)</a:t>
            </a:r>
            <a:endParaRPr lang="en-US" sz="2400" b="1"/>
          </a:p>
          <a:p>
            <a:pPr>
              <a:spcAft>
                <a:spcPct val="40000"/>
              </a:spcAft>
              <a:tabLst>
                <a:tab pos="457200" algn="l"/>
              </a:tabLst>
            </a:pPr>
            <a:r>
              <a:rPr lang="en-US" sz="2400" b="1"/>
              <a:t>Fruit:</a:t>
            </a:r>
            <a:r>
              <a:rPr lang="en-US" sz="2400"/>
              <a:t> 3-angled achene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8288338" y="0"/>
            <a:ext cx="8556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>
                <a:solidFill>
                  <a:srgbClr val="990E09"/>
                </a:solidFill>
                <a:sym typeface="Monotype Sorts" pitchFamily="-116" charset="2"/>
              </a:rPr>
              <a:t></a:t>
            </a:r>
            <a:endParaRPr lang="en-US" sz="7200">
              <a:solidFill>
                <a:srgbClr val="990E09"/>
              </a:solidFill>
            </a:endParaRPr>
          </a:p>
        </p:txBody>
      </p:sp>
      <p:pic>
        <p:nvPicPr>
          <p:cNvPr id="63493" name="Picture 5" descr=" erio2.jpg   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 t="25946"/>
          <a:stretch>
            <a:fillRect/>
          </a:stretch>
        </p:blipFill>
        <p:spPr bwMode="auto">
          <a:xfrm>
            <a:off x="4225925" y="1376363"/>
            <a:ext cx="457041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312738"/>
            <a:ext cx="7772400" cy="541337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latin typeface="Chalkboard" pitchFamily="-116" charset="0"/>
                <a:ea typeface="ＭＳ Ｐゴシック" pitchFamily="-116" charset="-128"/>
                <a:cs typeface="ＭＳ Ｐゴシック" pitchFamily="-116" charset="-128"/>
              </a:rPr>
              <a:t>Exam 1 – next Wednesday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1016000"/>
            <a:ext cx="8382000" cy="49911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20000"/>
              </a:spcAft>
              <a:buFont typeface="Wingdings" pitchFamily="-116" charset="2"/>
              <a:buChar char="v"/>
            </a:pPr>
            <a:r>
              <a:rPr lang="en-US" sz="2800">
                <a:latin typeface="Chalkboard" pitchFamily="-116" charset="0"/>
                <a:ea typeface="ＭＳ Ｐゴシック" pitchFamily="-116" charset="-128"/>
                <a:cs typeface="ＭＳ Ｐゴシック" pitchFamily="-116" charset="-128"/>
              </a:rPr>
              <a:t>primarily short-answer questions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-116" charset="2"/>
              <a:buChar char="v"/>
            </a:pPr>
            <a:r>
              <a:rPr lang="en-US" sz="2400">
                <a:latin typeface="Chalkboard" pitchFamily="-116" charset="0"/>
              </a:rPr>
              <a:t>define/use terminology and concepts</a:t>
            </a:r>
          </a:p>
          <a:p>
            <a:pPr lvl="2">
              <a:spcBef>
                <a:spcPct val="0"/>
              </a:spcBef>
              <a:spcAft>
                <a:spcPct val="50000"/>
              </a:spcAft>
              <a:buFont typeface="Wingdings" pitchFamily="-116" charset="2"/>
              <a:buNone/>
            </a:pPr>
            <a:r>
              <a:rPr lang="en-US" sz="2000">
                <a:latin typeface="Chalkboard" pitchFamily="-116" charset="0"/>
                <a:ea typeface="ＭＳ Ｐゴシック" pitchFamily="-116" charset="-128"/>
              </a:rPr>
              <a:t> -- don’t forget the systematics/taxonomy lecture material! 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-116" charset="2"/>
              <a:buChar char="v"/>
            </a:pPr>
            <a:r>
              <a:rPr lang="en-US" sz="2400">
                <a:latin typeface="Chalkboard" pitchFamily="-116" charset="0"/>
              </a:rPr>
              <a:t>identify parts/terms in drawings</a:t>
            </a:r>
          </a:p>
          <a:p>
            <a:pPr lvl="2">
              <a:spcBef>
                <a:spcPct val="0"/>
              </a:spcBef>
              <a:spcAft>
                <a:spcPct val="50000"/>
              </a:spcAft>
              <a:buFont typeface="Wingdings" pitchFamily="-116" charset="2"/>
              <a:buNone/>
            </a:pPr>
            <a:r>
              <a:rPr lang="en-US" sz="2000">
                <a:latin typeface="Chalkboard" pitchFamily="-116" charset="0"/>
                <a:ea typeface="ＭＳ Ｐゴシック" pitchFamily="-116" charset="-128"/>
              </a:rPr>
              <a:t>-- life histories/habits, roots, leaves &amp; stems, flowers, fruits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-116" charset="2"/>
              <a:buChar char="v"/>
            </a:pPr>
            <a:r>
              <a:rPr lang="en-US" sz="2400">
                <a:latin typeface="Chalkboard" pitchFamily="-116" charset="0"/>
              </a:rPr>
              <a:t>identify families/genera from descriptions</a:t>
            </a:r>
          </a:p>
          <a:p>
            <a:pPr lvl="2">
              <a:spcBef>
                <a:spcPct val="0"/>
              </a:spcBef>
              <a:spcAft>
                <a:spcPct val="50000"/>
              </a:spcAft>
              <a:buFont typeface="Wingdings" pitchFamily="-116" charset="2"/>
              <a:buNone/>
            </a:pPr>
            <a:r>
              <a:rPr lang="en-US" sz="2000">
                <a:latin typeface="Chalkboard" pitchFamily="-116" charset="0"/>
                <a:ea typeface="ＭＳ Ｐゴシック" pitchFamily="-116" charset="-128"/>
              </a:rPr>
              <a:t>-- Plants-to-know list up to &amp; including</a:t>
            </a:r>
            <a:r>
              <a:rPr lang="en-US" sz="2000" smtClean="0">
                <a:latin typeface="Chalkboard" pitchFamily="-116" charset="0"/>
                <a:ea typeface="ＭＳ Ｐゴシック" pitchFamily="-116" charset="-128"/>
              </a:rPr>
              <a:t> </a:t>
            </a:r>
            <a:r>
              <a:rPr lang="en-US" sz="2000" b="1" i="1" smtClean="0">
                <a:latin typeface="Chalkboard" pitchFamily="-116" charset="0"/>
                <a:ea typeface="ＭＳ Ｐゴシック" pitchFamily="-116" charset="-128"/>
              </a:rPr>
              <a:t>today’s plants</a:t>
            </a:r>
            <a:endParaRPr lang="en-US" sz="2000" b="1" smtClean="0">
              <a:latin typeface="Chalkboard" pitchFamily="-116" charset="0"/>
              <a:ea typeface="ＭＳ Ｐゴシック" pitchFamily="-116" charset="-128"/>
            </a:endParaRP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-116" charset="2"/>
              <a:buChar char="v"/>
            </a:pPr>
            <a:r>
              <a:rPr lang="en-US" sz="2400">
                <a:latin typeface="Chalkboard" pitchFamily="-116" charset="0"/>
              </a:rPr>
              <a:t>distinguish families/genera using key features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-116" charset="2"/>
              <a:buChar char="v"/>
            </a:pPr>
            <a:r>
              <a:rPr lang="en-US" sz="2400">
                <a:latin typeface="Chalkboard" pitchFamily="-116" charset="0"/>
              </a:rPr>
              <a:t>recognize families/genera from line drawings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5640388" y="768350"/>
            <a:ext cx="22510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u="sng">
                <a:latin typeface="Comic Sans MS" charset="0"/>
              </a:rPr>
              <a:t>connate/fused</a:t>
            </a:r>
          </a:p>
          <a:p>
            <a:pPr algn="ctr" eaLnBrk="1" hangingPunct="1"/>
            <a:r>
              <a:rPr lang="en-US" sz="2400">
                <a:latin typeface="Comic Sans MS" charset="0"/>
              </a:rPr>
              <a:t>syncarpous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038225" y="755650"/>
            <a:ext cx="25971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u="sng">
                <a:latin typeface="Comic Sans MS" charset="0"/>
              </a:rPr>
              <a:t>free and distinct</a:t>
            </a:r>
          </a:p>
          <a:p>
            <a:pPr algn="ctr" eaLnBrk="1" hangingPunct="1"/>
            <a:r>
              <a:rPr lang="en-US" sz="2400">
                <a:latin typeface="Comic Sans MS" charset="0"/>
              </a:rPr>
              <a:t>apocarpous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286000" y="0"/>
            <a:ext cx="4708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omic Sans MS" charset="0"/>
              </a:rPr>
              <a:t>Gynoecium fusion examples</a:t>
            </a:r>
          </a:p>
        </p:txBody>
      </p:sp>
      <p:pic>
        <p:nvPicPr>
          <p:cNvPr id="46085" name="Picture 5" descr="syncarpous.jpg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496595" y="2545556"/>
            <a:ext cx="4570412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aquilpod.jpg 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" y="1752600"/>
            <a:ext cx="3043238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384175" y="136525"/>
          <a:ext cx="8377238" cy="6721475"/>
        </p:xfrm>
        <a:graphic>
          <a:graphicData uri="http://schemas.openxmlformats.org/presentationml/2006/ole">
            <p:oleObj spid="_x0000_s65538" name="Document" r:id="rId3" imgW="8375904" imgH="67208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373313" y="87313"/>
            <a:ext cx="41719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omic Sans MS" charset="0"/>
              </a:rPr>
              <a:t>Fusion of the gynoecium</a:t>
            </a:r>
          </a:p>
        </p:txBody>
      </p:sp>
      <p:pic>
        <p:nvPicPr>
          <p:cNvPr id="47107" name="Picture 3" descr="carpels.jpg                                                    000369B6lychee                         BBA76DE9:"/>
          <p:cNvPicPr preferRelativeResize="0">
            <a:picLocks noChangeAspect="1" noChangeArrowheads="1"/>
          </p:cNvPicPr>
          <p:nvPr/>
        </p:nvPicPr>
        <p:blipFill>
          <a:blip r:embed="rId2"/>
          <a:srcRect l="35556"/>
          <a:stretch>
            <a:fillRect/>
          </a:stretch>
        </p:blipFill>
        <p:spPr bwMode="auto">
          <a:xfrm>
            <a:off x="738188" y="881063"/>
            <a:ext cx="82264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AutoShape 4"/>
          <p:cNvSpPr>
            <a:spLocks/>
          </p:cNvSpPr>
          <p:nvPr/>
        </p:nvSpPr>
        <p:spPr bwMode="auto">
          <a:xfrm rot="5400000" flipV="1">
            <a:off x="5810250" y="-760412"/>
            <a:ext cx="355600" cy="4610100"/>
          </a:xfrm>
          <a:prstGeom prst="leftBrace">
            <a:avLst>
              <a:gd name="adj1" fmla="val 10803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590925" y="2071688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800" i="1">
              <a:latin typeface="Comic Sans MS" charset="0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673100" y="1531938"/>
            <a:ext cx="482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52400" y="1225550"/>
            <a:ext cx="16891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monocarpous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863725" y="1225550"/>
            <a:ext cx="14922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apocarpous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4518025" y="889000"/>
            <a:ext cx="33464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syncarpous (fused carpels)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381000" y="5581650"/>
            <a:ext cx="110331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1 carpel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981200" y="5556250"/>
            <a:ext cx="1198563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multiple</a:t>
            </a:r>
          </a:p>
          <a:p>
            <a:r>
              <a:rPr lang="en-US">
                <a:latin typeface="Comic Sans MS" charset="0"/>
              </a:rPr>
              <a:t>unfused </a:t>
            </a:r>
          </a:p>
          <a:p>
            <a:r>
              <a:rPr lang="en-US">
                <a:latin typeface="Comic Sans MS" charset="0"/>
              </a:rPr>
              <a:t>carpels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3916363" y="5805488"/>
            <a:ext cx="38258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increasingly fused carpels --&gt;</a:t>
            </a:r>
          </a:p>
          <a:p>
            <a:r>
              <a:rPr lang="en-US">
                <a:latin typeface="Comic Sans MS" charset="0"/>
              </a:rPr>
              <a:t>each with 3 locules (chambers)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63538" y="87313"/>
            <a:ext cx="845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u="sng">
                <a:latin typeface="Comic Sans MS" charset="0"/>
              </a:rPr>
              <a:t>Placentation (arrangement of ovules within ovary</a:t>
            </a:r>
            <a:r>
              <a:rPr lang="en-US" sz="2800">
                <a:latin typeface="Comic Sans MS" charset="0"/>
              </a:rPr>
              <a:t>)</a:t>
            </a:r>
          </a:p>
        </p:txBody>
      </p:sp>
      <p:pic>
        <p:nvPicPr>
          <p:cNvPr id="48131" name="Picture 3" descr="placentation.jpg                                               0005D473lychee                         BBA77BF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1675"/>
            <a:ext cx="89408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935038" y="6037263"/>
            <a:ext cx="10414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Comic Sans MS" charset="0"/>
              </a:rPr>
              <a:t>lateral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30475" y="6037263"/>
            <a:ext cx="7985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Comic Sans MS" charset="0"/>
              </a:rPr>
              <a:t>axile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095750" y="6037263"/>
            <a:ext cx="11922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Comic Sans MS" charset="0"/>
              </a:rPr>
              <a:t>parietal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5700713" y="6026150"/>
            <a:ext cx="177641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Comic Sans MS" charset="0"/>
              </a:rPr>
              <a:t>free central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8159750" y="3160713"/>
            <a:ext cx="8477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Comic Sans MS" charset="0"/>
              </a:rPr>
              <a:t>basal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8137525" y="4756150"/>
            <a:ext cx="9159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Comic Sans MS" charset="0"/>
              </a:rPr>
              <a:t>apical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3382963" y="4041775"/>
            <a:ext cx="858837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locule</a:t>
            </a:r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2265363" y="4367213"/>
            <a:ext cx="273050" cy="739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>
            <a:off x="3162300" y="3686175"/>
            <a:ext cx="407988" cy="427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1862138" y="3941763"/>
            <a:ext cx="10318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septum</a:t>
            </a:r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V="1">
            <a:off x="2205038" y="3527425"/>
            <a:ext cx="334962" cy="55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H="1">
            <a:off x="3190875" y="4498975"/>
            <a:ext cx="336550" cy="334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&#10;okraaxile.jpg                  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2"/>
          <a:srcRect l="6981" r="6981"/>
          <a:stretch>
            <a:fillRect/>
          </a:stretch>
        </p:blipFill>
        <p:spPr bwMode="auto">
          <a:xfrm rot="-5400000">
            <a:off x="46038" y="1619250"/>
            <a:ext cx="4716462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ucWildParietalPlacenCropLab.jp                                000369B6lychee                         BBA76DE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188" y="1128713"/>
            <a:ext cx="3592512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320925" y="44450"/>
            <a:ext cx="47085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omic Sans MS" charset="0"/>
              </a:rPr>
              <a:t>Subclass Caryophyllidae</a:t>
            </a:r>
          </a:p>
        </p:txBody>
      </p:sp>
      <p:sp>
        <p:nvSpPr>
          <p:cNvPr id="50179" name="Line 3"/>
          <p:cNvSpPr>
            <a:spLocks noChangeShapeType="1"/>
          </p:cNvSpPr>
          <p:nvPr/>
        </p:nvSpPr>
        <p:spPr bwMode="auto">
          <a:xfrm rot="-2400000">
            <a:off x="6402388" y="458788"/>
            <a:ext cx="0" cy="457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8197850" y="45577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Comic Sans MS" charset="0"/>
            </a:endParaRP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rot="2400000">
            <a:off x="3473450" y="468313"/>
            <a:ext cx="0" cy="457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rot="2400000">
            <a:off x="4408488" y="1393825"/>
            <a:ext cx="187325" cy="3473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950913" y="4476750"/>
            <a:ext cx="1323975" cy="45561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Monocots</a:t>
            </a: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rot="2400000">
            <a:off x="6280150" y="3103563"/>
            <a:ext cx="187325" cy="1554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rot="2400000">
            <a:off x="5283200" y="2170113"/>
            <a:ext cx="187325" cy="2559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2754313" y="4476750"/>
            <a:ext cx="120173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Basal</a:t>
            </a:r>
          </a:p>
          <a:p>
            <a:r>
              <a:rPr lang="en-US">
                <a:latin typeface="Comic Sans MS" charset="0"/>
              </a:rPr>
              <a:t>Eudicots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3744913" y="4476750"/>
            <a:ext cx="17526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Caryophyllids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5510213" y="4476750"/>
            <a:ext cx="9461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Rosids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7275513" y="4476750"/>
            <a:ext cx="12192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Asterids</a:t>
            </a:r>
          </a:p>
        </p:txBody>
      </p:sp>
      <p:sp>
        <p:nvSpPr>
          <p:cNvPr id="50190" name="AutoShape 14"/>
          <p:cNvSpPr>
            <a:spLocks/>
          </p:cNvSpPr>
          <p:nvPr/>
        </p:nvSpPr>
        <p:spPr bwMode="auto">
          <a:xfrm rot="-5400000">
            <a:off x="5456238" y="2901950"/>
            <a:ext cx="292100" cy="4953000"/>
          </a:xfrm>
          <a:prstGeom prst="leftBrace">
            <a:avLst>
              <a:gd name="adj1" fmla="val 14130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4873625" y="5611813"/>
            <a:ext cx="1406525" cy="517525"/>
          </a:xfrm>
          <a:prstGeom prst="rect">
            <a:avLst/>
          </a:prstGeom>
          <a:solidFill>
            <a:srgbClr val="EB020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omic Sans MS" charset="0"/>
              </a:rPr>
              <a:t>Eudicots</a:t>
            </a:r>
          </a:p>
        </p:txBody>
      </p:sp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844550" y="471488"/>
            <a:ext cx="1316038" cy="1370012"/>
            <a:chOff x="2188" y="289"/>
            <a:chExt cx="2771" cy="2885"/>
          </a:xfrm>
        </p:grpSpPr>
        <p:sp>
          <p:nvSpPr>
            <p:cNvPr id="50196" name="Line 17"/>
            <p:cNvSpPr>
              <a:spLocks noChangeAspect="1" noChangeShapeType="1"/>
            </p:cNvSpPr>
            <p:nvPr/>
          </p:nvSpPr>
          <p:spPr bwMode="auto">
            <a:xfrm rot="-2400000">
              <a:off x="4033" y="289"/>
              <a:ext cx="0" cy="2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7" name="Line 18"/>
            <p:cNvSpPr>
              <a:spLocks noChangeAspect="1" noChangeShapeType="1"/>
            </p:cNvSpPr>
            <p:nvPr/>
          </p:nvSpPr>
          <p:spPr bwMode="auto">
            <a:xfrm rot="2400000">
              <a:off x="2188" y="295"/>
              <a:ext cx="0" cy="2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8" name="Line 19"/>
            <p:cNvSpPr>
              <a:spLocks noChangeAspect="1" noChangeShapeType="1"/>
            </p:cNvSpPr>
            <p:nvPr/>
          </p:nvSpPr>
          <p:spPr bwMode="auto">
            <a:xfrm rot="2400000">
              <a:off x="2397" y="489"/>
              <a:ext cx="0" cy="26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9" name="Line 20"/>
            <p:cNvSpPr>
              <a:spLocks noChangeAspect="1" noChangeShapeType="1"/>
            </p:cNvSpPr>
            <p:nvPr/>
          </p:nvSpPr>
          <p:spPr bwMode="auto">
            <a:xfrm rot="2400000">
              <a:off x="3029" y="1089"/>
              <a:ext cx="118" cy="19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0" name="Line 21"/>
            <p:cNvSpPr>
              <a:spLocks noChangeAspect="1" noChangeShapeType="1"/>
            </p:cNvSpPr>
            <p:nvPr/>
          </p:nvSpPr>
          <p:spPr bwMode="auto">
            <a:xfrm rot="2400000">
              <a:off x="2623" y="691"/>
              <a:ext cx="0" cy="24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1" name="Line 22"/>
            <p:cNvSpPr>
              <a:spLocks noChangeAspect="1" noChangeShapeType="1"/>
            </p:cNvSpPr>
            <p:nvPr/>
          </p:nvSpPr>
          <p:spPr bwMode="auto">
            <a:xfrm rot="2400000">
              <a:off x="3097" y="1305"/>
              <a:ext cx="581" cy="15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2" name="Line 23"/>
            <p:cNvSpPr>
              <a:spLocks noChangeAspect="1" noChangeShapeType="1"/>
            </p:cNvSpPr>
            <p:nvPr/>
          </p:nvSpPr>
          <p:spPr bwMode="auto">
            <a:xfrm rot="2400000">
              <a:off x="2696" y="2547"/>
              <a:ext cx="372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3" name="Line 24"/>
            <p:cNvSpPr>
              <a:spLocks noChangeAspect="1" noChangeShapeType="1"/>
            </p:cNvSpPr>
            <p:nvPr/>
          </p:nvSpPr>
          <p:spPr bwMode="auto">
            <a:xfrm rot="2400000">
              <a:off x="3242" y="1641"/>
              <a:ext cx="1399" cy="8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4" name="Freeform 25"/>
            <p:cNvSpPr>
              <a:spLocks noChangeAspect="1"/>
            </p:cNvSpPr>
            <p:nvPr/>
          </p:nvSpPr>
          <p:spPr bwMode="auto">
            <a:xfrm>
              <a:off x="4614" y="2623"/>
              <a:ext cx="345" cy="209"/>
            </a:xfrm>
            <a:custGeom>
              <a:avLst/>
              <a:gdLst>
                <a:gd name="T0" fmla="*/ 389 w 784"/>
                <a:gd name="T1" fmla="*/ 0 h 475"/>
                <a:gd name="T2" fmla="*/ 0 w 784"/>
                <a:gd name="T3" fmla="*/ 475 h 475"/>
                <a:gd name="T4" fmla="*/ 784 w 784"/>
                <a:gd name="T5" fmla="*/ 475 h 475"/>
                <a:gd name="T6" fmla="*/ 389 w 784"/>
                <a:gd name="T7" fmla="*/ 0 h 4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4"/>
                <a:gd name="T13" fmla="*/ 0 h 475"/>
                <a:gd name="T14" fmla="*/ 784 w 784"/>
                <a:gd name="T15" fmla="*/ 475 h 4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4" h="475">
                  <a:moveTo>
                    <a:pt x="389" y="0"/>
                  </a:moveTo>
                  <a:lnTo>
                    <a:pt x="0" y="475"/>
                  </a:lnTo>
                  <a:lnTo>
                    <a:pt x="784" y="475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5" name="Freeform 26"/>
            <p:cNvSpPr>
              <a:spLocks noChangeAspect="1"/>
            </p:cNvSpPr>
            <p:nvPr/>
          </p:nvSpPr>
          <p:spPr bwMode="auto">
            <a:xfrm>
              <a:off x="3886" y="2368"/>
              <a:ext cx="345" cy="464"/>
            </a:xfrm>
            <a:custGeom>
              <a:avLst/>
              <a:gdLst>
                <a:gd name="T0" fmla="*/ 389 w 784"/>
                <a:gd name="T1" fmla="*/ 0 h 475"/>
                <a:gd name="T2" fmla="*/ 0 w 784"/>
                <a:gd name="T3" fmla="*/ 475 h 475"/>
                <a:gd name="T4" fmla="*/ 784 w 784"/>
                <a:gd name="T5" fmla="*/ 475 h 475"/>
                <a:gd name="T6" fmla="*/ 389 w 784"/>
                <a:gd name="T7" fmla="*/ 0 h 4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4"/>
                <a:gd name="T13" fmla="*/ 0 h 475"/>
                <a:gd name="T14" fmla="*/ 784 w 784"/>
                <a:gd name="T15" fmla="*/ 475 h 4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4" h="475">
                  <a:moveTo>
                    <a:pt x="389" y="0"/>
                  </a:moveTo>
                  <a:lnTo>
                    <a:pt x="0" y="475"/>
                  </a:lnTo>
                  <a:lnTo>
                    <a:pt x="784" y="475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990E09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6" name="Line 27"/>
            <p:cNvSpPr>
              <a:spLocks noChangeAspect="1" noChangeShapeType="1"/>
            </p:cNvSpPr>
            <p:nvPr/>
          </p:nvSpPr>
          <p:spPr bwMode="auto">
            <a:xfrm rot="2400000">
              <a:off x="3137" y="1388"/>
              <a:ext cx="811" cy="13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193" name="Line 28"/>
          <p:cNvSpPr>
            <a:spLocks noChangeShapeType="1"/>
          </p:cNvSpPr>
          <p:nvPr/>
        </p:nvSpPr>
        <p:spPr bwMode="auto">
          <a:xfrm>
            <a:off x="1614488" y="1778000"/>
            <a:ext cx="190500" cy="23749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4" name="Line 29"/>
          <p:cNvSpPr>
            <a:spLocks noChangeShapeType="1"/>
          </p:cNvSpPr>
          <p:nvPr/>
        </p:nvSpPr>
        <p:spPr bwMode="auto">
          <a:xfrm flipV="1">
            <a:off x="1639888" y="850900"/>
            <a:ext cx="3200400" cy="101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5" name="Oval 30"/>
          <p:cNvSpPr>
            <a:spLocks noChangeArrowheads="1"/>
          </p:cNvSpPr>
          <p:nvPr/>
        </p:nvSpPr>
        <p:spPr bwMode="auto">
          <a:xfrm>
            <a:off x="3771900" y="4178300"/>
            <a:ext cx="1727200" cy="1155700"/>
          </a:xfrm>
          <a:prstGeom prst="ellipse">
            <a:avLst/>
          </a:prstGeom>
          <a:noFill/>
          <a:ln w="19050">
            <a:solidFill>
              <a:srgbClr val="EB02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7469</TotalTime>
  <Words>1231</Words>
  <Application>Microsoft Macintosh PowerPoint</Application>
  <PresentationFormat>On-screen Show (4:3)</PresentationFormat>
  <Paragraphs>336</Paragraphs>
  <Slides>50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Blank Presentation</vt:lpstr>
      <vt:lpstr>1_Blank Presentation</vt:lpstr>
      <vt:lpstr>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Exam 1 – next Wednesday</vt:lpstr>
      <vt:lpstr>Slide 50</vt:lpstr>
    </vt:vector>
  </TitlesOfParts>
  <Company>_x0008_ᖤ]櫤؂耐뿿_xdae0_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Trial User</dc:creator>
  <cp:lastModifiedBy>lila fishman</cp:lastModifiedBy>
  <cp:revision>58</cp:revision>
  <dcterms:created xsi:type="dcterms:W3CDTF">2011-02-23T18:00:37Z</dcterms:created>
  <dcterms:modified xsi:type="dcterms:W3CDTF">2011-02-23T18:01:16Z</dcterms:modified>
</cp:coreProperties>
</file>