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1" r:id="rId2"/>
    <p:sldId id="469" r:id="rId3"/>
    <p:sldId id="433" r:id="rId4"/>
    <p:sldId id="472" r:id="rId5"/>
    <p:sldId id="461" r:id="rId6"/>
    <p:sldId id="434" r:id="rId7"/>
    <p:sldId id="438" r:id="rId8"/>
    <p:sldId id="470" r:id="rId9"/>
    <p:sldId id="441" r:id="rId10"/>
    <p:sldId id="443" r:id="rId11"/>
    <p:sldId id="449" r:id="rId12"/>
    <p:sldId id="451" r:id="rId13"/>
    <p:sldId id="452" r:id="rId14"/>
    <p:sldId id="462" r:id="rId15"/>
    <p:sldId id="473" r:id="rId16"/>
    <p:sldId id="467" r:id="rId17"/>
    <p:sldId id="468"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a:srgbClr val="CC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042" autoAdjust="0"/>
  </p:normalViewPr>
  <p:slideViewPr>
    <p:cSldViewPr>
      <p:cViewPr varScale="1">
        <p:scale>
          <a:sx n="105" d="100"/>
          <a:sy n="105" d="100"/>
        </p:scale>
        <p:origin x="-115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75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2E674C-7BA9-4AFD-8D21-768858C3EC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6732DF54-4B40-4C77-88F0-BE041B95FB69}"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38943AA-033C-4051-9765-E2E82A73615B}" type="slidenum">
              <a:rPr lang="en-US" smtClean="0">
                <a:latin typeface="Arial" pitchFamily="34" charset="0"/>
              </a:rPr>
              <a:pPr/>
              <a:t>5</a:t>
            </a:fld>
            <a:endParaRPr lang="en-US" smtClean="0">
              <a:latin typeface="Arial" pitchFamily="34" charset="0"/>
            </a:endParaRPr>
          </a:p>
        </p:txBody>
      </p:sp>
      <p:sp>
        <p:nvSpPr>
          <p:cNvPr id="22531" name="Rectangle 2"/>
          <p:cNvSpPr>
            <a:spLocks noGrp="1" noRot="1" noChangeArrowheads="1" noTextEdit="1"/>
          </p:cNvSpPr>
          <p:nvPr>
            <p:ph type="sldImg"/>
          </p:nvPr>
        </p:nvSpPr>
        <p:spPr>
          <a:ln/>
        </p:spPr>
      </p:sp>
      <p:sp>
        <p:nvSpPr>
          <p:cNvPr id="22532" name="Rectangle 3"/>
          <p:cNvSpPr>
            <a:spLocks noGrp="1" noChangeArrowheads="1"/>
          </p:cNvSpPr>
          <p:nvPr>
            <p:ph type="body" idx="1"/>
          </p:nvPr>
        </p:nvSpPr>
        <p:spPr>
          <a:xfrm>
            <a:off x="914400" y="4341813"/>
            <a:ext cx="5029200" cy="4116387"/>
          </a:xfrm>
          <a:noFill/>
          <a:ln/>
        </p:spPr>
        <p:txBody>
          <a:bodyPr/>
          <a:lstStyle/>
          <a:p>
            <a:pPr eaLnBrk="1" hangingPunct="1"/>
            <a:r>
              <a:rPr lang="en-US" smtClean="0">
                <a:latin typeface="Palatino"/>
              </a:rPr>
              <a:t>SLIDE INFORMATION SOURCE:  Wenger NK.  Cardiovascular health and disease in women problems and prospects.  Circulation 2004; 109:558-560.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23EED55-C9F5-4189-8F1B-03BD179C72C2}" type="slidenum">
              <a:rPr lang="en-US" smtClean="0">
                <a:latin typeface="Arial" pitchFamily="34" charset="0"/>
              </a:rPr>
              <a:pPr/>
              <a:t>14</a:t>
            </a:fld>
            <a:endParaRPr lang="en-US" smtClean="0">
              <a:latin typeface="Arial" pitchFamily="34" charset="0"/>
            </a:endParaRPr>
          </a:p>
        </p:txBody>
      </p:sp>
      <p:sp>
        <p:nvSpPr>
          <p:cNvPr id="23555" name="Rectangle 2"/>
          <p:cNvSpPr>
            <a:spLocks noGrp="1" noRot="1" noChangeArrowheads="1" noTextEdit="1"/>
          </p:cNvSpPr>
          <p:nvPr>
            <p:ph type="sldImg"/>
          </p:nvPr>
        </p:nvSpPr>
        <p:spPr>
          <a:ln/>
        </p:spPr>
      </p:sp>
      <p:sp>
        <p:nvSpPr>
          <p:cNvPr id="23556" name="Rectangle 3"/>
          <p:cNvSpPr>
            <a:spLocks noGrp="1" noChangeArrowheads="1"/>
          </p:cNvSpPr>
          <p:nvPr>
            <p:ph type="body" idx="1"/>
          </p:nvPr>
        </p:nvSpPr>
        <p:spPr>
          <a:xfrm>
            <a:off x="914400" y="4341813"/>
            <a:ext cx="5029200" cy="4116387"/>
          </a:xfrm>
          <a:noFill/>
          <a:ln/>
        </p:spPr>
        <p:txBody>
          <a:bodyPr/>
          <a:lstStyle/>
          <a:p>
            <a:pPr eaLnBrk="1" hangingPunct="1"/>
            <a:r>
              <a:rPr lang="en-US" smtClean="0">
                <a:latin typeface="Palatino"/>
              </a:rPr>
              <a:t>SLIDE INFORMATION SOURCES:  Chandra NC, et al.  Observations of the treatment of women in the United States with myocardial infarction; a report from the National Registry of Myocardial Infarction-I. Arch Intern Med 1998; 158:981-988; Nohria A, et al. Gender differences in coronary artery disease in women: gender differences in mortality after myocardial infarction: why women fare worse than men. Cardiol Clin 1998; 16:45-57. Scott LB, Allen JK. Providers perceptions of factors affecting women’s referral to outpatient cardiac rehabilitation programs: an exploratory study. J Cardiopulm Rehab 2004; 24:387-391. O’Meara JG, et al.  Ethnic and sex differences in the prevalence, treatment, and control of dyslipidemia among hypertensive adults in the GENOA study. Arch Intern Med 2004; 164:1313-1318.  Hendrix KH, et al.  Ethnic, gender, and age-related differences in treatment and control of dyslipidemia in hypertensive patients. Ethn Dis 2005; 15:11-16.</a:t>
            </a:r>
          </a:p>
          <a:p>
            <a:pPr eaLnBrk="1" hangingPunct="1"/>
            <a:endParaRPr lang="en-US" smtClean="0">
              <a:latin typeface="Palatino"/>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62200" y="1949450"/>
            <a:ext cx="6629400" cy="1066800"/>
          </a:xfrm>
        </p:spPr>
        <p:txBody>
          <a:bodyPr/>
          <a:lstStyle>
            <a:lvl1pPr algn="r">
              <a:defRPr sz="3600"/>
            </a:lvl1pPr>
          </a:lstStyle>
          <a:p>
            <a:r>
              <a:rPr lang="en-US"/>
              <a:t>Click to edit Master title style</a:t>
            </a:r>
          </a:p>
        </p:txBody>
      </p:sp>
      <p:sp>
        <p:nvSpPr>
          <p:cNvPr id="3075" name="Rectangle 3"/>
          <p:cNvSpPr>
            <a:spLocks noGrp="1" noChangeArrowheads="1"/>
          </p:cNvSpPr>
          <p:nvPr>
            <p:ph type="subTitle" idx="1"/>
          </p:nvPr>
        </p:nvSpPr>
        <p:spPr>
          <a:xfrm>
            <a:off x="3263900" y="3168650"/>
            <a:ext cx="5715000" cy="10668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2971800" y="7467600"/>
            <a:ext cx="1506538"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410200" y="7467600"/>
            <a:ext cx="2289175"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839200" y="7467600"/>
            <a:ext cx="1506538" cy="457200"/>
          </a:xfrm>
        </p:spPr>
        <p:txBody>
          <a:bodyPr/>
          <a:lstStyle>
            <a:lvl1pPr>
              <a:defRPr/>
            </a:lvl1pPr>
          </a:lstStyle>
          <a:p>
            <a:pPr>
              <a:defRPr/>
            </a:pPr>
            <a:fld id="{FA059650-A6E4-42C6-8159-3CD4FD2C5A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BF44E-F352-4B90-9435-74F5C2E691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92075"/>
            <a:ext cx="1866900" cy="600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2075"/>
            <a:ext cx="54483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40CD29-F0C3-45AE-94A9-FE5E0BE72F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92075"/>
            <a:ext cx="7467600" cy="1050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96850" y="1371600"/>
            <a:ext cx="7423150" cy="4724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BF142-A157-40A8-A5AF-C3AA83F5001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92075"/>
            <a:ext cx="7467600"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6850" y="1371600"/>
            <a:ext cx="7423150" cy="4724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3E019-6458-4FF9-84FC-581953EC01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3603D-3CC0-4193-84E6-402E56D291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55A83-7644-4D42-BA39-6264AC5CB2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6850" y="1371600"/>
            <a:ext cx="36353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371600"/>
            <a:ext cx="36353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3771D9-4857-4079-A917-B1EACDB95F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225B41-7A30-4C2D-86DB-E7651DE3DD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C1A75C-0B09-45E6-93BD-7ECAFC89A4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D59935-6D6C-4F5B-A2E8-C571925672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44E06D-374E-41BF-B0E1-A5121B131C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333C9D-0BC5-49AB-BCC4-7A217EA154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92075"/>
            <a:ext cx="746760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850" y="1371600"/>
            <a:ext cx="74231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2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F94F9E9E-BC1E-4E76-9A6A-2119C19B2C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omenshealthresearch.org/hs/healthfacts.htm" TargetMode="External"/><Relationship Id="rId2" Type="http://schemas.openxmlformats.org/officeDocument/2006/relationships/hyperlink" Target="http://www.womenshealthresearch.org/hs/links.htm" TargetMode="External"/><Relationship Id="rId1" Type="http://schemas.openxmlformats.org/officeDocument/2006/relationships/slideLayout" Target="../slideLayouts/slideLayout2.xml"/><Relationship Id="rId5" Type="http://schemas.openxmlformats.org/officeDocument/2006/relationships/hyperlink" Target="http://www.genderphysiology.org/" TargetMode="External"/><Relationship Id="rId4" Type="http://schemas.openxmlformats.org/officeDocument/2006/relationships/hyperlink" Target="http://www.crwh.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3124200" y="5029200"/>
            <a:ext cx="5715000" cy="1066800"/>
          </a:xfrm>
        </p:spPr>
        <p:txBody>
          <a:bodyPr/>
          <a:lstStyle/>
          <a:p>
            <a:pPr eaLnBrk="1" hangingPunct="1"/>
            <a:r>
              <a:rPr lang="en-US" smtClean="0">
                <a:solidFill>
                  <a:srgbClr val="800000"/>
                </a:solidFill>
              </a:rPr>
              <a:t>Barbara Furry RNC, MS, CCRN</a:t>
            </a:r>
          </a:p>
        </p:txBody>
      </p:sp>
      <p:sp>
        <p:nvSpPr>
          <p:cNvPr id="3075" name="Title 1"/>
          <p:cNvSpPr>
            <a:spLocks noGrp="1"/>
          </p:cNvSpPr>
          <p:nvPr>
            <p:ph type="ctrTitle"/>
          </p:nvPr>
        </p:nvSpPr>
        <p:spPr>
          <a:xfrm>
            <a:off x="685800" y="1752600"/>
            <a:ext cx="8229600" cy="1470025"/>
          </a:xfrm>
        </p:spPr>
        <p:txBody>
          <a:bodyPr/>
          <a:lstStyle/>
          <a:p>
            <a:pPr eaLnBrk="1" hangingPunct="1"/>
            <a:r>
              <a:rPr lang="en-US" smtClean="0">
                <a:latin typeface="Georgia" pitchFamily="18" charset="0"/>
              </a:rPr>
              <a:t>ACS: Still the Silent Killer of Women</a:t>
            </a:r>
          </a:p>
        </p:txBody>
      </p:sp>
      <p:sp>
        <p:nvSpPr>
          <p:cNvPr id="3076" name="Rectangle 3"/>
          <p:cNvSpPr>
            <a:spLocks noChangeArrowheads="1"/>
          </p:cNvSpPr>
          <p:nvPr/>
        </p:nvSpPr>
        <p:spPr bwMode="auto">
          <a:xfrm>
            <a:off x="4267200" y="5562600"/>
            <a:ext cx="4572000" cy="341313"/>
          </a:xfrm>
          <a:prstGeom prst="rect">
            <a:avLst/>
          </a:prstGeom>
          <a:noFill/>
          <a:ln w="9525">
            <a:noFill/>
            <a:miter lim="800000"/>
            <a:headEnd/>
            <a:tailEnd/>
          </a:ln>
        </p:spPr>
        <p:txBody>
          <a:bodyPr>
            <a:spAutoFit/>
          </a:bodyPr>
          <a:lstStyle/>
          <a:p>
            <a:pPr>
              <a:lnSpc>
                <a:spcPct val="90000"/>
              </a:lnSpc>
            </a:pPr>
            <a:endParaRPr lang="en-US">
              <a:latin typeface="Georgia" pitchFamily="18" charset="0"/>
            </a:endParaRPr>
          </a:p>
        </p:txBody>
      </p:sp>
      <p:sp>
        <p:nvSpPr>
          <p:cNvPr id="3077" name="Rectangle 5"/>
          <p:cNvSpPr>
            <a:spLocks noChangeArrowheads="1"/>
          </p:cNvSpPr>
          <p:nvPr/>
        </p:nvSpPr>
        <p:spPr bwMode="auto">
          <a:xfrm>
            <a:off x="4343400" y="6400800"/>
            <a:ext cx="3525838" cy="285750"/>
          </a:xfrm>
          <a:prstGeom prst="rect">
            <a:avLst/>
          </a:prstGeom>
          <a:noFill/>
          <a:ln w="9525">
            <a:noFill/>
            <a:miter lim="800000"/>
            <a:headEnd/>
            <a:tailEnd/>
          </a:ln>
        </p:spPr>
        <p:txBody>
          <a:bodyPr>
            <a:spAutoFit/>
          </a:bodyPr>
          <a:lstStyle/>
          <a:p>
            <a:pPr>
              <a:lnSpc>
                <a:spcPct val="90000"/>
              </a:lnSpc>
            </a:pPr>
            <a:endParaRPr lang="en-US" sz="140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2"/>
          <p:cNvSpPr>
            <a:spLocks noGrp="1"/>
          </p:cNvSpPr>
          <p:nvPr>
            <p:ph type="sldNum" sz="quarter" idx="12"/>
          </p:nvPr>
        </p:nvSpPr>
        <p:spPr>
          <a:noFill/>
        </p:spPr>
        <p:txBody>
          <a:bodyPr/>
          <a:lstStyle/>
          <a:p>
            <a:fld id="{2975AEC7-2140-4FD1-8833-29FB2237A0DE}" type="slidenum">
              <a:rPr lang="en-US" smtClean="0">
                <a:latin typeface="Arial" pitchFamily="34" charset="0"/>
              </a:rPr>
              <a:pPr/>
              <a:t>10</a:t>
            </a:fld>
            <a:endParaRPr lang="en-US" smtClean="0">
              <a:latin typeface="Arial" pitchFamily="34" charset="0"/>
            </a:endParaRPr>
          </a:p>
        </p:txBody>
      </p:sp>
      <p:sp>
        <p:nvSpPr>
          <p:cNvPr id="12291" name="Title 1"/>
          <p:cNvSpPr>
            <a:spLocks noGrp="1"/>
          </p:cNvSpPr>
          <p:nvPr>
            <p:ph type="title"/>
          </p:nvPr>
        </p:nvSpPr>
        <p:spPr/>
        <p:txBody>
          <a:bodyPr/>
          <a:lstStyle/>
          <a:p>
            <a:pPr algn="ctr" eaLnBrk="1" hangingPunct="1"/>
            <a:r>
              <a:rPr lang="en-US" smtClean="0">
                <a:latin typeface="Georgia" pitchFamily="18" charset="0"/>
              </a:rPr>
              <a:t>Stress</a:t>
            </a:r>
          </a:p>
        </p:txBody>
      </p:sp>
      <p:sp>
        <p:nvSpPr>
          <p:cNvPr id="12292" name="Content Placeholder 2"/>
          <p:cNvSpPr>
            <a:spLocks noGrp="1"/>
          </p:cNvSpPr>
          <p:nvPr>
            <p:ph sz="quarter" idx="1"/>
          </p:nvPr>
        </p:nvSpPr>
        <p:spPr/>
        <p:txBody>
          <a:bodyPr/>
          <a:lstStyle/>
          <a:p>
            <a:pPr eaLnBrk="1" hangingPunct="1"/>
            <a:endParaRPr lang="en-US" smtClean="0">
              <a:latin typeface="Georgia" pitchFamily="18" charset="0"/>
            </a:endParaRPr>
          </a:p>
          <a:p>
            <a:pPr eaLnBrk="1" hangingPunct="1"/>
            <a:r>
              <a:rPr lang="en-US" smtClean="0"/>
              <a:t>Puts a woman at greater risk for CVD and poorer outcomes</a:t>
            </a:r>
          </a:p>
          <a:p>
            <a:pPr eaLnBrk="1" hangingPunct="1"/>
            <a:r>
              <a:rPr lang="en-US" smtClean="0"/>
              <a:t>Depression also may increase risk or deter her from seeking medical help</a:t>
            </a:r>
          </a:p>
          <a:p>
            <a:pPr eaLnBrk="1" hangingPunct="1"/>
            <a:r>
              <a:rPr lang="en-US" smtClean="0"/>
              <a:t>Consider screening women with CAD for depression and refer for treatment as needed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2"/>
          <p:cNvSpPr>
            <a:spLocks noGrp="1"/>
          </p:cNvSpPr>
          <p:nvPr>
            <p:ph type="sldNum" sz="quarter" idx="12"/>
          </p:nvPr>
        </p:nvSpPr>
        <p:spPr>
          <a:noFill/>
        </p:spPr>
        <p:txBody>
          <a:bodyPr/>
          <a:lstStyle/>
          <a:p>
            <a:fld id="{F57E00A8-D823-4A09-86B4-714F98A38F92}" type="slidenum">
              <a:rPr lang="en-US" smtClean="0">
                <a:latin typeface="Arial" pitchFamily="34" charset="0"/>
              </a:rPr>
              <a:pPr/>
              <a:t>11</a:t>
            </a:fld>
            <a:endParaRPr lang="en-US" smtClean="0">
              <a:latin typeface="Arial" pitchFamily="34" charset="0"/>
            </a:endParaRPr>
          </a:p>
        </p:txBody>
      </p:sp>
      <p:sp>
        <p:nvSpPr>
          <p:cNvPr id="13315" name="Title 1"/>
          <p:cNvSpPr>
            <a:spLocks noGrp="1"/>
          </p:cNvSpPr>
          <p:nvPr>
            <p:ph type="title"/>
          </p:nvPr>
        </p:nvSpPr>
        <p:spPr/>
        <p:txBody>
          <a:bodyPr/>
          <a:lstStyle/>
          <a:p>
            <a:pPr algn="ctr"/>
            <a:r>
              <a:rPr lang="en-US" sz="3200" smtClean="0">
                <a:latin typeface="Georgia" pitchFamily="18" charset="0"/>
              </a:rPr>
              <a:t>Signs and Symptoms in Women</a:t>
            </a:r>
            <a:endParaRPr lang="en-US" sz="3200" smtClean="0"/>
          </a:p>
        </p:txBody>
      </p:sp>
      <p:sp>
        <p:nvSpPr>
          <p:cNvPr id="13316" name="Content Placeholder 2"/>
          <p:cNvSpPr>
            <a:spLocks noGrp="1"/>
          </p:cNvSpPr>
          <p:nvPr>
            <p:ph sz="quarter" idx="1"/>
          </p:nvPr>
        </p:nvSpPr>
        <p:spPr/>
        <p:txBody>
          <a:bodyPr/>
          <a:lstStyle/>
          <a:p>
            <a:r>
              <a:rPr lang="en-US" sz="2400" smtClean="0">
                <a:cs typeface="Arial" pitchFamily="34" charset="0"/>
              </a:rPr>
              <a:t>Number one symptom is </a:t>
            </a:r>
            <a:r>
              <a:rPr lang="en-US" sz="2400" smtClean="0">
                <a:solidFill>
                  <a:srgbClr val="C00000"/>
                </a:solidFill>
                <a:cs typeface="Arial" pitchFamily="34" charset="0"/>
              </a:rPr>
              <a:t>SOB!</a:t>
            </a:r>
            <a:r>
              <a:rPr lang="en-US" sz="2400" smtClean="0">
                <a:latin typeface="Georgia" pitchFamily="18" charset="0"/>
              </a:rPr>
              <a:t/>
            </a:r>
            <a:br>
              <a:rPr lang="en-US" sz="2400" smtClean="0">
                <a:latin typeface="Georgia" pitchFamily="18" charset="0"/>
              </a:rPr>
            </a:br>
            <a:endParaRPr lang="en-US" sz="2400" smtClean="0">
              <a:latin typeface="Georgia" pitchFamily="18" charset="0"/>
            </a:endParaRPr>
          </a:p>
          <a:p>
            <a:r>
              <a:rPr lang="en-US" sz="2400" smtClean="0"/>
              <a:t>Other symptoms include: fatigue, GI symptoms, changes in sleep patterns</a:t>
            </a:r>
          </a:p>
          <a:p>
            <a:r>
              <a:rPr lang="en-US" sz="2400" smtClean="0"/>
              <a:t>May also have:</a:t>
            </a:r>
          </a:p>
          <a:p>
            <a:pPr lvl="1"/>
            <a:r>
              <a:rPr lang="en-US" sz="2400" smtClean="0"/>
              <a:t>Heaviness, squeezing, or pain in left chest, abdomen, midback, or shoulder</a:t>
            </a:r>
          </a:p>
          <a:p>
            <a:pPr lvl="1"/>
            <a:r>
              <a:rPr lang="en-US" sz="2400" smtClean="0"/>
              <a:t>Arm pain</a:t>
            </a:r>
          </a:p>
          <a:p>
            <a:pPr lvl="1"/>
            <a:r>
              <a:rPr lang="en-US" sz="2400" smtClean="0"/>
              <a:t>Palpitations or pain that’s sharp or fleeting</a:t>
            </a:r>
          </a:p>
          <a:p>
            <a:pPr lvl="1"/>
            <a:endParaRPr lang="en-US" sz="2400" smtClean="0"/>
          </a:p>
        </p:txBody>
      </p:sp>
      <p:sp>
        <p:nvSpPr>
          <p:cNvPr id="13317" name="Rectangle 4"/>
          <p:cNvSpPr>
            <a:spLocks noChangeArrowheads="1"/>
          </p:cNvSpPr>
          <p:nvPr/>
        </p:nvSpPr>
        <p:spPr bwMode="auto">
          <a:xfrm>
            <a:off x="1676400" y="5257800"/>
            <a:ext cx="4572000" cy="923925"/>
          </a:xfrm>
          <a:prstGeom prst="rect">
            <a:avLst/>
          </a:prstGeom>
          <a:noFill/>
          <a:ln w="9525">
            <a:noFill/>
            <a:miter lim="800000"/>
            <a:headEnd/>
            <a:tailEnd/>
          </a:ln>
        </p:spPr>
        <p:txBody>
          <a:bodyPr>
            <a:spAutoFit/>
          </a:bodyPr>
          <a:lstStyle/>
          <a:p>
            <a:pPr algn="ctr"/>
            <a:r>
              <a:rPr lang="en-US" b="1"/>
              <a:t>An older woman or one with diabetes may not experience any pain during an MI.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2"/>
          <p:cNvSpPr>
            <a:spLocks noGrp="1"/>
          </p:cNvSpPr>
          <p:nvPr>
            <p:ph type="sldNum" sz="quarter" idx="12"/>
          </p:nvPr>
        </p:nvSpPr>
        <p:spPr>
          <a:noFill/>
        </p:spPr>
        <p:txBody>
          <a:bodyPr/>
          <a:lstStyle/>
          <a:p>
            <a:fld id="{8F97635F-F12A-4CA7-987C-B770CB160E72}" type="slidenum">
              <a:rPr lang="en-US" smtClean="0">
                <a:latin typeface="Arial" pitchFamily="34" charset="0"/>
              </a:rPr>
              <a:pPr/>
              <a:t>12</a:t>
            </a:fld>
            <a:endParaRPr lang="en-US" smtClean="0">
              <a:latin typeface="Arial" pitchFamily="34" charset="0"/>
            </a:endParaRPr>
          </a:p>
        </p:txBody>
      </p:sp>
      <p:sp>
        <p:nvSpPr>
          <p:cNvPr id="14339" name="Title 1"/>
          <p:cNvSpPr>
            <a:spLocks noGrp="1"/>
          </p:cNvSpPr>
          <p:nvPr>
            <p:ph type="title"/>
          </p:nvPr>
        </p:nvSpPr>
        <p:spPr/>
        <p:txBody>
          <a:bodyPr/>
          <a:lstStyle/>
          <a:p>
            <a:pPr algn="ctr"/>
            <a:r>
              <a:rPr lang="en-US" smtClean="0">
                <a:latin typeface="Georgia" pitchFamily="18" charset="0"/>
              </a:rPr>
              <a:t>EKG Findings</a:t>
            </a:r>
          </a:p>
        </p:txBody>
      </p:sp>
      <p:sp>
        <p:nvSpPr>
          <p:cNvPr id="14340" name="Content Placeholder 4"/>
          <p:cNvSpPr>
            <a:spLocks noGrp="1"/>
          </p:cNvSpPr>
          <p:nvPr>
            <p:ph sz="quarter" idx="1"/>
          </p:nvPr>
        </p:nvSpPr>
        <p:spPr/>
        <p:txBody>
          <a:bodyPr anchor="ctr"/>
          <a:lstStyle/>
          <a:p>
            <a:pPr algn="ctr">
              <a:buFont typeface="Wingdings 2" pitchFamily="18" charset="2"/>
              <a:buNone/>
            </a:pPr>
            <a:r>
              <a:rPr lang="en-US" smtClean="0"/>
              <a:t>“</a:t>
            </a:r>
            <a:r>
              <a:rPr lang="en-US" sz="2400" smtClean="0"/>
              <a:t>Significantly, electrocardiogram findings are different for men and women. A woman experiencing an MI is far less likely than a man to have concurrent ST-segment elevation. </a:t>
            </a:r>
          </a:p>
          <a:p>
            <a:pPr algn="ctr">
              <a:buFont typeface="Wingdings 2" pitchFamily="18" charset="2"/>
              <a:buNone/>
            </a:pPr>
            <a:r>
              <a:rPr lang="en-US" sz="2400" smtClean="0"/>
              <a:t>If she describes atypical pain and has an EKG that doesn’t show any ST-segment changes, she may be misdiagnosed and not get follow-up testing.”</a:t>
            </a:r>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2"/>
          <p:cNvSpPr>
            <a:spLocks noGrp="1"/>
          </p:cNvSpPr>
          <p:nvPr>
            <p:ph type="sldNum" sz="quarter" idx="12"/>
          </p:nvPr>
        </p:nvSpPr>
        <p:spPr>
          <a:noFill/>
        </p:spPr>
        <p:txBody>
          <a:bodyPr/>
          <a:lstStyle/>
          <a:p>
            <a:fld id="{EA4A6E6F-41E8-4F2F-90E2-6B96BC0F071A}" type="slidenum">
              <a:rPr lang="en-US" smtClean="0">
                <a:latin typeface="Arial" pitchFamily="34" charset="0"/>
              </a:rPr>
              <a:pPr/>
              <a:t>13</a:t>
            </a:fld>
            <a:endParaRPr lang="en-US" smtClean="0">
              <a:latin typeface="Arial" pitchFamily="34" charset="0"/>
            </a:endParaRPr>
          </a:p>
        </p:txBody>
      </p:sp>
      <p:sp>
        <p:nvSpPr>
          <p:cNvPr id="15363" name="Title 1"/>
          <p:cNvSpPr>
            <a:spLocks noGrp="1"/>
          </p:cNvSpPr>
          <p:nvPr>
            <p:ph type="title"/>
          </p:nvPr>
        </p:nvSpPr>
        <p:spPr/>
        <p:txBody>
          <a:bodyPr/>
          <a:lstStyle/>
          <a:p>
            <a:pPr algn="ctr"/>
            <a:r>
              <a:rPr lang="en-US" smtClean="0">
                <a:latin typeface="Georgia" pitchFamily="18" charset="0"/>
              </a:rPr>
              <a:t>Diagnostic Testing</a:t>
            </a:r>
          </a:p>
        </p:txBody>
      </p:sp>
      <p:sp>
        <p:nvSpPr>
          <p:cNvPr id="15364" name="Content Placeholder 2"/>
          <p:cNvSpPr>
            <a:spLocks noGrp="1"/>
          </p:cNvSpPr>
          <p:nvPr>
            <p:ph sz="quarter" idx="1"/>
          </p:nvPr>
        </p:nvSpPr>
        <p:spPr>
          <a:xfrm>
            <a:off x="152400" y="1143000"/>
            <a:ext cx="7423150" cy="4724400"/>
          </a:xfrm>
        </p:spPr>
        <p:txBody>
          <a:bodyPr/>
          <a:lstStyle/>
          <a:p>
            <a:r>
              <a:rPr lang="en-US" sz="2400" smtClean="0"/>
              <a:t>If at risk or high risk:</a:t>
            </a:r>
          </a:p>
          <a:p>
            <a:pPr lvl="1"/>
            <a:r>
              <a:rPr lang="en-US" sz="2400" smtClean="0"/>
              <a:t>Exercise echocardiography (“stress echo”)</a:t>
            </a:r>
          </a:p>
          <a:p>
            <a:pPr lvl="2"/>
            <a:r>
              <a:rPr lang="en-US" smtClean="0"/>
              <a:t>More reliable in women, especially when wall motion or valve function in question</a:t>
            </a:r>
          </a:p>
          <a:p>
            <a:pPr lvl="1"/>
            <a:r>
              <a:rPr lang="en-US" sz="2400" smtClean="0"/>
              <a:t>Invasive Procedures: PCI/CABG</a:t>
            </a:r>
          </a:p>
          <a:p>
            <a:pPr lvl="1"/>
            <a:r>
              <a:rPr lang="en-US" sz="2400" smtClean="0"/>
              <a:t>Exercise or pharmacologic stress test</a:t>
            </a:r>
          </a:p>
          <a:p>
            <a:pPr lvl="2"/>
            <a:r>
              <a:rPr lang="en-US" smtClean="0"/>
              <a:t>False-positives more common in women</a:t>
            </a:r>
          </a:p>
          <a:p>
            <a:pPr lvl="2"/>
            <a:r>
              <a:rPr lang="en-US" sz="1800" smtClean="0"/>
              <a:t>A woman’s blood vessels may be small and difficult to cannulate or visualize during the above procedures, therefore her risk of complications is greater. Also, women are more likely than men to experience bleeding at the surgical site or hemorrhagic stroke, and their in-hospital mortality rate is significantly higher.</a:t>
            </a:r>
            <a:endParaRPr lang="en-US" sz="1800" b="1" smtClean="0"/>
          </a:p>
          <a:p>
            <a:pPr lvl="2"/>
            <a:endParaRPr lang="en-US" sz="1100" smtClean="0">
              <a:latin typeface="Georgia" pitchFamily="18" charset="0"/>
            </a:endParaRPr>
          </a:p>
          <a:p>
            <a:pPr lvl="1"/>
            <a:endParaRPr lang="en-US" sz="1200" smtClean="0">
              <a:latin typeface="Georgia" pitchFamily="18" charset="0"/>
            </a:endParaRPr>
          </a:p>
          <a:p>
            <a:endParaRPr lang="en-US" smtClean="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001000" cy="1143000"/>
          </a:xfrm>
        </p:spPr>
        <p:txBody>
          <a:bodyPr anchor="t"/>
          <a:lstStyle/>
          <a:p>
            <a:pPr eaLnBrk="1" hangingPunct="1">
              <a:lnSpc>
                <a:spcPct val="80000"/>
              </a:lnSpc>
            </a:pPr>
            <a:r>
              <a:rPr lang="en-US" sz="2800" smtClean="0">
                <a:latin typeface="Georgia" pitchFamily="18" charset="0"/>
              </a:rPr>
              <a:t>Women Receive Less Interventions </a:t>
            </a:r>
            <a:br>
              <a:rPr lang="en-US" sz="2800" smtClean="0">
                <a:latin typeface="Georgia" pitchFamily="18" charset="0"/>
              </a:rPr>
            </a:br>
            <a:r>
              <a:rPr lang="en-US" sz="2800" smtClean="0">
                <a:latin typeface="Georgia" pitchFamily="18" charset="0"/>
              </a:rPr>
              <a:t>to Prevent and Treat Heart Disease</a:t>
            </a:r>
          </a:p>
        </p:txBody>
      </p:sp>
      <p:sp>
        <p:nvSpPr>
          <p:cNvPr id="16387" name="Rectangle 3"/>
          <p:cNvSpPr>
            <a:spLocks noGrp="1" noChangeArrowheads="1"/>
          </p:cNvSpPr>
          <p:nvPr>
            <p:ph type="body" idx="1"/>
          </p:nvPr>
        </p:nvSpPr>
        <p:spPr>
          <a:xfrm>
            <a:off x="685800" y="1524000"/>
            <a:ext cx="5891213" cy="4124325"/>
          </a:xfrm>
        </p:spPr>
        <p:txBody>
          <a:bodyPr/>
          <a:lstStyle/>
          <a:p>
            <a:pPr eaLnBrk="1" hangingPunct="1"/>
            <a:r>
              <a:rPr lang="en-US" sz="2800" smtClean="0"/>
              <a:t>Less cholesterol screening</a:t>
            </a:r>
          </a:p>
          <a:p>
            <a:pPr eaLnBrk="1" hangingPunct="1"/>
            <a:r>
              <a:rPr lang="en-US" sz="2800" smtClean="0"/>
              <a:t>Less lipid-lowering therapies</a:t>
            </a:r>
          </a:p>
          <a:p>
            <a:pPr eaLnBrk="1" hangingPunct="1"/>
            <a:r>
              <a:rPr lang="en-US" sz="2800" smtClean="0"/>
              <a:t>Less use of heparin, beta-blockers and aspirin during myocardial infarction</a:t>
            </a:r>
          </a:p>
          <a:p>
            <a:pPr eaLnBrk="1" hangingPunct="1"/>
            <a:r>
              <a:rPr lang="en-US" sz="2800" smtClean="0"/>
              <a:t>Fewer referrals to cardiac rehabilitation</a:t>
            </a:r>
          </a:p>
        </p:txBody>
      </p:sp>
      <p:sp>
        <p:nvSpPr>
          <p:cNvPr id="16388" name="Text Box 4"/>
          <p:cNvSpPr txBox="1">
            <a:spLocks noChangeArrowheads="1"/>
          </p:cNvSpPr>
          <p:nvPr/>
        </p:nvSpPr>
        <p:spPr bwMode="auto">
          <a:xfrm>
            <a:off x="304800" y="6567488"/>
            <a:ext cx="8305800" cy="274637"/>
          </a:xfrm>
          <a:prstGeom prst="rect">
            <a:avLst/>
          </a:prstGeom>
          <a:noFill/>
          <a:ln w="9525" algn="ctr">
            <a:noFill/>
            <a:miter lim="800000"/>
            <a:headEnd/>
            <a:tailEnd/>
          </a:ln>
        </p:spPr>
        <p:txBody>
          <a:bodyPr>
            <a:spAutoFit/>
          </a:bodyPr>
          <a:lstStyle/>
          <a:p>
            <a:pPr>
              <a:spcBef>
                <a:spcPct val="50000"/>
              </a:spcBef>
            </a:pPr>
            <a:r>
              <a:rPr lang="en-US" sz="1200" b="1">
                <a:solidFill>
                  <a:schemeClr val="tx2"/>
                </a:solidFill>
              </a:rPr>
              <a:t>      Source:  </a:t>
            </a:r>
            <a:r>
              <a:rPr lang="en-US" sz="1200">
                <a:solidFill>
                  <a:schemeClr val="tx2"/>
                </a:solidFill>
              </a:rPr>
              <a:t>Chandra 1998, Nohria 1998, Scott 2004, O’Meara 2004, Hendrix 2005 </a:t>
            </a:r>
            <a:endParaRPr 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And the Answer is…….</a:t>
            </a:r>
          </a:p>
        </p:txBody>
      </p:sp>
      <p:sp>
        <p:nvSpPr>
          <p:cNvPr id="17411" name="Rectangle 3"/>
          <p:cNvSpPr>
            <a:spLocks noGrp="1" noChangeArrowheads="1"/>
          </p:cNvSpPr>
          <p:nvPr>
            <p:ph type="body" idx="1"/>
          </p:nvPr>
        </p:nvSpPr>
        <p:spPr/>
        <p:txBody>
          <a:bodyPr/>
          <a:lstStyle/>
          <a:p>
            <a:r>
              <a:rPr lang="en-US" smtClean="0"/>
              <a:t>Differences in physiological vascular function. The coronary endothelial and microvascular reactivity are the believed key players.</a:t>
            </a:r>
            <a:br>
              <a:rPr lang="en-US" smtClean="0"/>
            </a:br>
            <a:r>
              <a:rPr lang="en-US" smtClean="0"/>
              <a:t/>
            </a:r>
            <a:br>
              <a:rPr lang="en-US" smtClean="0"/>
            </a:br>
            <a:r>
              <a:rPr lang="en-US" smtClean="0"/>
              <a:t/>
            </a:r>
            <a:br>
              <a:rPr lang="en-US" smtClean="0"/>
            </a:br>
            <a:r>
              <a:rPr lang="en-US" smtClean="0"/>
              <a:t/>
            </a:r>
            <a:br>
              <a:rPr lang="en-US" smtClean="0"/>
            </a:br>
            <a:r>
              <a:rPr lang="en-US" smtClean="0"/>
              <a:t>WISE Study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xfrm>
            <a:off x="1981200" y="6248400"/>
            <a:ext cx="152400" cy="457200"/>
          </a:xfrm>
          <a:noFill/>
        </p:spPr>
        <p:txBody>
          <a:bodyPr/>
          <a:lstStyle/>
          <a:p>
            <a:endParaRPr lang="en-US" smtClean="0">
              <a:latin typeface="Arial" pitchFamily="34" charset="0"/>
            </a:endParaRPr>
          </a:p>
        </p:txBody>
      </p:sp>
      <p:sp>
        <p:nvSpPr>
          <p:cNvPr id="18435" name="Rectangle 2"/>
          <p:cNvSpPr>
            <a:spLocks noGrp="1" noChangeArrowheads="1"/>
          </p:cNvSpPr>
          <p:nvPr>
            <p:ph type="title"/>
          </p:nvPr>
        </p:nvSpPr>
        <p:spPr/>
        <p:txBody>
          <a:bodyPr/>
          <a:lstStyle/>
          <a:p>
            <a:pPr algn="ctr"/>
            <a:r>
              <a:rPr lang="en-US" sz="2800" smtClean="0"/>
              <a:t>Websites on Sex-Based Differences in Health and Disease</a:t>
            </a:r>
          </a:p>
        </p:txBody>
      </p:sp>
      <p:sp>
        <p:nvSpPr>
          <p:cNvPr id="18436" name="Rectangle 3"/>
          <p:cNvSpPr>
            <a:spLocks noGrp="1" noChangeArrowheads="1"/>
          </p:cNvSpPr>
          <p:nvPr>
            <p:ph type="body" idx="1"/>
          </p:nvPr>
        </p:nvSpPr>
        <p:spPr>
          <a:xfrm>
            <a:off x="152400" y="1219200"/>
            <a:ext cx="8116888" cy="4687888"/>
          </a:xfrm>
        </p:spPr>
        <p:txBody>
          <a:bodyPr/>
          <a:lstStyle/>
          <a:p>
            <a:pPr>
              <a:lnSpc>
                <a:spcPct val="90000"/>
              </a:lnSpc>
            </a:pPr>
            <a:r>
              <a:rPr lang="en-US" sz="2800" smtClean="0"/>
              <a:t>Society for Women’s Health Research: </a:t>
            </a:r>
          </a:p>
          <a:p>
            <a:pPr lvl="1">
              <a:lnSpc>
                <a:spcPct val="90000"/>
              </a:lnSpc>
            </a:pPr>
            <a:r>
              <a:rPr lang="en-US" sz="2000" smtClean="0"/>
              <a:t>Overview of sex-based differences</a:t>
            </a:r>
          </a:p>
          <a:p>
            <a:pPr lvl="1">
              <a:lnSpc>
                <a:spcPct val="90000"/>
              </a:lnSpc>
            </a:pPr>
            <a:r>
              <a:rPr lang="en-US" sz="2000" smtClean="0"/>
              <a:t>Links to additional sources of information</a:t>
            </a:r>
          </a:p>
          <a:p>
            <a:pPr lvl="1">
              <a:lnSpc>
                <a:spcPct val="90000"/>
              </a:lnSpc>
            </a:pPr>
            <a:r>
              <a:rPr lang="en-US" sz="2000" smtClean="0">
                <a:solidFill>
                  <a:schemeClr val="folHlink"/>
                </a:solidFill>
                <a:hlinkClick r:id="rId2"/>
              </a:rPr>
              <a:t>http://www.womenshealthresearch.org/hs/links.htm</a:t>
            </a:r>
            <a:r>
              <a:rPr lang="en-US" sz="2000" smtClean="0">
                <a:solidFill>
                  <a:schemeClr val="folHlink"/>
                </a:solidFill>
              </a:rPr>
              <a:t/>
            </a:r>
            <a:br>
              <a:rPr lang="en-US" sz="2000" smtClean="0">
                <a:solidFill>
                  <a:schemeClr val="folHlink"/>
                </a:solidFill>
              </a:rPr>
            </a:br>
            <a:r>
              <a:rPr lang="en-US" sz="2000" smtClean="0">
                <a:solidFill>
                  <a:schemeClr val="folHlink"/>
                </a:solidFill>
                <a:hlinkClick r:id="rId3"/>
              </a:rPr>
              <a:t>http://www.womenshealthresearch.org/hs/healthfacts.htm</a:t>
            </a:r>
            <a:r>
              <a:rPr lang="en-US" sz="2000" smtClean="0">
                <a:solidFill>
                  <a:schemeClr val="folHlink"/>
                </a:solidFill>
              </a:rPr>
              <a:t/>
            </a:r>
            <a:br>
              <a:rPr lang="en-US" sz="2000" smtClean="0">
                <a:solidFill>
                  <a:schemeClr val="folHlink"/>
                </a:solidFill>
              </a:rPr>
            </a:br>
            <a:endParaRPr lang="en-US" sz="2000" smtClean="0">
              <a:solidFill>
                <a:schemeClr val="folHlink"/>
              </a:solidFill>
            </a:endParaRPr>
          </a:p>
          <a:p>
            <a:pPr>
              <a:lnSpc>
                <a:spcPct val="90000"/>
              </a:lnSpc>
            </a:pPr>
            <a:r>
              <a:rPr lang="en-US" sz="2400" smtClean="0"/>
              <a:t>Centre for Research in Women’s Health</a:t>
            </a:r>
          </a:p>
          <a:p>
            <a:pPr lvl="1">
              <a:lnSpc>
                <a:spcPct val="90000"/>
              </a:lnSpc>
            </a:pPr>
            <a:r>
              <a:rPr lang="en-US" sz="2000" smtClean="0">
                <a:hlinkClick r:id="rId4"/>
              </a:rPr>
              <a:t>http://www.crwh.org/</a:t>
            </a:r>
            <a:endParaRPr lang="en-US" sz="2000" smtClean="0"/>
          </a:p>
          <a:p>
            <a:pPr>
              <a:lnSpc>
                <a:spcPct val="90000"/>
              </a:lnSpc>
            </a:pPr>
            <a:r>
              <a:rPr lang="en-US" sz="2400" smtClean="0"/>
              <a:t>National Center for Gender Physiology at the University of Missouri</a:t>
            </a:r>
          </a:p>
          <a:p>
            <a:pPr lvl="1">
              <a:lnSpc>
                <a:spcPct val="90000"/>
              </a:lnSpc>
            </a:pPr>
            <a:r>
              <a:rPr lang="en-US" sz="2000" smtClean="0">
                <a:hlinkClick r:id="rId5"/>
              </a:rPr>
              <a:t>http://www.genderphysiology.org</a:t>
            </a:r>
            <a:endParaRPr lang="en-US" sz="2000" smtClean="0"/>
          </a:p>
          <a:p>
            <a:pPr>
              <a:lnSpc>
                <a:spcPct val="90000"/>
              </a:lnSpc>
            </a:pPr>
            <a:r>
              <a:rPr lang="en-US" sz="2400" smtClean="0"/>
              <a:t>Partnership for Gender-Specific Medicine</a:t>
            </a:r>
          </a:p>
          <a:p>
            <a:pPr lvl="1">
              <a:lnSpc>
                <a:spcPct val="90000"/>
              </a:lnSpc>
            </a:pPr>
            <a:r>
              <a:rPr lang="en-US" sz="2000" u="sng" smtClean="0">
                <a:solidFill>
                  <a:schemeClr val="hlink"/>
                </a:solidFill>
              </a:rPr>
              <a:t>http://cpmcnet.columbia.edu/dept/partnership/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OGHOUSE"/>
          <p:cNvPicPr>
            <a:picLocks noChangeAspect="1" noChangeArrowheads="1"/>
          </p:cNvPicPr>
          <p:nvPr/>
        </p:nvPicPr>
        <p:blipFill>
          <a:blip r:embed="rId2" cstate="print"/>
          <a:srcRect/>
          <a:stretch>
            <a:fillRect/>
          </a:stretch>
        </p:blipFill>
        <p:spPr bwMode="auto">
          <a:xfrm>
            <a:off x="1676400" y="457200"/>
            <a:ext cx="4495800"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endParaRPr lang="en-US" smtClean="0"/>
          </a:p>
        </p:txBody>
      </p:sp>
      <p:pic>
        <p:nvPicPr>
          <p:cNvPr id="4099" name="Picture 4" descr="cats"/>
          <p:cNvPicPr>
            <a:picLocks noChangeAspect="1" noChangeArrowheads="1"/>
          </p:cNvPicPr>
          <p:nvPr>
            <p:ph idx="1"/>
          </p:nvPr>
        </p:nvPicPr>
        <p:blipFill>
          <a:blip r:embed="rId2" cstate="print"/>
          <a:srcRect/>
          <a:stretch>
            <a:fillRect/>
          </a:stretch>
        </p:blipFill>
        <p:spPr>
          <a:xfrm>
            <a:off x="0" y="0"/>
            <a:ext cx="7010400" cy="68580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2"/>
          <p:cNvSpPr>
            <a:spLocks noGrp="1"/>
          </p:cNvSpPr>
          <p:nvPr>
            <p:ph type="sldNum" sz="quarter" idx="12"/>
          </p:nvPr>
        </p:nvSpPr>
        <p:spPr>
          <a:noFill/>
        </p:spPr>
        <p:txBody>
          <a:bodyPr/>
          <a:lstStyle/>
          <a:p>
            <a:fld id="{1847870D-B020-4E92-892F-CBD4EDD101F0}" type="slidenum">
              <a:rPr lang="en-US" smtClean="0">
                <a:latin typeface="Arial" pitchFamily="34" charset="0"/>
              </a:rPr>
              <a:pPr/>
              <a:t>3</a:t>
            </a:fld>
            <a:endParaRPr lang="en-US" smtClean="0">
              <a:latin typeface="Arial" pitchFamily="34" charset="0"/>
            </a:endParaRPr>
          </a:p>
        </p:txBody>
      </p:sp>
      <p:sp>
        <p:nvSpPr>
          <p:cNvPr id="5123" name="Title 7"/>
          <p:cNvSpPr>
            <a:spLocks noGrp="1"/>
          </p:cNvSpPr>
          <p:nvPr>
            <p:ph type="title"/>
          </p:nvPr>
        </p:nvSpPr>
        <p:spPr>
          <a:xfrm>
            <a:off x="152400" y="1219200"/>
            <a:ext cx="7772400" cy="3048000"/>
          </a:xfrm>
        </p:spPr>
        <p:txBody>
          <a:bodyPr/>
          <a:lstStyle/>
          <a:p>
            <a:pPr algn="ctr" eaLnBrk="1" hangingPunct="1"/>
            <a:r>
              <a:rPr lang="en-US" smtClean="0">
                <a:latin typeface="Georgia" pitchFamily="18" charset="0"/>
              </a:rPr>
              <a:t/>
            </a:r>
            <a:br>
              <a:rPr lang="en-US" smtClean="0">
                <a:latin typeface="Georgia" pitchFamily="18" charset="0"/>
              </a:rPr>
            </a:br>
            <a:r>
              <a:rPr lang="en-US" smtClean="0">
                <a:latin typeface="Georgia" pitchFamily="18" charset="0"/>
              </a:rPr>
              <a:t/>
            </a:r>
            <a:br>
              <a:rPr lang="en-US" smtClean="0">
                <a:latin typeface="Georgia" pitchFamily="18" charset="0"/>
              </a:rPr>
            </a:br>
            <a:r>
              <a:rPr lang="en-US" smtClean="0">
                <a:solidFill>
                  <a:schemeClr val="tx1"/>
                </a:solidFill>
                <a:latin typeface="Perpetua" pitchFamily="18" charset="0"/>
              </a:rPr>
              <a:t>“Heart disease is the leading killer of  women in the United States and the second leading cause of death in most developed nations.”</a:t>
            </a:r>
            <a:br>
              <a:rPr lang="en-US" smtClean="0">
                <a:solidFill>
                  <a:schemeClr val="tx1"/>
                </a:solidFill>
                <a:latin typeface="Perpetua" pitchFamily="18" charset="0"/>
              </a:rPr>
            </a:br>
            <a:r>
              <a:rPr lang="en-US" sz="2800" smtClean="0">
                <a:solidFill>
                  <a:schemeClr val="tx1"/>
                </a:solidFill>
                <a:latin typeface="Perpetua" pitchFamily="18" charset="0"/>
              </a:rPr>
              <a:t>--American Heart Association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467600" cy="1050925"/>
          </a:xfrm>
        </p:spPr>
        <p:txBody>
          <a:bodyPr/>
          <a:lstStyle/>
          <a:p>
            <a:r>
              <a:rPr lang="en-US" sz="3200" smtClean="0"/>
              <a:t>Why Do Women Have a More Adverse CHD Prognosis?</a:t>
            </a:r>
          </a:p>
        </p:txBody>
      </p:sp>
      <p:sp>
        <p:nvSpPr>
          <p:cNvPr id="6147" name="Rectangle 3"/>
          <p:cNvSpPr>
            <a:spLocks noGrp="1" noChangeArrowheads="1"/>
          </p:cNvSpPr>
          <p:nvPr>
            <p:ph type="body" idx="1"/>
          </p:nvPr>
        </p:nvSpPr>
        <p:spPr/>
        <p:txBody>
          <a:bodyPr/>
          <a:lstStyle/>
          <a:p>
            <a:r>
              <a:rPr lang="en-US" smtClean="0"/>
              <a:t>Is it due to age?</a:t>
            </a:r>
          </a:p>
          <a:p>
            <a:r>
              <a:rPr lang="en-US" smtClean="0"/>
              <a:t>Is it due to comorbidity?</a:t>
            </a:r>
          </a:p>
          <a:p>
            <a:r>
              <a:rPr lang="en-US" smtClean="0"/>
              <a:t>Is it due to gender gap in medical therapy?</a:t>
            </a:r>
          </a:p>
          <a:p>
            <a:r>
              <a:rPr lang="en-US" smtClean="0"/>
              <a:t>Is it due to more advanced angiographic CAD? </a:t>
            </a:r>
          </a:p>
          <a:p>
            <a:r>
              <a:rPr lang="en-US" smtClean="0"/>
              <a:t>The answers are at the end!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81000"/>
            <a:ext cx="8305800" cy="1143000"/>
          </a:xfrm>
        </p:spPr>
        <p:txBody>
          <a:bodyPr anchor="t"/>
          <a:lstStyle/>
          <a:p>
            <a:pPr eaLnBrk="1" hangingPunct="1"/>
            <a:r>
              <a:rPr lang="en-US" sz="3200" smtClean="0">
                <a:latin typeface="Georgia" pitchFamily="18" charset="0"/>
              </a:rPr>
              <a:t>Prognosis After MI</a:t>
            </a:r>
          </a:p>
        </p:txBody>
      </p:sp>
      <p:sp>
        <p:nvSpPr>
          <p:cNvPr id="7171" name="Rectangle 3"/>
          <p:cNvSpPr>
            <a:spLocks noChangeArrowheads="1"/>
          </p:cNvSpPr>
          <p:nvPr/>
        </p:nvSpPr>
        <p:spPr bwMode="auto">
          <a:xfrm>
            <a:off x="457200" y="1524000"/>
            <a:ext cx="7391400" cy="3643313"/>
          </a:xfrm>
          <a:prstGeom prst="rect">
            <a:avLst/>
          </a:prstGeom>
          <a:noFill/>
          <a:ln w="9525">
            <a:noFill/>
            <a:miter lim="800000"/>
            <a:headEnd/>
            <a:tailEnd/>
          </a:ln>
        </p:spPr>
        <p:txBody>
          <a:bodyPr/>
          <a:lstStyle/>
          <a:p>
            <a:pPr marL="342900" indent="-342900">
              <a:spcBef>
                <a:spcPct val="20000"/>
              </a:spcBef>
              <a:buClr>
                <a:srgbClr val="993300"/>
              </a:buClr>
              <a:buFont typeface="Wingdings" pitchFamily="2" charset="2"/>
              <a:buChar char="§"/>
            </a:pPr>
            <a:r>
              <a:rPr lang="en-US" sz="2800">
                <a:solidFill>
                  <a:schemeClr val="tx2"/>
                </a:solidFill>
              </a:rPr>
              <a:t>38% of women die within first year</a:t>
            </a:r>
          </a:p>
          <a:p>
            <a:pPr marL="742950" lvl="1" indent="-285750">
              <a:spcBef>
                <a:spcPct val="20000"/>
              </a:spcBef>
              <a:buClr>
                <a:schemeClr val="folHlink"/>
              </a:buClr>
              <a:buFont typeface="Arial" pitchFamily="34" charset="0"/>
              <a:buChar char="–"/>
            </a:pPr>
            <a:r>
              <a:rPr lang="en-US" sz="2800">
                <a:solidFill>
                  <a:srgbClr val="4D4D4D"/>
                </a:solidFill>
              </a:rPr>
              <a:t>Compared to 25% of men</a:t>
            </a:r>
          </a:p>
          <a:p>
            <a:pPr marL="342900" indent="-342900">
              <a:spcBef>
                <a:spcPct val="20000"/>
              </a:spcBef>
              <a:buClr>
                <a:srgbClr val="993300"/>
              </a:buClr>
              <a:buFont typeface="Wingdings" pitchFamily="2" charset="2"/>
              <a:buChar char="§"/>
            </a:pPr>
            <a:endParaRPr lang="en-US" sz="2800">
              <a:solidFill>
                <a:schemeClr val="tx2"/>
              </a:solidFill>
            </a:endParaRPr>
          </a:p>
          <a:p>
            <a:pPr marL="342900" indent="-342900">
              <a:spcBef>
                <a:spcPct val="20000"/>
              </a:spcBef>
              <a:buClr>
                <a:srgbClr val="993300"/>
              </a:buClr>
              <a:buFont typeface="Wingdings" pitchFamily="2" charset="2"/>
              <a:buChar char="§"/>
            </a:pPr>
            <a:r>
              <a:rPr lang="en-US" sz="2800">
                <a:solidFill>
                  <a:schemeClr val="tx2"/>
                </a:solidFill>
              </a:rPr>
              <a:t>35% of women will have second MI within 6 years</a:t>
            </a:r>
          </a:p>
          <a:p>
            <a:pPr marL="742950" lvl="1" indent="-285750">
              <a:spcBef>
                <a:spcPct val="20000"/>
              </a:spcBef>
              <a:buClr>
                <a:schemeClr val="folHlink"/>
              </a:buClr>
              <a:buFont typeface="Arial" pitchFamily="34" charset="0"/>
              <a:buChar char="–"/>
            </a:pPr>
            <a:r>
              <a:rPr lang="en-US" sz="2800">
                <a:solidFill>
                  <a:srgbClr val="4D4D4D"/>
                </a:solidFill>
              </a:rPr>
              <a:t>Compared to 18% of men </a:t>
            </a:r>
          </a:p>
        </p:txBody>
      </p:sp>
      <p:sp>
        <p:nvSpPr>
          <p:cNvPr id="7172" name="Text Box 4"/>
          <p:cNvSpPr txBox="1">
            <a:spLocks noChangeArrowheads="1"/>
          </p:cNvSpPr>
          <p:nvPr/>
        </p:nvSpPr>
        <p:spPr bwMode="auto">
          <a:xfrm>
            <a:off x="304800" y="6567488"/>
            <a:ext cx="8305800" cy="274637"/>
          </a:xfrm>
          <a:prstGeom prst="rect">
            <a:avLst/>
          </a:prstGeom>
          <a:noFill/>
          <a:ln w="9525" algn="ctr">
            <a:noFill/>
            <a:miter lim="800000"/>
            <a:headEnd/>
            <a:tailEnd/>
          </a:ln>
        </p:spPr>
        <p:txBody>
          <a:bodyPr>
            <a:spAutoFit/>
          </a:bodyPr>
          <a:lstStyle/>
          <a:p>
            <a:pPr>
              <a:spcBef>
                <a:spcPct val="50000"/>
              </a:spcBef>
            </a:pPr>
            <a:r>
              <a:rPr lang="en-US" sz="1200" b="1">
                <a:solidFill>
                  <a:schemeClr val="tx2"/>
                </a:solidFill>
              </a:rPr>
              <a:t>      Source:  </a:t>
            </a:r>
            <a:r>
              <a:rPr lang="en-US" sz="1200">
                <a:solidFill>
                  <a:schemeClr val="tx2"/>
                </a:solidFill>
              </a:rPr>
              <a:t>Wenger 2004</a:t>
            </a:r>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2"/>
          <p:cNvSpPr>
            <a:spLocks noGrp="1"/>
          </p:cNvSpPr>
          <p:nvPr>
            <p:ph type="sldNum" sz="quarter" idx="12"/>
          </p:nvPr>
        </p:nvSpPr>
        <p:spPr>
          <a:noFill/>
        </p:spPr>
        <p:txBody>
          <a:bodyPr/>
          <a:lstStyle/>
          <a:p>
            <a:fld id="{0AD8FE46-255E-471A-8AEC-E3A0318C97A9}" type="slidenum">
              <a:rPr lang="en-US" smtClean="0">
                <a:latin typeface="Arial" pitchFamily="34" charset="0"/>
              </a:rPr>
              <a:pPr/>
              <a:t>6</a:t>
            </a:fld>
            <a:endParaRPr lang="en-US" smtClean="0">
              <a:latin typeface="Arial" pitchFamily="34" charset="0"/>
            </a:endParaRPr>
          </a:p>
        </p:txBody>
      </p:sp>
      <p:sp>
        <p:nvSpPr>
          <p:cNvPr id="8195" name="Title 1"/>
          <p:cNvSpPr>
            <a:spLocks noGrp="1"/>
          </p:cNvSpPr>
          <p:nvPr>
            <p:ph type="title"/>
          </p:nvPr>
        </p:nvSpPr>
        <p:spPr/>
        <p:txBody>
          <a:bodyPr/>
          <a:lstStyle/>
          <a:p>
            <a:pPr algn="ctr" eaLnBrk="1" hangingPunct="1"/>
            <a:r>
              <a:rPr lang="en-US" smtClean="0">
                <a:latin typeface="Georgia" pitchFamily="18" charset="0"/>
              </a:rPr>
              <a:t>Risk Factors</a:t>
            </a:r>
          </a:p>
        </p:txBody>
      </p:sp>
      <p:sp>
        <p:nvSpPr>
          <p:cNvPr id="8196" name="Content Placeholder 2"/>
          <p:cNvSpPr>
            <a:spLocks noGrp="1"/>
          </p:cNvSpPr>
          <p:nvPr>
            <p:ph sz="quarter" idx="1"/>
          </p:nvPr>
        </p:nvSpPr>
        <p:spPr>
          <a:xfrm>
            <a:off x="533400" y="1371600"/>
            <a:ext cx="3749675" cy="4572000"/>
          </a:xfrm>
        </p:spPr>
        <p:txBody>
          <a:bodyPr/>
          <a:lstStyle/>
          <a:p>
            <a:pPr eaLnBrk="1" hangingPunct="1"/>
            <a:r>
              <a:rPr lang="en-US" sz="3100" smtClean="0"/>
              <a:t>Non-modifiable</a:t>
            </a:r>
          </a:p>
          <a:p>
            <a:pPr lvl="1" eaLnBrk="1" hangingPunct="1"/>
            <a:r>
              <a:rPr lang="en-US" smtClean="0"/>
              <a:t>Gender?</a:t>
            </a:r>
          </a:p>
          <a:p>
            <a:pPr lvl="1" eaLnBrk="1" hangingPunct="1"/>
            <a:r>
              <a:rPr lang="en-US" smtClean="0"/>
              <a:t>Age</a:t>
            </a:r>
          </a:p>
          <a:p>
            <a:pPr lvl="1" eaLnBrk="1" hangingPunct="1"/>
            <a:r>
              <a:rPr lang="en-US" smtClean="0"/>
              <a:t>Ethnicity</a:t>
            </a:r>
          </a:p>
          <a:p>
            <a:pPr lvl="1" eaLnBrk="1" hangingPunct="1"/>
            <a:r>
              <a:rPr lang="en-US" smtClean="0"/>
              <a:t>Genetics</a:t>
            </a:r>
          </a:p>
          <a:p>
            <a:pPr lvl="1" eaLnBrk="1" hangingPunct="1"/>
            <a:endParaRPr lang="en-US" smtClean="0"/>
          </a:p>
        </p:txBody>
      </p:sp>
      <p:sp>
        <p:nvSpPr>
          <p:cNvPr id="4" name="Content Placeholder 3"/>
          <p:cNvSpPr>
            <a:spLocks noGrp="1"/>
          </p:cNvSpPr>
          <p:nvPr>
            <p:ph sz="quarter" idx="2"/>
          </p:nvPr>
        </p:nvSpPr>
        <p:spPr>
          <a:xfrm>
            <a:off x="4572000" y="1371600"/>
            <a:ext cx="3749675" cy="4572000"/>
          </a:xfrm>
        </p:spPr>
        <p:txBody>
          <a:bodyPr/>
          <a:lstStyle/>
          <a:p>
            <a:pPr marL="274320" indent="-274320" eaLnBrk="1" fontAlgn="auto" hangingPunct="1">
              <a:spcBef>
                <a:spcPts val="580"/>
              </a:spcBef>
              <a:spcAft>
                <a:spcPts val="0"/>
              </a:spcAft>
              <a:buFont typeface="Wingdings 2"/>
              <a:buChar char=""/>
              <a:defRPr/>
            </a:pPr>
            <a:r>
              <a:rPr lang="en-US" sz="3100" dirty="0" smtClean="0"/>
              <a:t>Modifiable</a:t>
            </a:r>
          </a:p>
          <a:p>
            <a:pPr marL="548640" lvl="1" eaLnBrk="1" fontAlgn="auto" hangingPunct="1">
              <a:spcBef>
                <a:spcPts val="370"/>
              </a:spcBef>
              <a:spcAft>
                <a:spcPts val="0"/>
              </a:spcAft>
              <a:buFont typeface="Wingdings 2"/>
              <a:buChar char=""/>
              <a:defRPr/>
            </a:pPr>
            <a:r>
              <a:rPr lang="en-US" dirty="0" smtClean="0"/>
              <a:t>Diabetes</a:t>
            </a:r>
          </a:p>
          <a:p>
            <a:pPr marL="548640" lvl="1" eaLnBrk="1" fontAlgn="auto" hangingPunct="1">
              <a:spcBef>
                <a:spcPts val="370"/>
              </a:spcBef>
              <a:spcAft>
                <a:spcPts val="0"/>
              </a:spcAft>
              <a:buFont typeface="Wingdings 2"/>
              <a:buChar char=""/>
              <a:defRPr/>
            </a:pPr>
            <a:r>
              <a:rPr lang="en-US" dirty="0" smtClean="0"/>
              <a:t>Hypertension</a:t>
            </a:r>
          </a:p>
          <a:p>
            <a:pPr marL="548640" lvl="1" eaLnBrk="1" fontAlgn="auto" hangingPunct="1">
              <a:spcBef>
                <a:spcPts val="370"/>
              </a:spcBef>
              <a:spcAft>
                <a:spcPts val="0"/>
              </a:spcAft>
              <a:buFont typeface="Wingdings 2"/>
              <a:buChar char=""/>
              <a:defRPr/>
            </a:pPr>
            <a:r>
              <a:rPr lang="en-US" dirty="0" smtClean="0"/>
              <a:t>Smoking</a:t>
            </a:r>
          </a:p>
          <a:p>
            <a:pPr marL="548640" lvl="1" eaLnBrk="1" fontAlgn="auto" hangingPunct="1">
              <a:spcBef>
                <a:spcPts val="370"/>
              </a:spcBef>
              <a:spcAft>
                <a:spcPts val="0"/>
              </a:spcAft>
              <a:buFont typeface="Wingdings 2"/>
              <a:buChar char=""/>
              <a:defRPr/>
            </a:pPr>
            <a:r>
              <a:rPr lang="en-US" dirty="0" err="1" smtClean="0"/>
              <a:t>Dyslipidemia</a:t>
            </a:r>
            <a:endParaRPr lang="en-US" dirty="0" smtClean="0"/>
          </a:p>
          <a:p>
            <a:pPr marL="548640" lvl="1" eaLnBrk="1" fontAlgn="auto" hangingPunct="1">
              <a:spcBef>
                <a:spcPts val="370"/>
              </a:spcBef>
              <a:spcAft>
                <a:spcPts val="0"/>
              </a:spcAft>
              <a:buFont typeface="Wingdings 2"/>
              <a:buChar char=""/>
              <a:defRPr/>
            </a:pPr>
            <a:r>
              <a:rPr lang="en-US" dirty="0" smtClean="0"/>
              <a:t>Obesity</a:t>
            </a:r>
          </a:p>
          <a:p>
            <a:pPr marL="548640" lvl="1" eaLnBrk="1" fontAlgn="auto" hangingPunct="1">
              <a:spcBef>
                <a:spcPts val="370"/>
              </a:spcBef>
              <a:spcAft>
                <a:spcPts val="0"/>
              </a:spcAft>
              <a:buFont typeface="Wingdings 2"/>
              <a:buChar char=""/>
              <a:defRPr/>
            </a:pPr>
            <a:r>
              <a:rPr lang="en-US" dirty="0" smtClean="0"/>
              <a:t>Sedentary lifestyle</a:t>
            </a:r>
          </a:p>
          <a:p>
            <a:pPr marL="548640" lvl="1" eaLnBrk="1" fontAlgn="auto" hangingPunct="1">
              <a:spcBef>
                <a:spcPts val="370"/>
              </a:spcBef>
              <a:spcAft>
                <a:spcPts val="0"/>
              </a:spcAft>
              <a:buFont typeface="Wingdings 2"/>
              <a:buChar char=""/>
              <a:defRPr/>
            </a:pPr>
            <a:r>
              <a:rPr lang="en-US" dirty="0" smtClean="0"/>
              <a:t>Stress </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2"/>
          <p:cNvSpPr>
            <a:spLocks noGrp="1"/>
          </p:cNvSpPr>
          <p:nvPr>
            <p:ph type="sldNum" sz="quarter" idx="12"/>
          </p:nvPr>
        </p:nvSpPr>
        <p:spPr>
          <a:noFill/>
        </p:spPr>
        <p:txBody>
          <a:bodyPr/>
          <a:lstStyle/>
          <a:p>
            <a:fld id="{C363E34F-6E94-4AE5-A2FD-A6207C274F95}" type="slidenum">
              <a:rPr lang="en-US" smtClean="0">
                <a:latin typeface="Arial" pitchFamily="34" charset="0"/>
              </a:rPr>
              <a:pPr/>
              <a:t>7</a:t>
            </a:fld>
            <a:endParaRPr lang="en-US" smtClean="0">
              <a:latin typeface="Arial" pitchFamily="34" charset="0"/>
            </a:endParaRPr>
          </a:p>
        </p:txBody>
      </p:sp>
      <p:sp>
        <p:nvSpPr>
          <p:cNvPr id="9219" name="Title 1"/>
          <p:cNvSpPr>
            <a:spLocks noGrp="1"/>
          </p:cNvSpPr>
          <p:nvPr>
            <p:ph type="title"/>
          </p:nvPr>
        </p:nvSpPr>
        <p:spPr/>
        <p:txBody>
          <a:bodyPr/>
          <a:lstStyle/>
          <a:p>
            <a:pPr algn="ctr" eaLnBrk="1" hangingPunct="1"/>
            <a:r>
              <a:rPr lang="en-US" smtClean="0">
                <a:latin typeface="Georgia" pitchFamily="18" charset="0"/>
              </a:rPr>
              <a:t>Diabetes and Smoking</a:t>
            </a:r>
          </a:p>
        </p:txBody>
      </p:sp>
      <p:sp>
        <p:nvSpPr>
          <p:cNvPr id="9220" name="Content Placeholder 2"/>
          <p:cNvSpPr>
            <a:spLocks noGrp="1"/>
          </p:cNvSpPr>
          <p:nvPr>
            <p:ph sz="quarter" idx="1"/>
          </p:nvPr>
        </p:nvSpPr>
        <p:spPr>
          <a:xfrm>
            <a:off x="0" y="1219200"/>
            <a:ext cx="7423150" cy="5410200"/>
          </a:xfrm>
        </p:spPr>
        <p:txBody>
          <a:bodyPr anchor="ctr"/>
          <a:lstStyle/>
          <a:p>
            <a:pPr eaLnBrk="1" hangingPunct="1"/>
            <a:r>
              <a:rPr lang="en-US" sz="2000" u="sng" smtClean="0"/>
              <a:t>Diabetes poses a greater risk than any other factor</a:t>
            </a:r>
          </a:p>
          <a:p>
            <a:pPr eaLnBrk="1" hangingPunct="1"/>
            <a:r>
              <a:rPr lang="en-US" sz="2000" smtClean="0"/>
              <a:t>Nurses’ Health Study: Women with diabetes had seven times more cardiovascular events than other women and about half of them died of CVD</a:t>
            </a:r>
          </a:p>
          <a:p>
            <a:pPr eaLnBrk="1" hangingPunct="1"/>
            <a:r>
              <a:rPr lang="en-US" sz="2000" smtClean="0"/>
              <a:t>Women with diabetes and CVD--especially Hispanic and African-American women--die at a much higher rate than men or nondiabetic women</a:t>
            </a:r>
          </a:p>
          <a:p>
            <a:pPr eaLnBrk="1" hangingPunct="1"/>
            <a:r>
              <a:rPr lang="en-US" sz="2000" smtClean="0"/>
              <a:t>Young women with diabetes lose any premenopausal protection</a:t>
            </a:r>
          </a:p>
          <a:p>
            <a:pPr eaLnBrk="1" hangingPunct="1"/>
            <a:r>
              <a:rPr lang="en-US" sz="2000" smtClean="0"/>
              <a:t>Nurses’ Health Study: Even a few cigarettes a day correlated with a greater risk of CVD or fatal MI</a:t>
            </a:r>
          </a:p>
          <a:p>
            <a:pPr eaLnBrk="1" hangingPunct="1"/>
            <a:r>
              <a:rPr lang="en-US" sz="2000" smtClean="0"/>
              <a:t>Younger women who smoke probably cancel out any premenopausal protection</a:t>
            </a:r>
          </a:p>
          <a:p>
            <a:pPr eaLnBrk="1" hangingPunct="1"/>
            <a:endParaRPr lang="en-US" sz="2000" smtClean="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UT0005"/>
          <p:cNvPicPr>
            <a:picLocks noChangeAspect="1" noChangeArrowheads="1"/>
          </p:cNvPicPr>
          <p:nvPr/>
        </p:nvPicPr>
        <p:blipFill>
          <a:blip r:embed="rId2" cstate="print"/>
          <a:srcRect/>
          <a:stretch>
            <a:fillRect/>
          </a:stretch>
        </p:blipFill>
        <p:spPr bwMode="auto">
          <a:xfrm>
            <a:off x="0" y="0"/>
            <a:ext cx="9372600" cy="6902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2"/>
          <p:cNvSpPr>
            <a:spLocks noGrp="1"/>
          </p:cNvSpPr>
          <p:nvPr>
            <p:ph type="sldNum" sz="quarter" idx="12"/>
          </p:nvPr>
        </p:nvSpPr>
        <p:spPr>
          <a:noFill/>
        </p:spPr>
        <p:txBody>
          <a:bodyPr/>
          <a:lstStyle/>
          <a:p>
            <a:fld id="{FB7629E9-A1FB-4AE3-A6FC-0BE1700E9240}" type="slidenum">
              <a:rPr lang="en-US" smtClean="0">
                <a:latin typeface="Arial" pitchFamily="34" charset="0"/>
              </a:rPr>
              <a:pPr/>
              <a:t>9</a:t>
            </a:fld>
            <a:endParaRPr lang="en-US" smtClean="0">
              <a:latin typeface="Arial" pitchFamily="34" charset="0"/>
            </a:endParaRPr>
          </a:p>
        </p:txBody>
      </p:sp>
      <p:sp>
        <p:nvSpPr>
          <p:cNvPr id="11267" name="Title 1"/>
          <p:cNvSpPr>
            <a:spLocks noGrp="1"/>
          </p:cNvSpPr>
          <p:nvPr>
            <p:ph type="title"/>
          </p:nvPr>
        </p:nvSpPr>
        <p:spPr/>
        <p:txBody>
          <a:bodyPr/>
          <a:lstStyle/>
          <a:p>
            <a:pPr algn="ctr" eaLnBrk="1" hangingPunct="1"/>
            <a:r>
              <a:rPr lang="en-US" sz="3600" smtClean="0">
                <a:latin typeface="Georgia" pitchFamily="18" charset="0"/>
              </a:rPr>
              <a:t>Dyslipidemia and Obesity</a:t>
            </a:r>
          </a:p>
        </p:txBody>
      </p:sp>
      <p:sp>
        <p:nvSpPr>
          <p:cNvPr id="11268" name="Content Placeholder 2"/>
          <p:cNvSpPr>
            <a:spLocks noGrp="1"/>
          </p:cNvSpPr>
          <p:nvPr>
            <p:ph sz="quarter" idx="1"/>
          </p:nvPr>
        </p:nvSpPr>
        <p:spPr/>
        <p:txBody>
          <a:bodyPr/>
          <a:lstStyle/>
          <a:p>
            <a:pPr eaLnBrk="1" hangingPunct="1">
              <a:lnSpc>
                <a:spcPct val="90000"/>
              </a:lnSpc>
            </a:pPr>
            <a:r>
              <a:rPr lang="en-US" sz="2000" b="1" smtClean="0"/>
              <a:t>Dyslipidemia</a:t>
            </a:r>
          </a:p>
          <a:p>
            <a:pPr lvl="1" eaLnBrk="1" hangingPunct="1">
              <a:lnSpc>
                <a:spcPct val="90000"/>
              </a:lnSpc>
            </a:pPr>
            <a:r>
              <a:rPr lang="en-US" sz="2000" smtClean="0"/>
              <a:t>Doubles a woman’s risk of CVD compared to women with normal lipid profiles</a:t>
            </a:r>
          </a:p>
          <a:p>
            <a:pPr lvl="1" eaLnBrk="1" hangingPunct="1">
              <a:lnSpc>
                <a:spcPct val="90000"/>
              </a:lnSpc>
            </a:pPr>
            <a:r>
              <a:rPr lang="en-US" sz="2000" smtClean="0"/>
              <a:t>Low levels of HDL have been shown to be a much stronger predictor of CVD mortality in women than men</a:t>
            </a:r>
          </a:p>
          <a:p>
            <a:pPr lvl="1" eaLnBrk="1" hangingPunct="1">
              <a:lnSpc>
                <a:spcPct val="90000"/>
              </a:lnSpc>
            </a:pPr>
            <a:endParaRPr lang="en-US" sz="2000" smtClean="0"/>
          </a:p>
          <a:p>
            <a:pPr eaLnBrk="1" hangingPunct="1">
              <a:lnSpc>
                <a:spcPct val="90000"/>
              </a:lnSpc>
            </a:pPr>
            <a:r>
              <a:rPr lang="en-US" sz="2000" b="1" smtClean="0"/>
              <a:t>Obesity</a:t>
            </a:r>
          </a:p>
          <a:p>
            <a:pPr lvl="1" eaLnBrk="1" hangingPunct="1">
              <a:lnSpc>
                <a:spcPct val="90000"/>
              </a:lnSpc>
            </a:pPr>
            <a:r>
              <a:rPr lang="en-US" sz="2000" smtClean="0"/>
              <a:t>Central obesity poses a greater risk than increased body mass index (BMI)</a:t>
            </a:r>
          </a:p>
          <a:p>
            <a:pPr lvl="1" eaLnBrk="1" hangingPunct="1">
              <a:lnSpc>
                <a:spcPct val="90000"/>
              </a:lnSpc>
            </a:pPr>
            <a:r>
              <a:rPr lang="en-US" sz="2000" smtClean="0"/>
              <a:t>Healthy waist circumference</a:t>
            </a:r>
          </a:p>
          <a:p>
            <a:pPr lvl="2" eaLnBrk="1" hangingPunct="1">
              <a:lnSpc>
                <a:spcPct val="90000"/>
              </a:lnSpc>
            </a:pPr>
            <a:r>
              <a:rPr lang="en-US" sz="2000" smtClean="0"/>
              <a:t>Women: less than 35 inches</a:t>
            </a:r>
          </a:p>
          <a:p>
            <a:pPr lvl="2" eaLnBrk="1" hangingPunct="1">
              <a:lnSpc>
                <a:spcPct val="90000"/>
              </a:lnSpc>
            </a:pPr>
            <a:r>
              <a:rPr lang="en-US" sz="2000" smtClean="0"/>
              <a:t>Men: less than 40 inches</a:t>
            </a:r>
          </a:p>
          <a:p>
            <a:pPr lvl="1" eaLnBrk="1" hangingPunct="1">
              <a:lnSpc>
                <a:spcPct val="90000"/>
              </a:lnSpc>
            </a:pPr>
            <a:r>
              <a:rPr lang="en-US" sz="2000" smtClean="0"/>
              <a:t>Desired BMI (men and women): 18.5 to 24.9 kg/m</a:t>
            </a:r>
            <a:r>
              <a:rPr lang="en-US" sz="2000" baseline="30000" smtClean="0"/>
              <a:t>2</a:t>
            </a:r>
          </a:p>
        </p:txBody>
      </p:sp>
    </p:spTree>
  </p:cSld>
  <p:clrMapOvr>
    <a:masterClrMapping/>
  </p:clrMapOvr>
</p:sld>
</file>

<file path=ppt/theme/theme1.xml><?xml version="1.0" encoding="utf-8"?>
<a:theme xmlns:a="http://schemas.openxmlformats.org/drawingml/2006/main" name="01087577">
  <a:themeElements>
    <a:clrScheme name="01087577 12">
      <a:dk1>
        <a:srgbClr val="000000"/>
      </a:dk1>
      <a:lt1>
        <a:srgbClr val="FFFFFF"/>
      </a:lt1>
      <a:dk2>
        <a:srgbClr val="000000"/>
      </a:dk2>
      <a:lt2>
        <a:srgbClr val="969696"/>
      </a:lt2>
      <a:accent1>
        <a:srgbClr val="FCA0ED"/>
      </a:accent1>
      <a:accent2>
        <a:srgbClr val="E71919"/>
      </a:accent2>
      <a:accent3>
        <a:srgbClr val="FFFFFF"/>
      </a:accent3>
      <a:accent4>
        <a:srgbClr val="000000"/>
      </a:accent4>
      <a:accent5>
        <a:srgbClr val="FDCDF4"/>
      </a:accent5>
      <a:accent6>
        <a:srgbClr val="D11616"/>
      </a:accent6>
      <a:hlink>
        <a:srgbClr val="FF5050"/>
      </a:hlink>
      <a:folHlink>
        <a:srgbClr val="CC0000"/>
      </a:folHlink>
    </a:clrScheme>
    <a:fontScheme name="0108757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08757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7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7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7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7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7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7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7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7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7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7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7 12">
        <a:dk1>
          <a:srgbClr val="000000"/>
        </a:dk1>
        <a:lt1>
          <a:srgbClr val="FFFFFF"/>
        </a:lt1>
        <a:dk2>
          <a:srgbClr val="000000"/>
        </a:dk2>
        <a:lt2>
          <a:srgbClr val="969696"/>
        </a:lt2>
        <a:accent1>
          <a:srgbClr val="FCA0ED"/>
        </a:accent1>
        <a:accent2>
          <a:srgbClr val="E71919"/>
        </a:accent2>
        <a:accent3>
          <a:srgbClr val="FFFFFF"/>
        </a:accent3>
        <a:accent4>
          <a:srgbClr val="000000"/>
        </a:accent4>
        <a:accent5>
          <a:srgbClr val="FDCDF4"/>
        </a:accent5>
        <a:accent6>
          <a:srgbClr val="D11616"/>
        </a:accent6>
        <a:hlink>
          <a:srgbClr val="FF505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W:\DOCUME~1\moodrp\LOCALS~1\Temp\3\01087577.pot</Template>
  <TotalTime>1038</TotalTime>
  <Words>812</Words>
  <Application>Microsoft Office PowerPoint</Application>
  <PresentationFormat>On-screen Show (4:3)</PresentationFormat>
  <Paragraphs>106</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Georgia</vt:lpstr>
      <vt:lpstr>Perpetua</vt:lpstr>
      <vt:lpstr>Wingdings</vt:lpstr>
      <vt:lpstr>Wingdings 2</vt:lpstr>
      <vt:lpstr>Palatino</vt:lpstr>
      <vt:lpstr>01087577</vt:lpstr>
      <vt:lpstr>ACS: Still the Silent Killer of Women</vt:lpstr>
      <vt:lpstr>Slide 2</vt:lpstr>
      <vt:lpstr>  “Heart disease is the leading killer of  women in the United States and the second leading cause of death in most developed nations.” --American Heart Association (2007)</vt:lpstr>
      <vt:lpstr>Why Do Women Have a More Adverse CHD Prognosis?</vt:lpstr>
      <vt:lpstr>Prognosis After MI</vt:lpstr>
      <vt:lpstr>Risk Factors</vt:lpstr>
      <vt:lpstr>Diabetes and Smoking</vt:lpstr>
      <vt:lpstr>Slide 8</vt:lpstr>
      <vt:lpstr>Dyslipidemia and Obesity</vt:lpstr>
      <vt:lpstr>Stress</vt:lpstr>
      <vt:lpstr>Signs and Symptoms in Women</vt:lpstr>
      <vt:lpstr>EKG Findings</vt:lpstr>
      <vt:lpstr>Diagnostic Testing</vt:lpstr>
      <vt:lpstr>Women Receive Less Interventions  to Prevent and Treat Heart Disease</vt:lpstr>
      <vt:lpstr>And the Answer is…….</vt:lpstr>
      <vt:lpstr>Websites on Sex-Based Differences in Health and Disease</vt:lpstr>
      <vt:lpstr>Slide 17</vt:lpstr>
    </vt:vector>
  </TitlesOfParts>
  <Company>LRHS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CITRIXUSER</dc:creator>
  <cp:lastModifiedBy>Lindsay Richey</cp:lastModifiedBy>
  <cp:revision>83</cp:revision>
  <cp:lastPrinted>1601-01-01T00:00:00Z</cp:lastPrinted>
  <dcterms:created xsi:type="dcterms:W3CDTF">2005-01-19T20:31:20Z</dcterms:created>
  <dcterms:modified xsi:type="dcterms:W3CDTF">2010-12-06T20:38:28Z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TC010875771033</vt:lpwstr>
  </property>
</Properties>
</file>