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7"/>
  </p:notesMasterIdLst>
  <p:handoutMasterIdLst>
    <p:handoutMasterId r:id="rId58"/>
  </p:handoutMasterIdLst>
  <p:sldIdLst>
    <p:sldId id="308" r:id="rId2"/>
    <p:sldId id="271" r:id="rId3"/>
    <p:sldId id="256" r:id="rId4"/>
    <p:sldId id="257" r:id="rId5"/>
    <p:sldId id="258" r:id="rId6"/>
    <p:sldId id="259" r:id="rId7"/>
    <p:sldId id="261" r:id="rId8"/>
    <p:sldId id="262" r:id="rId9"/>
    <p:sldId id="260"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1" r:id="rId28"/>
    <p:sldId id="283" r:id="rId29"/>
    <p:sldId id="282" r:id="rId30"/>
    <p:sldId id="284" r:id="rId31"/>
    <p:sldId id="285" r:id="rId32"/>
    <p:sldId id="286" r:id="rId33"/>
    <p:sldId id="287" r:id="rId34"/>
    <p:sldId id="288" r:id="rId35"/>
    <p:sldId id="304" r:id="rId36"/>
    <p:sldId id="289" r:id="rId37"/>
    <p:sldId id="290" r:id="rId38"/>
    <p:sldId id="291" r:id="rId39"/>
    <p:sldId id="292" r:id="rId40"/>
    <p:sldId id="293" r:id="rId41"/>
    <p:sldId id="294" r:id="rId42"/>
    <p:sldId id="295" r:id="rId43"/>
    <p:sldId id="296" r:id="rId44"/>
    <p:sldId id="305" r:id="rId45"/>
    <p:sldId id="297" r:id="rId46"/>
    <p:sldId id="298" r:id="rId47"/>
    <p:sldId id="299" r:id="rId48"/>
    <p:sldId id="300" r:id="rId49"/>
    <p:sldId id="301" r:id="rId50"/>
    <p:sldId id="302" r:id="rId51"/>
    <p:sldId id="303" r:id="rId52"/>
    <p:sldId id="307" r:id="rId53"/>
    <p:sldId id="306" r:id="rId54"/>
    <p:sldId id="30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3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61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29A09F-A3BF-4D75-95EC-89CF6FD8D94E}" type="datetimeFigureOut">
              <a:rPr lang="en-US" smtClean="0"/>
              <a:t>6/14/2010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0B39C4-DCF4-4F56-A8F3-B31A318E7740}"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15FDD-6BE6-4C01-A2F5-109228CA1190}" type="datetimeFigureOut">
              <a:rPr lang="en-US" smtClean="0"/>
              <a:pPr/>
              <a:t>6/14/2010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09284-EF3A-421E-8AA7-A06843E683E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The Sarbanes-Oxley Act (SOX), Section 1107, makes it a federal crime to retaliate against whistleblowers</a:t>
            </a:r>
          </a:p>
          <a:p>
            <a:r>
              <a:rPr lang="en-US" sz="1200" kern="1200" baseline="0" dirty="0" smtClean="0">
                <a:solidFill>
                  <a:schemeClr val="tx1"/>
                </a:solidFill>
                <a:latin typeface="+mn-lt"/>
                <a:ea typeface="+mn-ea"/>
                <a:cs typeface="+mn-cs"/>
              </a:rPr>
              <a:t>in certain circumstances.</a:t>
            </a:r>
          </a:p>
          <a:p>
            <a:r>
              <a:rPr lang="en-US" sz="1200" kern="1200" baseline="0" dirty="0" smtClean="0">
                <a:solidFill>
                  <a:schemeClr val="tx1"/>
                </a:solidFill>
                <a:latin typeface="+mn-lt"/>
                <a:ea typeface="+mn-ea"/>
                <a:cs typeface="+mn-cs"/>
              </a:rPr>
              <a:t>• IRS Form 990 asks whether the organization has a written whistleblower policy.</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The document destruction clause in the Sarbanes-Oxley Act of 2004 in Section 802 applies to nonprofit organizations.</a:t>
            </a:r>
          </a:p>
          <a:p>
            <a:r>
              <a:rPr lang="en-US" sz="1200" kern="1200" baseline="0" dirty="0" smtClean="0">
                <a:solidFill>
                  <a:schemeClr val="tx1"/>
                </a:solidFill>
                <a:latin typeface="+mn-lt"/>
                <a:ea typeface="+mn-ea"/>
                <a:cs typeface="+mn-cs"/>
              </a:rPr>
              <a:t>• It can be illegal to destroy any documents if the organization expects to be investigated or is already under official investigation.</a:t>
            </a:r>
          </a:p>
          <a:p>
            <a:r>
              <a:rPr lang="en-US" sz="1200" kern="1200" baseline="0" dirty="0" smtClean="0">
                <a:solidFill>
                  <a:schemeClr val="tx1"/>
                </a:solidFill>
                <a:latin typeface="+mn-lt"/>
                <a:ea typeface="+mn-ea"/>
                <a:cs typeface="+mn-cs"/>
              </a:rPr>
              <a:t>• IRS Form 990 inquires whether an organization has a document retention and destruction policy.</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The full board is responsible for overseeing the organization’s activities.</a:t>
            </a:r>
          </a:p>
          <a:p>
            <a:r>
              <a:rPr lang="en-US" sz="1200" kern="1200" baseline="0" dirty="0" smtClean="0">
                <a:solidFill>
                  <a:schemeClr val="tx1"/>
                </a:solidFill>
                <a:latin typeface="+mn-lt"/>
                <a:ea typeface="+mn-ea"/>
                <a:cs typeface="+mn-cs"/>
              </a:rPr>
              <a:t>• Individual board members have fiduciary duties to the organization and can be personally liable for breaches of those duties.</a:t>
            </a:r>
          </a:p>
          <a:p>
            <a:r>
              <a:rPr lang="en-US" sz="1200" kern="1200" baseline="0" dirty="0" smtClean="0">
                <a:solidFill>
                  <a:schemeClr val="tx1"/>
                </a:solidFill>
                <a:latin typeface="+mn-lt"/>
                <a:ea typeface="+mn-ea"/>
                <a:cs typeface="+mn-cs"/>
              </a:rPr>
              <a:t>• Federal and state volunteer immunity laws provide broad liability protection for volunteers (including uncompensated board members) acting within the scope of their responsibilities but cannot prevent lawsuits.</a:t>
            </a:r>
          </a:p>
          <a:p>
            <a:r>
              <a:rPr lang="en-US" sz="1200" kern="1200" baseline="0" dirty="0" smtClean="0">
                <a:solidFill>
                  <a:schemeClr val="tx1"/>
                </a:solidFill>
                <a:latin typeface="+mn-lt"/>
                <a:ea typeface="+mn-ea"/>
                <a:cs typeface="+mn-cs"/>
              </a:rPr>
              <a:t>• Boards can protect their members via an indemnification clause (if allowed by the state laws) as long as the assets are sufficient to cover the expenses.</a:t>
            </a:r>
          </a:p>
          <a:p>
            <a:r>
              <a:rPr lang="en-US" sz="1200" kern="1200" baseline="0" dirty="0" smtClean="0">
                <a:solidFill>
                  <a:schemeClr val="tx1"/>
                </a:solidFill>
                <a:latin typeface="+mn-lt"/>
                <a:ea typeface="+mn-ea"/>
                <a:cs typeface="+mn-cs"/>
              </a:rPr>
              <a:t>• Directors’ and Officers’ insurance can provide coverage for liability expenses as well as defense costs.</a:t>
            </a:r>
          </a:p>
        </p:txBody>
      </p:sp>
      <p:sp>
        <p:nvSpPr>
          <p:cNvPr id="4" name="Slide Number Placeholder 3"/>
          <p:cNvSpPr>
            <a:spLocks noGrp="1"/>
          </p:cNvSpPr>
          <p:nvPr>
            <p:ph type="sldNum" sz="quarter" idx="10"/>
          </p:nvPr>
        </p:nvSpPr>
        <p:spPr/>
        <p:txBody>
          <a:bodyPr/>
          <a:lstStyle/>
          <a:p>
            <a:fld id="{EF409284-EF3A-421E-8AA7-A06843E683E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IRS Forms 990 and 990-T from the last three years must be available to anyone who asks for them.</a:t>
            </a:r>
          </a:p>
          <a:p>
            <a:r>
              <a:rPr lang="en-US" sz="1200" kern="1200" baseline="0" dirty="0" smtClean="0">
                <a:solidFill>
                  <a:schemeClr val="tx1"/>
                </a:solidFill>
                <a:latin typeface="+mn-lt"/>
                <a:ea typeface="+mn-ea"/>
                <a:cs typeface="+mn-cs"/>
              </a:rPr>
              <a:t>• IRS Form 1023, the application form for tax exemption for charities, is also a public document.</a:t>
            </a:r>
          </a:p>
          <a:p>
            <a:r>
              <a:rPr lang="en-US" sz="1200" kern="1200" baseline="0" dirty="0" smtClean="0">
                <a:solidFill>
                  <a:schemeClr val="tx1"/>
                </a:solidFill>
                <a:latin typeface="+mn-lt"/>
                <a:ea typeface="+mn-ea"/>
                <a:cs typeface="+mn-cs"/>
              </a:rPr>
              <a:t>• If the organization is a “covered entity” under the Health Insurance Portability and Accountability Act (HIPAA) rules, it needs guidelines for handling confidential documents.</a:t>
            </a:r>
          </a:p>
          <a:p>
            <a:r>
              <a:rPr lang="en-US" sz="1200" kern="1200" baseline="0" dirty="0" smtClean="0">
                <a:solidFill>
                  <a:schemeClr val="tx1"/>
                </a:solidFill>
                <a:latin typeface="+mn-lt"/>
                <a:ea typeface="+mn-ea"/>
                <a:cs typeface="+mn-cs"/>
              </a:rPr>
              <a:t>• IRS Form 990 inquires about the process of making governing documents available to the public.</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All state laws require nonprofits incorporated in their state to have a board of directors.</a:t>
            </a:r>
          </a:p>
          <a:p>
            <a:r>
              <a:rPr lang="en-US" sz="1200" kern="1200" baseline="0" dirty="0" smtClean="0">
                <a:solidFill>
                  <a:schemeClr val="tx1"/>
                </a:solidFill>
                <a:latin typeface="+mn-lt"/>
                <a:ea typeface="+mn-ea"/>
                <a:cs typeface="+mn-cs"/>
              </a:rPr>
              <a:t>• IRS Form 990 contains a series of questions concerning the board and its governance practices— including a question asking whether the IRS Form 990 was provided to the full board for review.</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State laws determine the minimum number of meetings a nonprofit must conduct annually.</a:t>
            </a:r>
          </a:p>
          <a:p>
            <a:r>
              <a:rPr lang="en-US" sz="1200" kern="1200" baseline="0" dirty="0" smtClean="0">
                <a:solidFill>
                  <a:schemeClr val="tx1"/>
                </a:solidFill>
                <a:latin typeface="+mn-lt"/>
                <a:ea typeface="+mn-ea"/>
                <a:cs typeface="+mn-cs"/>
              </a:rPr>
              <a:t>• State laws define the minimum quorum requirements. The board may be stricter about its own requirements.</a:t>
            </a:r>
          </a:p>
          <a:p>
            <a:r>
              <a:rPr lang="en-US" sz="1200" kern="1200" baseline="0" dirty="0" smtClean="0">
                <a:solidFill>
                  <a:schemeClr val="tx1"/>
                </a:solidFill>
                <a:latin typeface="+mn-lt"/>
                <a:ea typeface="+mn-ea"/>
                <a:cs typeface="+mn-cs"/>
              </a:rPr>
              <a:t>• State laws regulate whether board meetings can take place without all members being in the same room at the same time. Many states do not allow electronic voting in board meetings.</a:t>
            </a:r>
          </a:p>
          <a:p>
            <a:r>
              <a:rPr lang="en-US" sz="1200" kern="1200" baseline="0" dirty="0" smtClean="0">
                <a:solidFill>
                  <a:schemeClr val="tx1"/>
                </a:solidFill>
                <a:latin typeface="+mn-lt"/>
                <a:ea typeface="+mn-ea"/>
                <a:cs typeface="+mn-cs"/>
              </a:rPr>
              <a:t>• A quorum must be present before any board business can be transacted. </a:t>
            </a:r>
          </a:p>
          <a:p>
            <a:r>
              <a:rPr lang="en-US" sz="1200" kern="1200" baseline="0" dirty="0" smtClean="0">
                <a:solidFill>
                  <a:schemeClr val="tx1"/>
                </a:solidFill>
                <a:latin typeface="+mn-lt"/>
                <a:ea typeface="+mn-ea"/>
                <a:cs typeface="+mn-cs"/>
              </a:rPr>
              <a:t>• If the board has an executive committee, that committee’s decisions should be reported to the full board in its next board meeting.</a:t>
            </a:r>
          </a:p>
          <a:p>
            <a:r>
              <a:rPr lang="en-US" sz="1200" kern="1200" baseline="0" dirty="0" smtClean="0">
                <a:solidFill>
                  <a:schemeClr val="tx1"/>
                </a:solidFill>
                <a:latin typeface="+mn-lt"/>
                <a:ea typeface="+mn-ea"/>
                <a:cs typeface="+mn-cs"/>
              </a:rPr>
              <a:t>• State sunshine laws define who must follow the open meeting regulations and the procedure for doing so.</a:t>
            </a:r>
          </a:p>
          <a:p>
            <a:r>
              <a:rPr lang="en-US" sz="1200" kern="1200" baseline="0" dirty="0" smtClean="0">
                <a:solidFill>
                  <a:schemeClr val="tx1"/>
                </a:solidFill>
                <a:latin typeface="+mn-lt"/>
                <a:ea typeface="+mn-ea"/>
                <a:cs typeface="+mn-cs"/>
              </a:rPr>
              <a:t>• IRS Form 990 inquires whether board meetings and committee meetings acting on behalf of the governing body are documented.</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State laws define the minimum size for a nonprofit board.</a:t>
            </a:r>
          </a:p>
          <a:p>
            <a:r>
              <a:rPr lang="en-US" sz="1200" kern="1200" baseline="0" dirty="0" smtClean="0">
                <a:solidFill>
                  <a:schemeClr val="tx1"/>
                </a:solidFill>
                <a:latin typeface="+mn-lt"/>
                <a:ea typeface="+mn-ea"/>
                <a:cs typeface="+mn-cs"/>
              </a:rPr>
              <a:t>• </a:t>
            </a:r>
            <a:r>
              <a:rPr lang="en-US" sz="1200" kern="1200" baseline="0" dirty="0" smtClean="0">
                <a:solidFill>
                  <a:srgbClr val="FF0000"/>
                </a:solidFill>
                <a:latin typeface="+mn-lt"/>
                <a:ea typeface="+mn-ea"/>
                <a:cs typeface="+mn-cs"/>
              </a:rPr>
              <a:t>External entities may mandate a specific size for a board (government agencies, parent organizations, membership.)</a:t>
            </a:r>
          </a:p>
          <a:p>
            <a:r>
              <a:rPr lang="en-US" sz="1200" kern="1200" baseline="0" dirty="0" smtClean="0">
                <a:solidFill>
                  <a:schemeClr val="tx1"/>
                </a:solidFill>
                <a:latin typeface="+mn-lt"/>
                <a:ea typeface="+mn-ea"/>
                <a:cs typeface="+mn-cs"/>
              </a:rPr>
              <a:t>• IRS Form 990 asks organizations to provide the number of independent directors on the board.</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There are no laws that directly define the composition of the board. Certain state laws have provisions defining the minimum level of independent members on the board.</a:t>
            </a:r>
          </a:p>
          <a:p>
            <a:r>
              <a:rPr lang="en-US" sz="1200" kern="1200" baseline="0" dirty="0" smtClean="0">
                <a:solidFill>
                  <a:schemeClr val="tx1"/>
                </a:solidFill>
                <a:latin typeface="+mn-lt"/>
                <a:ea typeface="+mn-ea"/>
                <a:cs typeface="+mn-cs"/>
              </a:rPr>
              <a:t>• In membership organizations, the articles of incorporation need to define the role of members in electing board members.</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CORE CONCEPTS</a:t>
            </a:r>
          </a:p>
          <a:p>
            <a:r>
              <a:rPr lang="en-US" sz="1200" kern="1200" baseline="0" dirty="0" smtClean="0">
                <a:solidFill>
                  <a:schemeClr val="tx1"/>
                </a:solidFill>
                <a:latin typeface="+mn-lt"/>
                <a:ea typeface="+mn-ea"/>
                <a:cs typeface="+mn-cs"/>
              </a:rPr>
              <a:t>• The “duty of loyalty” requires board members to put the interests of the organization above personal interests.</a:t>
            </a:r>
          </a:p>
          <a:p>
            <a:r>
              <a:rPr lang="en-US" sz="1200" kern="1200" baseline="0" dirty="0" smtClean="0">
                <a:solidFill>
                  <a:schemeClr val="tx1"/>
                </a:solidFill>
                <a:latin typeface="+mn-lt"/>
                <a:ea typeface="+mn-ea"/>
                <a:cs typeface="+mn-cs"/>
              </a:rPr>
              <a:t>• A nepotism policy, forbidding favoritism shown to family members and friends, could help some organizations promote independence among board members and senior staff.</a:t>
            </a:r>
          </a:p>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The IRS Form 990 inquires how many independent board members the organization has.</a:t>
            </a:r>
          </a:p>
          <a:p>
            <a:r>
              <a:rPr lang="en-US" sz="1200" kern="1200" baseline="0" dirty="0" smtClean="0">
                <a:solidFill>
                  <a:schemeClr val="tx1"/>
                </a:solidFill>
                <a:latin typeface="+mn-lt"/>
                <a:ea typeface="+mn-ea"/>
                <a:cs typeface="+mn-cs"/>
              </a:rPr>
              <a:t>• The IRS defines the term “independent” board member.</a:t>
            </a:r>
          </a:p>
          <a:p>
            <a:r>
              <a:rPr lang="en-US" sz="1200" kern="1200" baseline="0" dirty="0" smtClean="0">
                <a:solidFill>
                  <a:schemeClr val="tx1"/>
                </a:solidFill>
                <a:latin typeface="+mn-lt"/>
                <a:ea typeface="+mn-ea"/>
                <a:cs typeface="+mn-cs"/>
              </a:rPr>
              <a:t>• Some state laws set the minimum limit for independent board members.</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Some state laws and bylaws specifically forbid the same person from serving as the president and the treasurer.</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To protect themselves against liability, board members should know their legal obligations.</a:t>
            </a:r>
          </a:p>
          <a:p>
            <a:r>
              <a:rPr lang="en-US" sz="1200" kern="1200" baseline="0" dirty="0" smtClean="0">
                <a:solidFill>
                  <a:schemeClr val="tx1"/>
                </a:solidFill>
                <a:latin typeface="+mn-lt"/>
                <a:ea typeface="+mn-ea"/>
                <a:cs typeface="+mn-cs"/>
              </a:rPr>
              <a:t>• In most states, corporate statutes enumerate the legal responsibilities associated with board service.</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Some accreditation agencies require boards to assess their performance.</a:t>
            </a:r>
          </a:p>
          <a:p>
            <a:r>
              <a:rPr lang="en-US" sz="1200" kern="1200" baseline="0" dirty="0" smtClean="0">
                <a:solidFill>
                  <a:schemeClr val="tx1"/>
                </a:solidFill>
                <a:latin typeface="+mn-lt"/>
                <a:ea typeface="+mn-ea"/>
                <a:cs typeface="+mn-cs"/>
              </a:rPr>
              <a:t>• The bylaws should state the reasons and the process for removing a board member.</a:t>
            </a:r>
          </a:p>
          <a:p>
            <a:r>
              <a:rPr lang="en-US" sz="1200" kern="1200" baseline="0" dirty="0" smtClean="0">
                <a:solidFill>
                  <a:schemeClr val="tx1"/>
                </a:solidFill>
                <a:latin typeface="+mn-lt"/>
                <a:ea typeface="+mn-ea"/>
                <a:cs typeface="+mn-cs"/>
              </a:rPr>
              <a:t>• Removing nonperforming board members usually requires the action of the full board.</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The IRS needs to be informed if major governance instruments or policies change. This is easiest to do with an attachment to the IRS Form 990.</a:t>
            </a:r>
          </a:p>
          <a:p>
            <a:r>
              <a:rPr lang="en-US" sz="1200" kern="1200" baseline="0" dirty="0" smtClean="0">
                <a:solidFill>
                  <a:schemeClr val="tx1"/>
                </a:solidFill>
                <a:latin typeface="+mn-lt"/>
                <a:ea typeface="+mn-ea"/>
                <a:cs typeface="+mn-cs"/>
              </a:rPr>
              <a:t>• The state needs to be informed if changes affect the articles of incorporation. Some states also require organizations registered in their state to file amended governance instruments.</a:t>
            </a:r>
          </a:p>
          <a:p>
            <a:r>
              <a:rPr lang="en-US" sz="1200" kern="1200" baseline="0" dirty="0" smtClean="0">
                <a:solidFill>
                  <a:schemeClr val="tx1"/>
                </a:solidFill>
                <a:latin typeface="+mn-lt"/>
                <a:ea typeface="+mn-ea"/>
                <a:cs typeface="+mn-cs"/>
              </a:rPr>
              <a:t>• State attorneys general have the ability to file a suit if requirements outlined in governing documents are not followed.</a:t>
            </a:r>
          </a:p>
          <a:p>
            <a:r>
              <a:rPr lang="en-US" sz="1200" kern="1200" baseline="0" dirty="0" smtClean="0">
                <a:solidFill>
                  <a:schemeClr val="tx1"/>
                </a:solidFill>
                <a:latin typeface="+mn-lt"/>
                <a:ea typeface="+mn-ea"/>
                <a:cs typeface="+mn-cs"/>
              </a:rPr>
              <a:t>• If the purpose of the organization has changed and it no longer follows the articles of incorporation, the articles should be amended and re-filed. The organization also needs to notify the IRS to ensure that the</a:t>
            </a:r>
          </a:p>
          <a:p>
            <a:r>
              <a:rPr lang="en-US" sz="1200" kern="1200" baseline="0" dirty="0" smtClean="0">
                <a:solidFill>
                  <a:schemeClr val="tx1"/>
                </a:solidFill>
                <a:latin typeface="+mn-lt"/>
                <a:ea typeface="+mn-ea"/>
                <a:cs typeface="+mn-cs"/>
              </a:rPr>
              <a:t>changes do not affect the organization’s tax-exempt status.</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IRS Form 990 requires a description of the organization’s board-approved mission.</a:t>
            </a:r>
          </a:p>
          <a:p>
            <a:r>
              <a:rPr lang="en-US" sz="1200" kern="1200" baseline="0" dirty="0" smtClean="0">
                <a:solidFill>
                  <a:schemeClr val="tx1"/>
                </a:solidFill>
                <a:latin typeface="+mn-lt"/>
                <a:ea typeface="+mn-ea"/>
                <a:cs typeface="+mn-cs"/>
              </a:rPr>
              <a:t>• IRS Form 990 asks which programs are new, changed, or discontinued.</a:t>
            </a:r>
          </a:p>
          <a:p>
            <a:r>
              <a:rPr lang="en-US" sz="1200" kern="1200" baseline="0" dirty="0" smtClean="0">
                <a:solidFill>
                  <a:schemeClr val="tx1"/>
                </a:solidFill>
                <a:latin typeface="+mn-lt"/>
                <a:ea typeface="+mn-ea"/>
                <a:cs typeface="+mn-cs"/>
              </a:rPr>
              <a:t>• Changes in mission or purpose may affect the organization’s tax-exempt status.</a:t>
            </a:r>
          </a:p>
          <a:p>
            <a:r>
              <a:rPr lang="en-US" sz="1200" kern="1200" baseline="0" dirty="0" smtClean="0">
                <a:solidFill>
                  <a:schemeClr val="tx1"/>
                </a:solidFill>
                <a:latin typeface="+mn-lt"/>
                <a:ea typeface="+mn-ea"/>
                <a:cs typeface="+mn-cs"/>
              </a:rPr>
              <a:t>• Restricted endowments must be used in accordance with original donor intent.</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Compensation paid for board service must be differentiated from services done in the capacity of staff.</a:t>
            </a:r>
          </a:p>
          <a:p>
            <a:r>
              <a:rPr lang="en-US" sz="1200" kern="1200" baseline="0" dirty="0" smtClean="0">
                <a:solidFill>
                  <a:schemeClr val="tx1"/>
                </a:solidFill>
                <a:latin typeface="+mn-lt"/>
                <a:ea typeface="+mn-ea"/>
                <a:cs typeface="+mn-cs"/>
              </a:rPr>
              <a:t>• Board members are not independent with respect to their own compensation and cannot qualify for the presumption of reasonableness under the IRS Intermediate Sanctions rules.</a:t>
            </a:r>
          </a:p>
          <a:p>
            <a:r>
              <a:rPr lang="en-US" sz="1200" kern="1200" baseline="0" dirty="0" smtClean="0">
                <a:solidFill>
                  <a:schemeClr val="tx1"/>
                </a:solidFill>
                <a:latin typeface="+mn-lt"/>
                <a:ea typeface="+mn-ea"/>
                <a:cs typeface="+mn-cs"/>
              </a:rPr>
              <a:t>• In IRS Form 990, the organization needs to list current board members who are compensated as well as former board members who received more than $10,000 of reportable compensation.</a:t>
            </a:r>
          </a:p>
          <a:p>
            <a:r>
              <a:rPr lang="en-US" sz="1200" kern="1200" baseline="0" dirty="0" smtClean="0">
                <a:solidFill>
                  <a:schemeClr val="tx1"/>
                </a:solidFill>
                <a:latin typeface="+mn-lt"/>
                <a:ea typeface="+mn-ea"/>
                <a:cs typeface="+mn-cs"/>
              </a:rPr>
              <a:t>• In IRS Form 990-PF, all compensation for board members must be reported.</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Nonprofits are covered under federal, state, and local laws and jurisdictions.</a:t>
            </a:r>
          </a:p>
          <a:p>
            <a:r>
              <a:rPr lang="en-US" sz="1200" kern="1200" baseline="0" dirty="0" smtClean="0">
                <a:solidFill>
                  <a:schemeClr val="tx1"/>
                </a:solidFill>
                <a:latin typeface="+mn-lt"/>
                <a:ea typeface="+mn-ea"/>
                <a:cs typeface="+mn-cs"/>
              </a:rPr>
              <a:t>• An organization’s bylaws comprise a legal document describing the board’s structure and practices.</a:t>
            </a:r>
          </a:p>
          <a:p>
            <a:r>
              <a:rPr lang="en-US" sz="1200" kern="1200" baseline="0" dirty="0" smtClean="0">
                <a:solidFill>
                  <a:schemeClr val="tx1"/>
                </a:solidFill>
                <a:latin typeface="+mn-lt"/>
                <a:ea typeface="+mn-ea"/>
                <a:cs typeface="+mn-cs"/>
              </a:rPr>
              <a:t>• IRS Form 990 inquires about existing policies and procedures relating to federal and state laws.</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55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IRS Form 990 does not directly ask whether an organization has a code of ethics, but numerous</a:t>
            </a:r>
          </a:p>
          <a:p>
            <a:r>
              <a:rPr lang="en-US" sz="1200" kern="1200" baseline="0" dirty="0" smtClean="0">
                <a:solidFill>
                  <a:schemeClr val="tx1"/>
                </a:solidFill>
                <a:latin typeface="+mn-lt"/>
                <a:ea typeface="+mn-ea"/>
                <a:cs typeface="+mn-cs"/>
              </a:rPr>
              <a:t>questions relate to ethical standards and existence of policies.</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LEGAL AND COMPLIANCE ISSUES</a:t>
            </a:r>
          </a:p>
          <a:p>
            <a:r>
              <a:rPr lang="en-US" sz="1200" kern="1200" baseline="0" dirty="0" smtClean="0">
                <a:solidFill>
                  <a:schemeClr val="tx1"/>
                </a:solidFill>
                <a:latin typeface="+mn-lt"/>
                <a:ea typeface="+mn-ea"/>
                <a:cs typeface="+mn-cs"/>
              </a:rPr>
              <a:t>• IRS Form 990 asks whether the organization - has a written conflict-of-interest policy</a:t>
            </a:r>
          </a:p>
          <a:p>
            <a:r>
              <a:rPr lang="en-US" sz="1200" kern="1200" baseline="0" dirty="0" smtClean="0">
                <a:solidFill>
                  <a:schemeClr val="tx1"/>
                </a:solidFill>
                <a:latin typeface="+mn-lt"/>
                <a:ea typeface="+mn-ea"/>
                <a:cs typeface="+mn-cs"/>
              </a:rPr>
              <a:t>- requires directors, officers, key employees, and others to annually disclose interests that could give rise to conflicts</a:t>
            </a:r>
          </a:p>
          <a:p>
            <a:r>
              <a:rPr lang="en-US" sz="1200" kern="1200" baseline="0" dirty="0" smtClean="0">
                <a:solidFill>
                  <a:schemeClr val="tx1"/>
                </a:solidFill>
                <a:latin typeface="+mn-lt"/>
                <a:ea typeface="+mn-ea"/>
                <a:cs typeface="+mn-cs"/>
              </a:rPr>
              <a:t>- regularly monitors and enforces compliance with the policy</a:t>
            </a:r>
          </a:p>
          <a:p>
            <a:r>
              <a:rPr lang="en-US" sz="1200" kern="1200" baseline="0" dirty="0" smtClean="0">
                <a:solidFill>
                  <a:schemeClr val="tx1"/>
                </a:solidFill>
                <a:latin typeface="+mn-lt"/>
                <a:ea typeface="+mn-ea"/>
                <a:cs typeface="+mn-cs"/>
              </a:rPr>
              <a:t>• IRS Form 990 also requires disclosure of certain transactions with current or former directors, officers, and key employees</a:t>
            </a:r>
          </a:p>
          <a:p>
            <a:r>
              <a:rPr lang="en-US" sz="1200" kern="1200" baseline="0" dirty="0" smtClean="0">
                <a:solidFill>
                  <a:schemeClr val="tx1"/>
                </a:solidFill>
                <a:latin typeface="+mn-lt"/>
                <a:ea typeface="+mn-ea"/>
                <a:cs typeface="+mn-cs"/>
              </a:rPr>
              <a:t>• Board members must meet certain standards of legal conduct, including the duty of loyalty—which means putting personal and professional interests aside for the good of the organization.</a:t>
            </a:r>
          </a:p>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09284-EF3A-421E-8AA7-A06843E683E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D3B1CF-E560-4DB7-895E-DBC91D872096}" type="datetime1">
              <a:rPr lang="en-US" smtClean="0"/>
              <a:t>6/14/2010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D5B28-DCEC-46AB-A0C8-57D924BE40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7B334-D7D9-40AA-BE8D-519F8499890A}" type="datetime1">
              <a:rPr lang="en-US" smtClean="0"/>
              <a:t>6/14/2010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D5B28-DCEC-46AB-A0C8-57D924BE40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60FE0-016F-4374-82AB-548F53F51E18}" type="datetime1">
              <a:rPr lang="en-US" smtClean="0"/>
              <a:t>6/14/2010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D5B28-DCEC-46AB-A0C8-57D924BE40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CB05D-16C7-48DA-BEC4-FD6B039001A2}" type="datetime1">
              <a:rPr lang="en-US" smtClean="0"/>
              <a:t>6/14/2010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D5B28-DCEC-46AB-A0C8-57D924BE40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ADE36-5ACD-4EA9-8A72-6B66F47FA122}" type="datetime1">
              <a:rPr lang="en-US" smtClean="0"/>
              <a:t>6/14/2010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D5B28-DCEC-46AB-A0C8-57D924BE40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5D17C5-71A5-4C05-854C-AC23611D0E82}" type="datetime1">
              <a:rPr lang="en-US" smtClean="0"/>
              <a:t>6/14/2010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D5B28-DCEC-46AB-A0C8-57D924BE40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F4DE2C-ABF8-4143-9568-1C9FE79FF449}" type="datetime1">
              <a:rPr lang="en-US" smtClean="0"/>
              <a:t>6/14/2010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5D5B28-DCEC-46AB-A0C8-57D924BE40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0612C-346C-419D-89F3-A412A54CA349}" type="datetime1">
              <a:rPr lang="en-US" smtClean="0"/>
              <a:t>6/14/2010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5D5B28-DCEC-46AB-A0C8-57D924BE40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CD9CB-6EC4-42F2-B645-283A0C9DAB7F}" type="datetime1">
              <a:rPr lang="en-US" smtClean="0"/>
              <a:t>6/14/2010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5D5B28-DCEC-46AB-A0C8-57D924BE40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85F58-1EC5-46A1-9FDD-B8A32F923ADD}" type="datetime1">
              <a:rPr lang="en-US" smtClean="0"/>
              <a:t>6/14/2010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D5B28-DCEC-46AB-A0C8-57D924BE40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47E4F-40B0-4B2E-9B27-7C18105C0AC4}" type="datetime1">
              <a:rPr lang="en-US" smtClean="0"/>
              <a:t>6/14/2010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D5B28-DCEC-46AB-A0C8-57D924BE40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2EFE3-0A9B-4359-BE8B-1F4515B9DEE6}" type="datetime1">
              <a:rPr lang="en-US" smtClean="0"/>
              <a:t>6/14/2010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D5B28-DCEC-46AB-A0C8-57D924BE40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9%20Ken%20Menges%20-%20Best%20Practices%20Checklist.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851648" cy="2286000"/>
          </a:xfrm>
        </p:spPr>
        <p:txBody>
          <a:bodyPr>
            <a:normAutofit/>
          </a:bodyPr>
          <a:lstStyle/>
          <a:p>
            <a:pPr algn="ctr"/>
            <a:r>
              <a:rPr lang="en-US" dirty="0" smtClean="0"/>
              <a:t>BEST PRACTICES</a:t>
            </a:r>
            <a:br>
              <a:rPr lang="en-US" dirty="0" smtClean="0"/>
            </a:br>
            <a:r>
              <a:rPr lang="en-US" dirty="0" smtClean="0"/>
              <a:t>AND</a:t>
            </a:r>
            <a:br>
              <a:rPr lang="en-US" dirty="0" smtClean="0"/>
            </a:br>
            <a:r>
              <a:rPr lang="en-US" dirty="0" smtClean="0"/>
              <a:t>GOVERNANCE</a:t>
            </a:r>
            <a:endParaRPr lang="en-US" dirty="0"/>
          </a:p>
        </p:txBody>
      </p:sp>
      <p:sp>
        <p:nvSpPr>
          <p:cNvPr id="3" name="Subtitle 2"/>
          <p:cNvSpPr>
            <a:spLocks noGrp="1"/>
          </p:cNvSpPr>
          <p:nvPr>
            <p:ph type="subTitle" idx="1"/>
          </p:nvPr>
        </p:nvSpPr>
        <p:spPr>
          <a:xfrm>
            <a:off x="457200" y="4343400"/>
            <a:ext cx="7854696" cy="1752600"/>
          </a:xfrm>
        </p:spPr>
        <p:txBody>
          <a:bodyPr/>
          <a:lstStyle/>
          <a:p>
            <a:endParaRPr lang="en-US" dirty="0" smtClean="0"/>
          </a:p>
          <a:p>
            <a:pPr algn="ctr"/>
            <a:r>
              <a:rPr lang="en-US" sz="4400" dirty="0" smtClean="0">
                <a:solidFill>
                  <a:schemeClr val="tx1"/>
                </a:solidFill>
              </a:rPr>
              <a:t>    RESERVES</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4708981"/>
          </a:xfrm>
          <a:prstGeom prst="rect">
            <a:avLst/>
          </a:prstGeom>
        </p:spPr>
        <p:txBody>
          <a:bodyPr wrap="square">
            <a:spAutoFit/>
          </a:bodyPr>
          <a:lstStyle/>
          <a:p>
            <a:r>
              <a:rPr lang="en-US" sz="4800" b="1" dirty="0"/>
              <a:t>CORE CONCEPTS</a:t>
            </a:r>
          </a:p>
          <a:p>
            <a:r>
              <a:rPr lang="en-US" dirty="0"/>
              <a:t>• </a:t>
            </a:r>
            <a:r>
              <a:rPr lang="en-US" sz="2800" dirty="0"/>
              <a:t>Every organization should have a confidential process for addressing complaints or reports of suspected</a:t>
            </a:r>
          </a:p>
          <a:p>
            <a:r>
              <a:rPr lang="en-US" sz="2800" dirty="0"/>
              <a:t>illegal or unethical activities.</a:t>
            </a:r>
          </a:p>
          <a:p>
            <a:r>
              <a:rPr lang="en-US" sz="2800" dirty="0"/>
              <a:t>• Staff and volunteers need to feel safe to report unacceptable acts.</a:t>
            </a:r>
          </a:p>
          <a:p>
            <a:r>
              <a:rPr lang="en-US" sz="2800" dirty="0"/>
              <a:t>• Retaliation against whistleblowers can be a criminal act that applies to all organizations.</a:t>
            </a:r>
          </a:p>
          <a:p>
            <a:r>
              <a:rPr lang="en-US" sz="2800" dirty="0"/>
              <a:t>• Appropriate internal controls can help alleviate the occurrence of unacceptable acts.</a:t>
            </a:r>
          </a:p>
        </p:txBody>
      </p:sp>
      <p:sp>
        <p:nvSpPr>
          <p:cNvPr id="3" name="Slide Number Placeholder 2"/>
          <p:cNvSpPr>
            <a:spLocks noGrp="1"/>
          </p:cNvSpPr>
          <p:nvPr>
            <p:ph type="sldNum" sz="quarter" idx="12"/>
          </p:nvPr>
        </p:nvSpPr>
        <p:spPr/>
        <p:txBody>
          <a:bodyPr/>
          <a:lstStyle/>
          <a:p>
            <a:fld id="{F25D5B28-DCEC-46AB-A0C8-57D924BE4022}"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DOCUMENT </a:t>
            </a:r>
            <a:r>
              <a:rPr lang="en-US" b="1" dirty="0"/>
              <a:t>RETENTION</a:t>
            </a:r>
            <a:br>
              <a:rPr lang="en-US" b="1" dirty="0"/>
            </a:br>
            <a:r>
              <a:rPr lang="en-US" b="1" dirty="0" smtClean="0"/>
              <a:t>            AND </a:t>
            </a:r>
            <a:r>
              <a:rPr lang="en-US" b="1" dirty="0"/>
              <a:t>DESTRUCTION</a:t>
            </a:r>
            <a:br>
              <a:rPr lang="en-US" b="1" dirty="0"/>
            </a:b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685800" y="0"/>
            <a:ext cx="1790700" cy="1781175"/>
          </a:xfrm>
          <a:prstGeom prst="rect">
            <a:avLst/>
          </a:prstGeom>
          <a:noFill/>
          <a:ln w="9525">
            <a:noFill/>
            <a:miter lim="800000"/>
            <a:headEnd/>
            <a:tailEnd/>
          </a:ln>
        </p:spPr>
      </p:pic>
      <p:sp>
        <p:nvSpPr>
          <p:cNvPr id="6" name="Rectangle 5"/>
          <p:cNvSpPr/>
          <p:nvPr/>
        </p:nvSpPr>
        <p:spPr>
          <a:xfrm>
            <a:off x="533400" y="2057400"/>
            <a:ext cx="8305800" cy="2062103"/>
          </a:xfrm>
          <a:prstGeom prst="rect">
            <a:avLst/>
          </a:prstGeom>
        </p:spPr>
        <p:txBody>
          <a:bodyPr wrap="square">
            <a:spAutoFit/>
          </a:bodyPr>
          <a:lstStyle/>
          <a:p>
            <a:r>
              <a:rPr lang="en-US" sz="3200" i="1" dirty="0"/>
              <a:t>A charitable organization should establish and implement policies and procedures to protect </a:t>
            </a:r>
            <a:r>
              <a:rPr lang="en-US" sz="3200" i="1" dirty="0" smtClean="0"/>
              <a:t>and preserve </a:t>
            </a:r>
            <a:r>
              <a:rPr lang="en-US" sz="3200" i="1" dirty="0"/>
              <a:t>the organization’s important documents and business records.</a:t>
            </a:r>
          </a:p>
        </p:txBody>
      </p:sp>
      <p:sp>
        <p:nvSpPr>
          <p:cNvPr id="5" name="Slide Number Placeholder 4"/>
          <p:cNvSpPr>
            <a:spLocks noGrp="1"/>
          </p:cNvSpPr>
          <p:nvPr>
            <p:ph type="sldNum" sz="quarter" idx="12"/>
          </p:nvPr>
        </p:nvSpPr>
        <p:spPr/>
        <p:txBody>
          <a:bodyPr/>
          <a:lstStyle/>
          <a:p>
            <a:fld id="{F25D5B28-DCEC-46AB-A0C8-57D924BE402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458200" cy="5139869"/>
          </a:xfrm>
          <a:prstGeom prst="rect">
            <a:avLst/>
          </a:prstGeom>
        </p:spPr>
        <p:txBody>
          <a:bodyPr wrap="square">
            <a:spAutoFit/>
          </a:bodyPr>
          <a:lstStyle/>
          <a:p>
            <a:r>
              <a:rPr lang="en-US" sz="4800" b="1" dirty="0" smtClean="0"/>
              <a:t>CORE CONCEPTS</a:t>
            </a:r>
          </a:p>
          <a:p>
            <a:r>
              <a:rPr lang="en-US" dirty="0" smtClean="0"/>
              <a:t>• </a:t>
            </a:r>
            <a:r>
              <a:rPr lang="en-US" sz="2800" dirty="0" smtClean="0"/>
              <a:t>The board should understand the difference between document destruction during an investigation and</a:t>
            </a:r>
          </a:p>
          <a:p>
            <a:r>
              <a:rPr lang="en-US" sz="2800" dirty="0" smtClean="0"/>
              <a:t>document purging as a normal management process.</a:t>
            </a:r>
          </a:p>
          <a:p>
            <a:r>
              <a:rPr lang="en-US" sz="2800" dirty="0" smtClean="0"/>
              <a:t>• A schedule for document retention is a necessary tool to ensure the retention of documents needed for</a:t>
            </a:r>
          </a:p>
          <a:p>
            <a:r>
              <a:rPr lang="en-US" sz="2800" dirty="0" smtClean="0"/>
              <a:t>legal or business purposes.</a:t>
            </a:r>
          </a:p>
          <a:p>
            <a:r>
              <a:rPr lang="en-US" sz="2800" dirty="0" smtClean="0"/>
              <a:t>• The board should understand how an official investigation is defined and how to ensure the</a:t>
            </a:r>
          </a:p>
          <a:p>
            <a:r>
              <a:rPr lang="en-US" sz="2800" dirty="0" smtClean="0"/>
              <a:t>organization abides by the laws.</a:t>
            </a:r>
          </a:p>
          <a:p>
            <a:r>
              <a:rPr lang="en-US" sz="2800" dirty="0" smtClean="0"/>
              <a:t>• An efficient filing system is critical for all organizations.</a:t>
            </a:r>
            <a:endParaRPr lang="en-US" sz="2800" dirty="0"/>
          </a:p>
        </p:txBody>
      </p:sp>
      <p:sp>
        <p:nvSpPr>
          <p:cNvPr id="3" name="Slide Number Placeholder 2"/>
          <p:cNvSpPr>
            <a:spLocks noGrp="1"/>
          </p:cNvSpPr>
          <p:nvPr>
            <p:ph type="sldNum" sz="quarter" idx="12"/>
          </p:nvPr>
        </p:nvSpPr>
        <p:spPr/>
        <p:txBody>
          <a:bodyPr/>
          <a:lstStyle/>
          <a:p>
            <a:fld id="{F25D5B28-DCEC-46AB-A0C8-57D924BE4022}"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PROTECTION </a:t>
            </a:r>
            <a:r>
              <a:rPr lang="en-US" b="1" dirty="0"/>
              <a:t>OF ASSETS</a:t>
            </a:r>
            <a:br>
              <a:rPr lang="en-US" b="1" dirty="0"/>
            </a:br>
            <a:endParaRPr lang="en-US" dirty="0"/>
          </a:p>
        </p:txBody>
      </p:sp>
      <p:sp>
        <p:nvSpPr>
          <p:cNvPr id="3" name="Content Placeholder 2"/>
          <p:cNvSpPr>
            <a:spLocks noGrp="1"/>
          </p:cNvSpPr>
          <p:nvPr>
            <p:ph idx="1"/>
          </p:nvPr>
        </p:nvSpPr>
        <p:spPr>
          <a:xfrm>
            <a:off x="457200" y="1752600"/>
            <a:ext cx="8229600" cy="4373563"/>
          </a:xfrm>
        </p:spPr>
        <p:txBody>
          <a:bodyPr>
            <a:normAutofit fontScale="92500" lnSpcReduction="10000"/>
          </a:bodyPr>
          <a:lstStyle/>
          <a:p>
            <a:pPr>
              <a:buNone/>
            </a:pPr>
            <a:r>
              <a:rPr lang="en-US" i="1" dirty="0"/>
              <a:t>A charitable organization’s board should ensure that the organization has adequate plans to </a:t>
            </a:r>
            <a:r>
              <a:rPr lang="en-US" i="1" dirty="0" smtClean="0"/>
              <a:t>protect its </a:t>
            </a:r>
            <a:r>
              <a:rPr lang="en-US" i="1" dirty="0"/>
              <a:t>assets—its property, financial and human resources, </a:t>
            </a:r>
            <a:r>
              <a:rPr lang="en-US" i="1" dirty="0" smtClean="0"/>
              <a:t>programmatic </a:t>
            </a:r>
            <a:r>
              <a:rPr lang="en-US" i="1" dirty="0"/>
              <a:t>content and material, and </a:t>
            </a:r>
            <a:r>
              <a:rPr lang="en-US" i="1" dirty="0" smtClean="0"/>
              <a:t>its integrity </a:t>
            </a:r>
            <a:r>
              <a:rPr lang="en-US" i="1" dirty="0"/>
              <a:t>and reputation—against damage or loss. The board should review regularly the </a:t>
            </a:r>
            <a:r>
              <a:rPr lang="en-US" i="1" dirty="0" smtClean="0"/>
              <a:t>organization’s need </a:t>
            </a:r>
            <a:r>
              <a:rPr lang="en-US" i="1" dirty="0"/>
              <a:t>for general liability and directors’ and officers’ liability insurance, as well as take other </a:t>
            </a:r>
            <a:r>
              <a:rPr lang="en-US" i="1" dirty="0" smtClean="0"/>
              <a:t>actions necessary </a:t>
            </a:r>
            <a:r>
              <a:rPr lang="en-US" i="1" dirty="0"/>
              <a:t>to mitigate risks.</a:t>
            </a:r>
          </a:p>
          <a:p>
            <a:pPr>
              <a:buNone/>
            </a:pPr>
            <a:endParaRPr lang="en-US" i="1" dirty="0"/>
          </a:p>
          <a:p>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304800" y="0"/>
            <a:ext cx="1790700" cy="17811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r>
            <a:br>
              <a:rPr lang="en-US" b="1" dirty="0" smtClean="0"/>
            </a:br>
            <a:r>
              <a:rPr lang="en-US" b="1" dirty="0" smtClean="0"/>
              <a:t>CORE </a:t>
            </a:r>
            <a:r>
              <a:rPr lang="en-US" b="1" dirty="0"/>
              <a:t>CONCEPTS</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board is the steward of the organizational assets.</a:t>
            </a:r>
          </a:p>
          <a:p>
            <a:r>
              <a:rPr lang="en-US" dirty="0" smtClean="0"/>
              <a:t>Adequate </a:t>
            </a:r>
            <a:r>
              <a:rPr lang="en-US" dirty="0"/>
              <a:t>risk management is essential for every organization.</a:t>
            </a:r>
          </a:p>
          <a:p>
            <a:r>
              <a:rPr lang="en-US" dirty="0" smtClean="0"/>
              <a:t>Risk </a:t>
            </a:r>
            <a:r>
              <a:rPr lang="en-US" dirty="0"/>
              <a:t>can be assumed, eliminated, protected, or delegated.</a:t>
            </a:r>
          </a:p>
          <a:p>
            <a:r>
              <a:rPr lang="en-US" dirty="0" smtClean="0"/>
              <a:t>Liability </a:t>
            </a:r>
            <a:r>
              <a:rPr lang="en-US" dirty="0"/>
              <a:t>protection needs to cover the organization, the board, and those associated </a:t>
            </a:r>
            <a:r>
              <a:rPr lang="en-US" dirty="0" smtClean="0"/>
              <a:t>with the </a:t>
            </a:r>
            <a:r>
              <a:rPr lang="en-US" dirty="0"/>
              <a:t>organization.</a:t>
            </a:r>
          </a:p>
          <a:p>
            <a:endParaRPr lang="en-US" dirty="0"/>
          </a:p>
        </p:txBody>
      </p:sp>
      <p:sp>
        <p:nvSpPr>
          <p:cNvPr id="4" name="Slide Number Placeholder 3"/>
          <p:cNvSpPr>
            <a:spLocks noGrp="1"/>
          </p:cNvSpPr>
          <p:nvPr>
            <p:ph type="sldNum" sz="quarter" idx="12"/>
          </p:nvPr>
        </p:nvSpPr>
        <p:spPr/>
        <p:txBody>
          <a:bodyPr/>
          <a:lstStyle/>
          <a:p>
            <a:fld id="{F25D5B28-DCEC-46AB-A0C8-57D924BE4022}"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AVAILABILITY </a:t>
            </a:r>
            <a:r>
              <a:rPr lang="en-US" b="1" dirty="0"/>
              <a:t>OF INFORMATION</a:t>
            </a:r>
            <a:br>
              <a:rPr lang="en-US" b="1" dirty="0"/>
            </a:br>
            <a:r>
              <a:rPr lang="en-US" b="1" dirty="0"/>
              <a:t>TO THE PUBLIC</a:t>
            </a:r>
            <a:br>
              <a:rPr lang="en-US" b="1" dirty="0"/>
            </a:b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0" y="0"/>
            <a:ext cx="1790700" cy="1781175"/>
          </a:xfrm>
          <a:prstGeom prst="rect">
            <a:avLst/>
          </a:prstGeom>
          <a:noFill/>
          <a:ln w="9525">
            <a:noFill/>
            <a:miter lim="800000"/>
            <a:headEnd/>
            <a:tailEnd/>
          </a:ln>
        </p:spPr>
      </p:pic>
      <p:sp>
        <p:nvSpPr>
          <p:cNvPr id="5" name="Rectangle 4"/>
          <p:cNvSpPr/>
          <p:nvPr/>
        </p:nvSpPr>
        <p:spPr>
          <a:xfrm>
            <a:off x="304800" y="2057400"/>
            <a:ext cx="8686800" cy="3539430"/>
          </a:xfrm>
          <a:prstGeom prst="rect">
            <a:avLst/>
          </a:prstGeom>
        </p:spPr>
        <p:txBody>
          <a:bodyPr wrap="square">
            <a:spAutoFit/>
          </a:bodyPr>
          <a:lstStyle/>
          <a:p>
            <a:r>
              <a:rPr lang="en-US" sz="3200" i="1" dirty="0"/>
              <a:t>A charitable organization should make information about its operations, including its governance,</a:t>
            </a:r>
          </a:p>
          <a:p>
            <a:r>
              <a:rPr lang="en-US" sz="3200" i="1" dirty="0"/>
              <a:t>finances, programs, and activities, widely available to the public. Charitable organizations also should</a:t>
            </a:r>
          </a:p>
          <a:p>
            <a:r>
              <a:rPr lang="en-US" sz="3200" i="1" dirty="0"/>
              <a:t>consider making information available on the methods they use to evaluate the outcomes of their</a:t>
            </a:r>
          </a:p>
          <a:p>
            <a:r>
              <a:rPr lang="en-US" sz="3200" i="1" dirty="0"/>
              <a:t>work and sharing the results of those evaluations.</a:t>
            </a:r>
          </a:p>
        </p:txBody>
      </p:sp>
      <p:sp>
        <p:nvSpPr>
          <p:cNvPr id="6" name="Slide Number Placeholder 5"/>
          <p:cNvSpPr>
            <a:spLocks noGrp="1"/>
          </p:cNvSpPr>
          <p:nvPr>
            <p:ph type="sldNum" sz="quarter" idx="12"/>
          </p:nvPr>
        </p:nvSpPr>
        <p:spPr/>
        <p:txBody>
          <a:bodyPr/>
          <a:lstStyle/>
          <a:p>
            <a:fld id="{F25D5B28-DCEC-46AB-A0C8-57D924BE4022}"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r>
            <a:br>
              <a:rPr lang="en-US" b="1" dirty="0" smtClean="0"/>
            </a:br>
            <a:r>
              <a:rPr lang="en-US" b="1" dirty="0" smtClean="0"/>
              <a:t>CORE </a:t>
            </a:r>
            <a:r>
              <a:rPr lang="en-US" b="1" dirty="0"/>
              <a:t>CONCEPTS</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a:t>• </a:t>
            </a:r>
            <a:r>
              <a:rPr lang="en-US" sz="3300" dirty="0"/>
              <a:t>Transparency is essential to earn the public’s trust.</a:t>
            </a:r>
          </a:p>
          <a:p>
            <a:pPr>
              <a:buNone/>
            </a:pPr>
            <a:r>
              <a:rPr lang="en-US" sz="3300" dirty="0"/>
              <a:t>• The board should understand what must be public information, what should be shared with the public</a:t>
            </a:r>
            <a:r>
              <a:rPr lang="en-US" sz="3300" dirty="0" smtClean="0"/>
              <a:t>, and </a:t>
            </a:r>
            <a:r>
              <a:rPr lang="en-US" sz="3300" dirty="0"/>
              <a:t>what must be guarded as confidential information.</a:t>
            </a:r>
          </a:p>
          <a:p>
            <a:pPr>
              <a:buNone/>
            </a:pPr>
            <a:r>
              <a:rPr lang="en-US" sz="3300" dirty="0"/>
              <a:t>• Posting the IRS Form 990 on the Internet is the easiest way to meet the IRS public </a:t>
            </a:r>
            <a:r>
              <a:rPr lang="en-US" sz="3300" dirty="0" smtClean="0"/>
              <a:t>availability requirement</a:t>
            </a:r>
            <a:r>
              <a:rPr lang="en-US" sz="3300" dirty="0"/>
              <a:t>.</a:t>
            </a:r>
          </a:p>
          <a:p>
            <a:pPr>
              <a:buNone/>
            </a:pPr>
            <a:r>
              <a:rPr lang="en-US" sz="3300" dirty="0"/>
              <a:t>• A professional, clear, accurate website promotes transparency and can act as a central repository </a:t>
            </a:r>
            <a:r>
              <a:rPr lang="en-US" sz="3300" dirty="0" smtClean="0"/>
              <a:t>for organizational </a:t>
            </a:r>
            <a:r>
              <a:rPr lang="en-US" sz="3300" dirty="0"/>
              <a:t>information.</a:t>
            </a:r>
          </a:p>
        </p:txBody>
      </p:sp>
      <p:sp>
        <p:nvSpPr>
          <p:cNvPr id="4" name="Slide Number Placeholder 3"/>
          <p:cNvSpPr>
            <a:spLocks noGrp="1"/>
          </p:cNvSpPr>
          <p:nvPr>
            <p:ph type="sldNum" sz="quarter" idx="12"/>
          </p:nvPr>
        </p:nvSpPr>
        <p:spPr/>
        <p:txBody>
          <a:bodyPr/>
          <a:lstStyle/>
          <a:p>
            <a:fld id="{F25D5B28-DCEC-46AB-A0C8-57D924BE402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78562"/>
          </a:xfrm>
        </p:spPr>
        <p:txBody>
          <a:bodyPr>
            <a:normAutofit/>
          </a:bodyPr>
          <a:lstStyle/>
          <a:p>
            <a:r>
              <a:rPr lang="en-US" sz="7200" b="1" dirty="0"/>
              <a:t>Effective</a:t>
            </a:r>
            <a:br>
              <a:rPr lang="en-US" sz="7200" b="1" dirty="0"/>
            </a:br>
            <a:r>
              <a:rPr lang="en-US" sz="7200" b="1" dirty="0"/>
              <a:t>Governance</a:t>
            </a:r>
            <a:br>
              <a:rPr lang="en-US" sz="7200" b="1" dirty="0"/>
            </a:br>
            <a:endParaRPr lang="en-US" sz="7200" dirty="0"/>
          </a:p>
        </p:txBody>
      </p:sp>
      <p:sp>
        <p:nvSpPr>
          <p:cNvPr id="3" name="Slide Number Placeholder 2"/>
          <p:cNvSpPr>
            <a:spLocks noGrp="1"/>
          </p:cNvSpPr>
          <p:nvPr>
            <p:ph type="sldNum" sz="quarter" idx="12"/>
          </p:nvPr>
        </p:nvSpPr>
        <p:spPr/>
        <p:txBody>
          <a:bodyPr/>
          <a:lstStyle/>
          <a:p>
            <a:fld id="{F25D5B28-DCEC-46AB-A0C8-57D924BE4022}"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br>
              <a:rPr lang="en-US" b="1" dirty="0" smtClean="0"/>
            </a:br>
            <a:r>
              <a:rPr lang="en-US" b="1" dirty="0"/>
              <a:t> </a:t>
            </a:r>
            <a:r>
              <a:rPr lang="en-US" b="1" dirty="0" smtClean="0"/>
              <a:t>     BOARD </a:t>
            </a:r>
            <a:r>
              <a:rPr lang="en-US" b="1" dirty="0"/>
              <a:t>RESPONSIBILITIES</a:t>
            </a:r>
            <a:br>
              <a:rPr lang="en-US" b="1" dirty="0"/>
            </a:b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457200" y="0"/>
            <a:ext cx="1790700" cy="1790700"/>
          </a:xfrm>
          <a:prstGeom prst="rect">
            <a:avLst/>
          </a:prstGeom>
          <a:noFill/>
          <a:ln w="9525">
            <a:noFill/>
            <a:miter lim="800000"/>
            <a:headEnd/>
            <a:tailEnd/>
          </a:ln>
        </p:spPr>
      </p:pic>
      <p:sp>
        <p:nvSpPr>
          <p:cNvPr id="5" name="Rectangle 4"/>
          <p:cNvSpPr/>
          <p:nvPr/>
        </p:nvSpPr>
        <p:spPr>
          <a:xfrm>
            <a:off x="609600" y="2274838"/>
            <a:ext cx="8153400" cy="3046988"/>
          </a:xfrm>
          <a:prstGeom prst="rect">
            <a:avLst/>
          </a:prstGeom>
        </p:spPr>
        <p:txBody>
          <a:bodyPr wrap="square">
            <a:spAutoFit/>
          </a:bodyPr>
          <a:lstStyle/>
          <a:p>
            <a:r>
              <a:rPr lang="en-US" sz="3200" i="1" dirty="0"/>
              <a:t>A charitable organization must have a </a:t>
            </a:r>
            <a:r>
              <a:rPr lang="en-US" sz="3200" i="1" dirty="0" smtClean="0"/>
              <a:t>governing </a:t>
            </a:r>
            <a:r>
              <a:rPr lang="en-US" sz="3200" i="1" dirty="0"/>
              <a:t>body that is responsible for reviewing and </a:t>
            </a:r>
            <a:r>
              <a:rPr lang="en-US" sz="3200" i="1" dirty="0" smtClean="0"/>
              <a:t>approving the </a:t>
            </a:r>
            <a:r>
              <a:rPr lang="en-US" sz="3200" i="1" dirty="0"/>
              <a:t>organization’s mission and strategic direction, annual budget and key financial transactions</a:t>
            </a:r>
            <a:r>
              <a:rPr lang="en-US" sz="3200" i="1" dirty="0" smtClean="0"/>
              <a:t>, compensation </a:t>
            </a:r>
            <a:r>
              <a:rPr lang="en-US" sz="3200" i="1" dirty="0"/>
              <a:t>practices and policies, and fiscal and governance policies.</a:t>
            </a:r>
          </a:p>
        </p:txBody>
      </p:sp>
      <p:sp>
        <p:nvSpPr>
          <p:cNvPr id="6" name="Slide Number Placeholder 5"/>
          <p:cNvSpPr>
            <a:spLocks noGrp="1"/>
          </p:cNvSpPr>
          <p:nvPr>
            <p:ph type="sldNum" sz="quarter" idx="12"/>
          </p:nvPr>
        </p:nvSpPr>
        <p:spPr/>
        <p:txBody>
          <a:bodyPr/>
          <a:lstStyle/>
          <a:p>
            <a:fld id="{F25D5B28-DCEC-46AB-A0C8-57D924BE4022}"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r>
            <a:br>
              <a:rPr lang="en-US" b="1" dirty="0" smtClean="0"/>
            </a:br>
            <a:r>
              <a:rPr lang="en-US" b="1" dirty="0" smtClean="0"/>
              <a:t>CORE </a:t>
            </a:r>
            <a:r>
              <a:rPr lang="en-US" b="1" dirty="0"/>
              <a:t>CONCEPTS</a:t>
            </a:r>
            <a:br>
              <a:rPr lang="en-US" b="1" dirty="0"/>
            </a:br>
            <a:endParaRPr lang="en-US" dirty="0"/>
          </a:p>
        </p:txBody>
      </p:sp>
      <p:sp>
        <p:nvSpPr>
          <p:cNvPr id="3" name="Content Placeholder 2"/>
          <p:cNvSpPr>
            <a:spLocks noGrp="1"/>
          </p:cNvSpPr>
          <p:nvPr>
            <p:ph idx="1"/>
          </p:nvPr>
        </p:nvSpPr>
        <p:spPr/>
        <p:txBody>
          <a:bodyPr>
            <a:normAutofit lnSpcReduction="10000"/>
          </a:bodyPr>
          <a:lstStyle/>
          <a:p>
            <a:pPr>
              <a:buNone/>
            </a:pPr>
            <a:r>
              <a:rPr lang="en-US" dirty="0"/>
              <a:t>• The board is responsible for governing and overseeing the affairs of the organization.</a:t>
            </a:r>
          </a:p>
          <a:p>
            <a:pPr>
              <a:buNone/>
            </a:pPr>
            <a:r>
              <a:rPr lang="en-US" dirty="0"/>
              <a:t>• The organization’s mission and strategic direction are set by the board in conjunction with the </a:t>
            </a:r>
            <a:r>
              <a:rPr lang="en-US" dirty="0" smtClean="0"/>
              <a:t>CEO and </a:t>
            </a:r>
            <a:r>
              <a:rPr lang="en-US" dirty="0"/>
              <a:t>senior staff, and the results should then be used to guide decisions.</a:t>
            </a:r>
          </a:p>
          <a:p>
            <a:pPr>
              <a:buNone/>
            </a:pPr>
            <a:r>
              <a:rPr lang="en-US" dirty="0"/>
              <a:t>• Clear policies (compensation, fiscal, and governance) are critical to guide and protect the board </a:t>
            </a:r>
            <a:r>
              <a:rPr lang="en-US" dirty="0" smtClean="0"/>
              <a:t>and the </a:t>
            </a:r>
            <a:r>
              <a:rPr lang="en-US" dirty="0"/>
              <a:t>organization.</a:t>
            </a:r>
          </a:p>
          <a:p>
            <a:pPr>
              <a:buNone/>
            </a:pPr>
            <a:endParaRPr lang="en-US" dirty="0"/>
          </a:p>
        </p:txBody>
      </p:sp>
      <p:sp>
        <p:nvSpPr>
          <p:cNvPr id="4" name="Slide Number Placeholder 3"/>
          <p:cNvSpPr>
            <a:spLocks noGrp="1"/>
          </p:cNvSpPr>
          <p:nvPr>
            <p:ph type="sldNum" sz="quarter" idx="12"/>
          </p:nvPr>
        </p:nvSpPr>
        <p:spPr/>
        <p:txBody>
          <a:bodyPr/>
          <a:lstStyle/>
          <a:p>
            <a:fld id="{F25D5B28-DCEC-46AB-A0C8-57D924BE4022}"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b="1" dirty="0"/>
              <a:t>Legal Compliance</a:t>
            </a:r>
            <a:br>
              <a:rPr lang="en-US" b="1" dirty="0"/>
            </a:br>
            <a:r>
              <a:rPr lang="en-US" b="1" dirty="0"/>
              <a:t>and</a:t>
            </a:r>
            <a:br>
              <a:rPr lang="en-US" b="1" dirty="0"/>
            </a:br>
            <a:r>
              <a:rPr lang="en-US" b="1" dirty="0"/>
              <a:t>Public Disclosure</a:t>
            </a:r>
            <a:br>
              <a:rPr lang="en-US" b="1" dirty="0"/>
            </a:br>
            <a:endParaRPr lang="en-US" dirty="0"/>
          </a:p>
        </p:txBody>
      </p:sp>
      <p:sp>
        <p:nvSpPr>
          <p:cNvPr id="3" name="Slide Number Placeholder 2"/>
          <p:cNvSpPr>
            <a:spLocks noGrp="1"/>
          </p:cNvSpPr>
          <p:nvPr>
            <p:ph type="sldNum" sz="quarter" idx="12"/>
          </p:nvPr>
        </p:nvSpPr>
        <p:spPr/>
        <p:txBody>
          <a:bodyPr/>
          <a:lstStyle/>
          <a:p>
            <a:fld id="{F25D5B28-DCEC-46AB-A0C8-57D924BE402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BOARD </a:t>
            </a:r>
            <a:r>
              <a:rPr lang="en-US" b="1" dirty="0"/>
              <a:t>MEETINGS</a:t>
            </a:r>
            <a:br>
              <a:rPr lang="en-US" b="1" dirty="0"/>
            </a:br>
            <a:endParaRPr lang="en-US" dirty="0"/>
          </a:p>
        </p:txBody>
      </p:sp>
      <p:sp>
        <p:nvSpPr>
          <p:cNvPr id="3" name="Content Placeholder 2"/>
          <p:cNvSpPr>
            <a:spLocks noGrp="1"/>
          </p:cNvSpPr>
          <p:nvPr>
            <p:ph idx="1"/>
          </p:nvPr>
        </p:nvSpPr>
        <p:spPr>
          <a:xfrm>
            <a:off x="457200" y="1981200"/>
            <a:ext cx="8229600" cy="4144963"/>
          </a:xfrm>
        </p:spPr>
        <p:txBody>
          <a:bodyPr/>
          <a:lstStyle/>
          <a:p>
            <a:pPr>
              <a:buNone/>
            </a:pPr>
            <a:r>
              <a:rPr lang="en-US" i="1" dirty="0"/>
              <a:t>The board of a charitable organization should meet regularly enough to conduct its </a:t>
            </a:r>
            <a:r>
              <a:rPr lang="en-US" i="1" dirty="0" smtClean="0"/>
              <a:t>business and </a:t>
            </a:r>
            <a:r>
              <a:rPr lang="en-US" i="1" dirty="0"/>
              <a:t>fulfill its duties.</a:t>
            </a:r>
          </a:p>
          <a:p>
            <a:pPr>
              <a:buNone/>
            </a:pP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5334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r>
            <a:br>
              <a:rPr lang="en-US" b="1" dirty="0" smtClean="0"/>
            </a:br>
            <a:r>
              <a:rPr lang="en-US" b="1" dirty="0" smtClean="0"/>
              <a:t>CORE </a:t>
            </a:r>
            <a:r>
              <a:rPr lang="en-US" b="1" dirty="0"/>
              <a:t>CONCEPTS</a:t>
            </a:r>
            <a:br>
              <a:rPr lang="en-US" b="1" dirty="0"/>
            </a:br>
            <a:endParaRPr lang="en-US" dirty="0"/>
          </a:p>
        </p:txBody>
      </p:sp>
      <p:sp>
        <p:nvSpPr>
          <p:cNvPr id="3" name="Content Placeholder 2"/>
          <p:cNvSpPr>
            <a:spLocks noGrp="1"/>
          </p:cNvSpPr>
          <p:nvPr>
            <p:ph idx="1"/>
          </p:nvPr>
        </p:nvSpPr>
        <p:spPr/>
        <p:txBody>
          <a:bodyPr>
            <a:normAutofit lnSpcReduction="10000"/>
          </a:bodyPr>
          <a:lstStyle/>
          <a:p>
            <a:pPr>
              <a:buNone/>
            </a:pPr>
            <a:r>
              <a:rPr lang="en-US" dirty="0"/>
              <a:t>• Meeting frequency should be based on the needs of the organization. Each board should determine </a:t>
            </a:r>
            <a:r>
              <a:rPr lang="en-US" dirty="0" smtClean="0"/>
              <a:t>its own </a:t>
            </a:r>
            <a:r>
              <a:rPr lang="en-US" dirty="0"/>
              <a:t>meeting frequency.</a:t>
            </a:r>
          </a:p>
          <a:p>
            <a:pPr>
              <a:buNone/>
            </a:pPr>
            <a:r>
              <a:rPr lang="en-US" dirty="0"/>
              <a:t>• The optimal number of meetings changes during the different phases of the organization’s and </a:t>
            </a:r>
            <a:r>
              <a:rPr lang="en-US" dirty="0" smtClean="0"/>
              <a:t>board’s life </a:t>
            </a:r>
            <a:r>
              <a:rPr lang="en-US" dirty="0"/>
              <a:t>cycle.</a:t>
            </a:r>
          </a:p>
          <a:p>
            <a:pPr>
              <a:buNone/>
            </a:pPr>
            <a:r>
              <a:rPr lang="en-US" dirty="0"/>
              <a:t>• Having committees and task forces is an effective way for boards to function more efficiently </a:t>
            </a:r>
            <a:r>
              <a:rPr lang="en-US" dirty="0" smtClean="0"/>
              <a:t>and prepare </a:t>
            </a:r>
            <a:r>
              <a:rPr lang="en-US" dirty="0"/>
              <a:t>for full board meetings.</a:t>
            </a:r>
          </a:p>
          <a:p>
            <a:pPr>
              <a:buNone/>
            </a:pPr>
            <a:endParaRPr lang="en-US" dirty="0"/>
          </a:p>
        </p:txBody>
      </p:sp>
      <p:sp>
        <p:nvSpPr>
          <p:cNvPr id="4" name="Slide Number Placeholder 3"/>
          <p:cNvSpPr>
            <a:spLocks noGrp="1"/>
          </p:cNvSpPr>
          <p:nvPr>
            <p:ph type="sldNum" sz="quarter" idx="12"/>
          </p:nvPr>
        </p:nvSpPr>
        <p:spPr/>
        <p:txBody>
          <a:bodyPr/>
          <a:lstStyle/>
          <a:p>
            <a:fld id="{F25D5B28-DCEC-46AB-A0C8-57D924BE4022}"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BOARD </a:t>
            </a:r>
            <a:r>
              <a:rPr lang="en-US" b="1" dirty="0"/>
              <a:t>SIZE AND STRUCTURE</a:t>
            </a:r>
            <a:br>
              <a:rPr lang="en-US" b="1" dirty="0"/>
            </a:br>
            <a:endParaRPr lang="en-US"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381000" y="0"/>
            <a:ext cx="1790700" cy="1790700"/>
          </a:xfrm>
          <a:prstGeom prst="rect">
            <a:avLst/>
          </a:prstGeom>
          <a:noFill/>
          <a:ln w="9525">
            <a:noFill/>
            <a:miter lim="800000"/>
            <a:headEnd/>
            <a:tailEnd/>
          </a:ln>
        </p:spPr>
      </p:pic>
      <p:sp>
        <p:nvSpPr>
          <p:cNvPr id="5" name="Rectangle 4"/>
          <p:cNvSpPr/>
          <p:nvPr/>
        </p:nvSpPr>
        <p:spPr>
          <a:xfrm>
            <a:off x="533400" y="1859340"/>
            <a:ext cx="8458200" cy="5016758"/>
          </a:xfrm>
          <a:prstGeom prst="rect">
            <a:avLst/>
          </a:prstGeom>
        </p:spPr>
        <p:txBody>
          <a:bodyPr wrap="square">
            <a:spAutoFit/>
          </a:bodyPr>
          <a:lstStyle/>
          <a:p>
            <a:r>
              <a:rPr lang="en-US" sz="3200" i="1" dirty="0"/>
              <a:t>The board of a charitable organization should establish its own size and structure and review </a:t>
            </a:r>
            <a:r>
              <a:rPr lang="en-US" sz="3200" i="1" dirty="0" smtClean="0"/>
              <a:t>these </a:t>
            </a:r>
            <a:r>
              <a:rPr lang="en-US" sz="3200" i="1" dirty="0" smtClean="0"/>
              <a:t>periodically. The </a:t>
            </a:r>
            <a:r>
              <a:rPr lang="en-US" sz="3200" i="1" dirty="0"/>
              <a:t>board should have enough members to allow for full deliberation and diversity </a:t>
            </a:r>
            <a:r>
              <a:rPr lang="en-US" sz="3200" i="1" dirty="0" smtClean="0"/>
              <a:t>of thinking </a:t>
            </a:r>
            <a:r>
              <a:rPr lang="en-US" sz="3200" i="1" dirty="0"/>
              <a:t>on governance and other organizational matters. Except for very small organizations, </a:t>
            </a:r>
            <a:r>
              <a:rPr lang="en-US" sz="3200" i="1" dirty="0" smtClean="0"/>
              <a:t>this generally </a:t>
            </a:r>
            <a:r>
              <a:rPr lang="en-US" sz="3200" i="1" dirty="0"/>
              <a:t>means that the board should have at least five members</a:t>
            </a:r>
            <a:r>
              <a:rPr lang="en-US" sz="3200" i="1" dirty="0" smtClean="0"/>
              <a:t>.  </a:t>
            </a:r>
            <a:r>
              <a:rPr lang="en-US" sz="3200" i="1" dirty="0" smtClean="0">
                <a:solidFill>
                  <a:srgbClr val="FF0000"/>
                </a:solidFill>
              </a:rPr>
              <a:t>Most, if not all LSC’s have the same Board Structure as defined by USA Swimming.</a:t>
            </a:r>
            <a:endParaRPr lang="en-US" sz="3200" i="1" dirty="0">
              <a:solidFill>
                <a:srgbClr val="FF0000"/>
              </a:solidFill>
            </a:endParaRPr>
          </a:p>
        </p:txBody>
      </p:sp>
      <p:sp>
        <p:nvSpPr>
          <p:cNvPr id="6" name="Slide Number Placeholder 5"/>
          <p:cNvSpPr>
            <a:spLocks noGrp="1"/>
          </p:cNvSpPr>
          <p:nvPr>
            <p:ph type="sldNum" sz="quarter" idx="12"/>
          </p:nvPr>
        </p:nvSpPr>
        <p:spPr/>
        <p:txBody>
          <a:bodyPr/>
          <a:lstStyle/>
          <a:p>
            <a:fld id="{F25D5B28-DCEC-46AB-A0C8-57D924BE4022}"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BOARD </a:t>
            </a:r>
            <a:r>
              <a:rPr lang="en-US" b="1" dirty="0"/>
              <a:t>DIVERSITY</a:t>
            </a:r>
            <a:br>
              <a:rPr lang="en-US" b="1" dirty="0"/>
            </a:br>
            <a:endParaRPr lang="en-US" dirty="0"/>
          </a:p>
        </p:txBody>
      </p:sp>
      <p:sp>
        <p:nvSpPr>
          <p:cNvPr id="3" name="Content Placeholder 2"/>
          <p:cNvSpPr>
            <a:spLocks noGrp="1"/>
          </p:cNvSpPr>
          <p:nvPr>
            <p:ph idx="1"/>
          </p:nvPr>
        </p:nvSpPr>
        <p:spPr>
          <a:xfrm>
            <a:off x="457200" y="1752600"/>
            <a:ext cx="8229600" cy="4373563"/>
          </a:xfrm>
        </p:spPr>
        <p:txBody>
          <a:bodyPr/>
          <a:lstStyle/>
          <a:p>
            <a:pPr>
              <a:buNone/>
            </a:pPr>
            <a:r>
              <a:rPr lang="en-US" i="1" dirty="0"/>
              <a:t>The board of a charitable organization should include members with the diverse background (including</a:t>
            </a:r>
            <a:r>
              <a:rPr lang="en-US" i="1" dirty="0" smtClean="0"/>
              <a:t>, but </a:t>
            </a:r>
            <a:r>
              <a:rPr lang="en-US" i="1" dirty="0"/>
              <a:t>not limited to, ethnic, racial, and gender perspectives), experience, and organizational and </a:t>
            </a:r>
            <a:r>
              <a:rPr lang="en-US" i="1" dirty="0" smtClean="0"/>
              <a:t>financial skills </a:t>
            </a:r>
            <a:r>
              <a:rPr lang="en-US" i="1" dirty="0"/>
              <a:t>necessary to advance the organization’s mission.</a:t>
            </a:r>
          </a:p>
          <a:p>
            <a:pPr>
              <a:buNone/>
            </a:pP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3048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r>
            <a:br>
              <a:rPr lang="en-US" b="1" dirty="0" smtClean="0"/>
            </a:br>
            <a:r>
              <a:rPr lang="en-US" b="1" dirty="0" smtClean="0"/>
              <a:t>CORE </a:t>
            </a:r>
            <a:r>
              <a:rPr lang="en-US" b="1" dirty="0"/>
              <a:t>CONCEPTS</a:t>
            </a:r>
            <a:br>
              <a:rPr lang="en-US" b="1" dirty="0"/>
            </a:br>
            <a:endParaRPr lang="en-US" dirty="0"/>
          </a:p>
        </p:txBody>
      </p:sp>
      <p:sp>
        <p:nvSpPr>
          <p:cNvPr id="3" name="Content Placeholder 2"/>
          <p:cNvSpPr>
            <a:spLocks noGrp="1"/>
          </p:cNvSpPr>
          <p:nvPr>
            <p:ph idx="1"/>
          </p:nvPr>
        </p:nvSpPr>
        <p:spPr/>
        <p:txBody>
          <a:bodyPr>
            <a:normAutofit/>
          </a:bodyPr>
          <a:lstStyle/>
          <a:p>
            <a:pPr>
              <a:buNone/>
            </a:pPr>
            <a:r>
              <a:rPr lang="en-US" dirty="0"/>
              <a:t>• A board should have a variety of skills, expertise, backgrounds, and perspectives in order to </a:t>
            </a:r>
            <a:r>
              <a:rPr lang="en-US" dirty="0" smtClean="0"/>
              <a:t>make informed </a:t>
            </a:r>
            <a:r>
              <a:rPr lang="en-US" dirty="0"/>
              <a:t>decisions.</a:t>
            </a:r>
          </a:p>
          <a:p>
            <a:pPr>
              <a:buNone/>
            </a:pPr>
            <a:r>
              <a:rPr lang="en-US" dirty="0"/>
              <a:t>• Every board should have expertise in budgeting and financial management.</a:t>
            </a:r>
          </a:p>
          <a:p>
            <a:pPr>
              <a:buNone/>
            </a:pPr>
            <a:endParaRPr lang="en-US" dirty="0"/>
          </a:p>
        </p:txBody>
      </p:sp>
      <p:sp>
        <p:nvSpPr>
          <p:cNvPr id="4" name="Slide Number Placeholder 3"/>
          <p:cNvSpPr>
            <a:spLocks noGrp="1"/>
          </p:cNvSpPr>
          <p:nvPr>
            <p:ph type="sldNum" sz="quarter" idx="12"/>
          </p:nvPr>
        </p:nvSpPr>
        <p:spPr/>
        <p:txBody>
          <a:bodyPr/>
          <a:lstStyle/>
          <a:p>
            <a:fld id="{F25D5B28-DCEC-46AB-A0C8-57D924BE4022}"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br>
              <a:rPr lang="en-US" b="1" dirty="0" smtClean="0"/>
            </a:br>
            <a:r>
              <a:rPr lang="en-US" b="1" dirty="0"/>
              <a:t> </a:t>
            </a:r>
            <a:r>
              <a:rPr lang="en-US" b="1" dirty="0" smtClean="0"/>
              <a:t>           BOARD </a:t>
            </a:r>
            <a:r>
              <a:rPr lang="en-US" b="1" dirty="0"/>
              <a:t>INDEPENDENCE</a:t>
            </a:r>
            <a:br>
              <a:rPr lang="en-US" b="1" dirty="0"/>
            </a:br>
            <a:endParaRPr lang="en-US" dirty="0"/>
          </a:p>
        </p:txBody>
      </p:sp>
      <p:sp>
        <p:nvSpPr>
          <p:cNvPr id="3" name="Content Placeholder 2"/>
          <p:cNvSpPr>
            <a:spLocks noGrp="1"/>
          </p:cNvSpPr>
          <p:nvPr>
            <p:ph idx="1"/>
          </p:nvPr>
        </p:nvSpPr>
        <p:spPr>
          <a:xfrm>
            <a:off x="457200" y="1828800"/>
            <a:ext cx="8229600" cy="4297363"/>
          </a:xfrm>
        </p:spPr>
        <p:txBody>
          <a:bodyPr>
            <a:normAutofit fontScale="77500" lnSpcReduction="20000"/>
          </a:bodyPr>
          <a:lstStyle/>
          <a:p>
            <a:pPr>
              <a:buNone/>
            </a:pPr>
            <a:r>
              <a:rPr lang="en-US" i="1" dirty="0"/>
              <a:t>A substantial majority of the board of a public charity, usually meaning at least two-thirds of </a:t>
            </a:r>
            <a:r>
              <a:rPr lang="en-US" i="1" dirty="0" smtClean="0"/>
              <a:t>the members</a:t>
            </a:r>
            <a:r>
              <a:rPr lang="en-US" i="1" dirty="0"/>
              <a:t>, should be independent. Independent members should not: </a:t>
            </a:r>
            <a:endParaRPr lang="en-US" i="1" dirty="0" smtClean="0"/>
          </a:p>
          <a:p>
            <a:pPr marL="514350" indent="-514350">
              <a:buAutoNum type="arabicParenBoth"/>
            </a:pPr>
            <a:r>
              <a:rPr lang="en-US" i="1" dirty="0" smtClean="0"/>
              <a:t>be </a:t>
            </a:r>
            <a:r>
              <a:rPr lang="en-US" i="1" dirty="0"/>
              <a:t>compensated </a:t>
            </a:r>
            <a:r>
              <a:rPr lang="en-US" i="1" dirty="0" smtClean="0"/>
              <a:t>by the </a:t>
            </a:r>
            <a:r>
              <a:rPr lang="en-US" i="1" dirty="0"/>
              <a:t>organization as employees or independent contractors; </a:t>
            </a:r>
            <a:endParaRPr lang="en-US" i="1" dirty="0" smtClean="0"/>
          </a:p>
          <a:p>
            <a:pPr marL="514350" indent="-514350">
              <a:buNone/>
            </a:pPr>
            <a:r>
              <a:rPr lang="en-US" i="1" dirty="0" smtClean="0"/>
              <a:t>(</a:t>
            </a:r>
            <a:r>
              <a:rPr lang="en-US" i="1" dirty="0"/>
              <a:t>2) have their compensation </a:t>
            </a:r>
            <a:r>
              <a:rPr lang="en-US" i="1" dirty="0" smtClean="0"/>
              <a:t>determined by </a:t>
            </a:r>
            <a:r>
              <a:rPr lang="en-US" i="1" dirty="0"/>
              <a:t>individuals who are compensated by the organization; </a:t>
            </a:r>
            <a:endParaRPr lang="en-US" i="1" dirty="0" smtClean="0"/>
          </a:p>
          <a:p>
            <a:pPr>
              <a:buNone/>
            </a:pPr>
            <a:r>
              <a:rPr lang="en-US" i="1" dirty="0" smtClean="0"/>
              <a:t>(</a:t>
            </a:r>
            <a:r>
              <a:rPr lang="en-US" i="1" dirty="0"/>
              <a:t>3) receive, directly or indirectly, </a:t>
            </a:r>
            <a:r>
              <a:rPr lang="en-US" i="1" dirty="0" smtClean="0"/>
              <a:t>material financial </a:t>
            </a:r>
            <a:r>
              <a:rPr lang="en-US" i="1" dirty="0"/>
              <a:t>benefits from the organization except as a member of the charitable class served by </a:t>
            </a:r>
            <a:r>
              <a:rPr lang="en-US" i="1" dirty="0" smtClean="0"/>
              <a:t>the organization</a:t>
            </a:r>
            <a:r>
              <a:rPr lang="en-US" i="1" dirty="0"/>
              <a:t>; or </a:t>
            </a:r>
            <a:endParaRPr lang="en-US" i="1" dirty="0" smtClean="0"/>
          </a:p>
          <a:p>
            <a:pPr>
              <a:buNone/>
            </a:pPr>
            <a:r>
              <a:rPr lang="en-US" i="1" dirty="0" smtClean="0"/>
              <a:t>(</a:t>
            </a:r>
            <a:r>
              <a:rPr lang="en-US" i="1" dirty="0"/>
              <a:t>4) be related to anyone described above (as a spouse, sibling, parent, or child) </a:t>
            </a:r>
            <a:r>
              <a:rPr lang="en-US" i="1" dirty="0" smtClean="0"/>
              <a:t>or reside </a:t>
            </a:r>
            <a:r>
              <a:rPr lang="en-US" i="1" dirty="0"/>
              <a:t>with any person so described.</a:t>
            </a:r>
          </a:p>
          <a:p>
            <a:pPr>
              <a:buNone/>
            </a:pP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3048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CEO </a:t>
            </a:r>
            <a:r>
              <a:rPr lang="en-US" b="1" dirty="0"/>
              <a:t>EVALUATION</a:t>
            </a:r>
            <a:br>
              <a:rPr lang="en-US" b="1" dirty="0"/>
            </a:br>
            <a:r>
              <a:rPr lang="en-US" b="1" dirty="0" smtClean="0"/>
              <a:t>           AND </a:t>
            </a:r>
            <a:r>
              <a:rPr lang="en-US" b="1" dirty="0"/>
              <a:t>COMPENSATION</a:t>
            </a:r>
            <a:br>
              <a:rPr lang="en-US" b="1" dirty="0"/>
            </a:br>
            <a:endParaRPr lang="en-US" dirty="0"/>
          </a:p>
        </p:txBody>
      </p:sp>
      <p:sp>
        <p:nvSpPr>
          <p:cNvPr id="3" name="Content Placeholder 2"/>
          <p:cNvSpPr>
            <a:spLocks noGrp="1"/>
          </p:cNvSpPr>
          <p:nvPr>
            <p:ph idx="1"/>
          </p:nvPr>
        </p:nvSpPr>
        <p:spPr>
          <a:xfrm>
            <a:off x="457200" y="1905000"/>
            <a:ext cx="8229600" cy="4221163"/>
          </a:xfrm>
        </p:spPr>
        <p:txBody>
          <a:bodyPr/>
          <a:lstStyle/>
          <a:p>
            <a:pPr>
              <a:buNone/>
            </a:pPr>
            <a:r>
              <a:rPr lang="en-US" dirty="0" smtClean="0"/>
              <a:t>This principle does not apply to any of the LSC’s that I am aware of.</a:t>
            </a: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3048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pPr algn="l"/>
            <a:r>
              <a:rPr lang="en-US" b="1" dirty="0"/>
              <a:t/>
            </a:r>
            <a:br>
              <a:rPr lang="en-US" b="1" dirty="0"/>
            </a:br>
            <a:r>
              <a:rPr lang="en-US" b="1" dirty="0" smtClean="0"/>
              <a:t>              SEPARATION </a:t>
            </a:r>
            <a:r>
              <a:rPr lang="en-US" b="1" dirty="0"/>
              <a:t>OF CEO</a:t>
            </a:r>
            <a:r>
              <a:rPr lang="en-US" b="1" dirty="0" smtClean="0"/>
              <a:t>, BOARD</a:t>
            </a:r>
            <a:br>
              <a:rPr lang="en-US" b="1" dirty="0" smtClean="0"/>
            </a:br>
            <a:r>
              <a:rPr lang="en-US" b="1" dirty="0" smtClean="0"/>
              <a:t>              CHAIR</a:t>
            </a:r>
            <a:r>
              <a:rPr lang="en-US" b="1" dirty="0"/>
              <a:t>, </a:t>
            </a:r>
            <a:r>
              <a:rPr lang="en-US" b="1" dirty="0" smtClean="0"/>
              <a:t>AND BOARD </a:t>
            </a:r>
            <a:br>
              <a:rPr lang="en-US" b="1" dirty="0" smtClean="0"/>
            </a:br>
            <a:r>
              <a:rPr lang="en-US" b="1" dirty="0"/>
              <a:t> </a:t>
            </a:r>
            <a:r>
              <a:rPr lang="en-US" b="1" dirty="0" smtClean="0"/>
              <a:t>             TREASURER </a:t>
            </a:r>
            <a:r>
              <a:rPr lang="en-US" b="1" dirty="0"/>
              <a:t>ROLES</a:t>
            </a:r>
            <a:br>
              <a:rPr lang="en-US" b="1" dirty="0"/>
            </a:br>
            <a:endParaRPr lang="en-US" dirty="0"/>
          </a:p>
        </p:txBody>
      </p:sp>
      <p:sp>
        <p:nvSpPr>
          <p:cNvPr id="3" name="Content Placeholder 2"/>
          <p:cNvSpPr>
            <a:spLocks noGrp="1"/>
          </p:cNvSpPr>
          <p:nvPr>
            <p:ph idx="1"/>
          </p:nvPr>
        </p:nvSpPr>
        <p:spPr>
          <a:xfrm>
            <a:off x="457200" y="2514600"/>
            <a:ext cx="8229600" cy="3611563"/>
          </a:xfrm>
        </p:spPr>
        <p:txBody>
          <a:bodyPr>
            <a:normAutofit/>
          </a:bodyPr>
          <a:lstStyle/>
          <a:p>
            <a:pPr>
              <a:buNone/>
            </a:pPr>
            <a:r>
              <a:rPr lang="en-US" i="1" dirty="0"/>
              <a:t>The board of a charitable organization that has paid staff should ensure that the positions of chief </a:t>
            </a:r>
            <a:r>
              <a:rPr lang="en-US" i="1" dirty="0" smtClean="0"/>
              <a:t>staff officer, </a:t>
            </a:r>
            <a:r>
              <a:rPr lang="en-US" i="1" dirty="0"/>
              <a:t>board chair, and board treasurer are held by separate individuals. Organizations without </a:t>
            </a:r>
            <a:r>
              <a:rPr lang="en-US" i="1" dirty="0" smtClean="0"/>
              <a:t>paid staff </a:t>
            </a:r>
            <a:r>
              <a:rPr lang="en-US" i="1" dirty="0"/>
              <a:t>should ensure that the positions of board chair and treasurer are held by separate individuals</a:t>
            </a:r>
            <a:r>
              <a:rPr lang="en-US" i="1" dirty="0" smtClean="0"/>
              <a:t>. </a:t>
            </a:r>
            <a:endParaRPr lang="en-US" i="1" dirty="0"/>
          </a:p>
          <a:p>
            <a:endParaRPr lang="en-US" dirty="0"/>
          </a:p>
        </p:txBody>
      </p:sp>
      <p:pic>
        <p:nvPicPr>
          <p:cNvPr id="14338" name="Picture 2"/>
          <p:cNvPicPr>
            <a:picLocks noChangeAspect="1" noChangeArrowheads="1"/>
          </p:cNvPicPr>
          <p:nvPr/>
        </p:nvPicPr>
        <p:blipFill>
          <a:blip r:embed="rId3" cstate="print"/>
          <a:srcRect/>
          <a:stretch>
            <a:fillRect/>
          </a:stretch>
        </p:blipFill>
        <p:spPr bwMode="auto">
          <a:xfrm>
            <a:off x="381000" y="60960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BOARD </a:t>
            </a:r>
            <a:r>
              <a:rPr lang="en-US" b="1" dirty="0"/>
              <a:t>EDUCATION</a:t>
            </a:r>
            <a:br>
              <a:rPr lang="en-US" b="1" dirty="0"/>
            </a:br>
            <a:r>
              <a:rPr lang="en-US" b="1" dirty="0"/>
              <a:t>AND COMMUNICATION</a:t>
            </a:r>
            <a:br>
              <a:rPr lang="en-US" b="1" dirty="0"/>
            </a:b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a:buNone/>
            </a:pPr>
            <a:r>
              <a:rPr lang="en-US" i="1" dirty="0"/>
              <a:t>The board should establish an effective, systematic </a:t>
            </a:r>
            <a:r>
              <a:rPr lang="en-US" i="1" dirty="0" smtClean="0"/>
              <a:t>process </a:t>
            </a:r>
            <a:r>
              <a:rPr lang="en-US" i="1" dirty="0"/>
              <a:t>for educating and communicating </a:t>
            </a:r>
            <a:r>
              <a:rPr lang="en-US" i="1" dirty="0" smtClean="0"/>
              <a:t>with board </a:t>
            </a:r>
            <a:r>
              <a:rPr lang="en-US" i="1" dirty="0"/>
              <a:t>members to ensure that they are aware of their legal and ethical responsibilities, </a:t>
            </a:r>
            <a:r>
              <a:rPr lang="en-US" i="1" dirty="0" smtClean="0"/>
              <a:t>are knowledgeable </a:t>
            </a:r>
            <a:r>
              <a:rPr lang="en-US" i="1" dirty="0"/>
              <a:t>about the programs and activities of the organization, and can carry out </a:t>
            </a:r>
            <a:r>
              <a:rPr lang="en-US" i="1" dirty="0" smtClean="0"/>
              <a:t>their oversight </a:t>
            </a:r>
            <a:r>
              <a:rPr lang="en-US" i="1" dirty="0"/>
              <a:t>functions effectively.</a:t>
            </a:r>
          </a:p>
          <a:p>
            <a:endParaRPr lang="en-US" dirty="0"/>
          </a:p>
        </p:txBody>
      </p:sp>
      <p:pic>
        <p:nvPicPr>
          <p:cNvPr id="16386" name="Picture 2"/>
          <p:cNvPicPr>
            <a:picLocks noChangeAspect="1" noChangeArrowheads="1"/>
          </p:cNvPicPr>
          <p:nvPr/>
        </p:nvPicPr>
        <p:blipFill>
          <a:blip r:embed="rId3" cstate="print"/>
          <a:srcRect/>
          <a:stretch>
            <a:fillRect/>
          </a:stretch>
        </p:blipFill>
        <p:spPr bwMode="auto">
          <a:xfrm>
            <a:off x="2286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BOARD </a:t>
            </a:r>
            <a:r>
              <a:rPr lang="en-US" b="1" dirty="0"/>
              <a:t>EDUCATION</a:t>
            </a:r>
            <a:br>
              <a:rPr lang="en-US" b="1" dirty="0"/>
            </a:br>
            <a:r>
              <a:rPr lang="en-US" b="1" dirty="0" smtClean="0"/>
              <a:t>                      AND </a:t>
            </a:r>
            <a:r>
              <a:rPr lang="en-US" b="1" dirty="0"/>
              <a:t>COMMUNICATION</a:t>
            </a:r>
          </a:p>
        </p:txBody>
      </p:sp>
      <p:sp>
        <p:nvSpPr>
          <p:cNvPr id="3" name="Content Placeholder 2"/>
          <p:cNvSpPr>
            <a:spLocks noGrp="1"/>
          </p:cNvSpPr>
          <p:nvPr>
            <p:ph idx="1"/>
          </p:nvPr>
        </p:nvSpPr>
        <p:spPr>
          <a:xfrm>
            <a:off x="457200" y="1752600"/>
            <a:ext cx="8229600" cy="4373563"/>
          </a:xfrm>
        </p:spPr>
        <p:txBody>
          <a:bodyPr>
            <a:normAutofit/>
          </a:bodyPr>
          <a:lstStyle/>
          <a:p>
            <a:pPr>
              <a:buNone/>
            </a:pPr>
            <a:r>
              <a:rPr lang="en-US" i="1" dirty="0"/>
              <a:t>The board should establish an </a:t>
            </a:r>
            <a:r>
              <a:rPr lang="en-US" i="1" dirty="0" smtClean="0"/>
              <a:t>effective, systematic </a:t>
            </a:r>
            <a:r>
              <a:rPr lang="en-US" i="1" dirty="0"/>
              <a:t>process for educating and </a:t>
            </a:r>
            <a:r>
              <a:rPr lang="en-US" i="1" dirty="0" smtClean="0"/>
              <a:t>communicating with board </a:t>
            </a:r>
            <a:r>
              <a:rPr lang="en-US" i="1" dirty="0"/>
              <a:t>members to ensure that they are aware of their legal and ethical responsibilities, </a:t>
            </a:r>
            <a:r>
              <a:rPr lang="en-US" i="1" dirty="0" smtClean="0"/>
              <a:t>are knowledgeable </a:t>
            </a:r>
            <a:r>
              <a:rPr lang="en-US" i="1" dirty="0"/>
              <a:t>about the programs and activities of the organization, and can carry out </a:t>
            </a:r>
            <a:r>
              <a:rPr lang="en-US" i="1" dirty="0" smtClean="0"/>
              <a:t>their oversight </a:t>
            </a:r>
            <a:r>
              <a:rPr lang="en-US" i="1" dirty="0"/>
              <a:t>functions effectively.</a:t>
            </a:r>
          </a:p>
          <a:p>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5334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fontScale="90000"/>
          </a:bodyPr>
          <a:lstStyle/>
          <a:p>
            <a:r>
              <a:rPr lang="en-US" b="1" dirty="0" smtClean="0"/>
              <a:t>             LAWS  </a:t>
            </a:r>
            <a:r>
              <a:rPr lang="en-US" b="1" dirty="0"/>
              <a:t>AND REGULATIONS</a:t>
            </a:r>
            <a:br>
              <a:rPr lang="en-US" b="1" dirty="0"/>
            </a:br>
            <a:endParaRPr lang="en-US" dirty="0"/>
          </a:p>
        </p:txBody>
      </p:sp>
      <p:sp>
        <p:nvSpPr>
          <p:cNvPr id="3" name="Subtitle 2"/>
          <p:cNvSpPr>
            <a:spLocks noGrp="1"/>
          </p:cNvSpPr>
          <p:nvPr>
            <p:ph type="subTitle" idx="1"/>
          </p:nvPr>
        </p:nvSpPr>
        <p:spPr>
          <a:xfrm>
            <a:off x="381000" y="2057400"/>
            <a:ext cx="8534400" cy="4419600"/>
          </a:xfrm>
        </p:spPr>
        <p:txBody>
          <a:bodyPr>
            <a:normAutofit lnSpcReduction="10000"/>
          </a:bodyPr>
          <a:lstStyle/>
          <a:p>
            <a:r>
              <a:rPr lang="en-US" i="1" dirty="0"/>
              <a:t>A charitable organization must comply with all applicable federal laws and regulations, as well as</a:t>
            </a:r>
          </a:p>
          <a:p>
            <a:r>
              <a:rPr lang="en-US" i="1" dirty="0"/>
              <a:t>applicable laws and regulations of the states and the local jurisdictions in which it is based or operates.</a:t>
            </a:r>
          </a:p>
          <a:p>
            <a:r>
              <a:rPr lang="en-US" i="1" dirty="0"/>
              <a:t>If the organization conducts programs outside the United States, it must also abide by applicable</a:t>
            </a:r>
          </a:p>
          <a:p>
            <a:r>
              <a:rPr lang="en-US" i="1" dirty="0"/>
              <a:t>international laws, regulations, and conventions that are legally binding on the United States.</a:t>
            </a:r>
          </a:p>
          <a:p>
            <a:pPr algn="l"/>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33400" y="381000"/>
            <a:ext cx="1790700"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EVALUATION </a:t>
            </a:r>
            <a:r>
              <a:rPr lang="en-US" b="1" dirty="0"/>
              <a:t>OF</a:t>
            </a:r>
            <a:br>
              <a:rPr lang="en-US" b="1" dirty="0"/>
            </a:br>
            <a:r>
              <a:rPr lang="en-US" b="1" dirty="0" smtClean="0"/>
              <a:t>             BOARD </a:t>
            </a:r>
            <a:r>
              <a:rPr lang="en-US" b="1" dirty="0"/>
              <a:t>PERFORMANCE</a:t>
            </a:r>
            <a:br>
              <a:rPr lang="en-US" b="1" dirty="0"/>
            </a:br>
            <a:endParaRPr lang="en-US" dirty="0"/>
          </a:p>
        </p:txBody>
      </p:sp>
      <p:sp>
        <p:nvSpPr>
          <p:cNvPr id="3" name="Content Placeholder 2"/>
          <p:cNvSpPr>
            <a:spLocks noGrp="1"/>
          </p:cNvSpPr>
          <p:nvPr>
            <p:ph idx="1"/>
          </p:nvPr>
        </p:nvSpPr>
        <p:spPr>
          <a:xfrm>
            <a:off x="457200" y="1828800"/>
            <a:ext cx="8229600" cy="4297363"/>
          </a:xfrm>
        </p:spPr>
        <p:txBody>
          <a:bodyPr/>
          <a:lstStyle/>
          <a:p>
            <a:pPr>
              <a:buNone/>
            </a:pPr>
            <a:r>
              <a:rPr lang="en-US" i="1" dirty="0"/>
              <a:t>Board members should evaluate their performance as a group and as individuals no less </a:t>
            </a:r>
            <a:r>
              <a:rPr lang="en-US" i="1" dirty="0" smtClean="0"/>
              <a:t>frequently than </a:t>
            </a:r>
            <a:r>
              <a:rPr lang="en-US" i="1" dirty="0"/>
              <a:t>every three years, and should have clear procedures for removing board members who are </a:t>
            </a:r>
            <a:r>
              <a:rPr lang="en-US" i="1" dirty="0" smtClean="0"/>
              <a:t>unable to </a:t>
            </a:r>
            <a:r>
              <a:rPr lang="en-US" i="1" dirty="0"/>
              <a:t>fulfill their responsibilities.</a:t>
            </a:r>
          </a:p>
          <a:p>
            <a:pPr>
              <a:buNone/>
            </a:pPr>
            <a:endParaRPr lang="en-US" dirty="0"/>
          </a:p>
        </p:txBody>
      </p:sp>
      <p:pic>
        <p:nvPicPr>
          <p:cNvPr id="17410" name="Picture 2"/>
          <p:cNvPicPr>
            <a:picLocks noChangeAspect="1" noChangeArrowheads="1"/>
          </p:cNvPicPr>
          <p:nvPr/>
        </p:nvPicPr>
        <p:blipFill>
          <a:blip r:embed="rId3" cstate="print"/>
          <a:srcRect/>
          <a:stretch>
            <a:fillRect/>
          </a:stretch>
        </p:blipFill>
        <p:spPr bwMode="auto">
          <a:xfrm>
            <a:off x="3048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BOARD </a:t>
            </a:r>
            <a:r>
              <a:rPr lang="en-US" b="1" dirty="0"/>
              <a:t>MEMBER TERM LIMITS</a:t>
            </a:r>
            <a:br>
              <a:rPr lang="en-US" b="1" dirty="0"/>
            </a:br>
            <a:endParaRPr lang="en-US" dirty="0"/>
          </a:p>
        </p:txBody>
      </p:sp>
      <p:sp>
        <p:nvSpPr>
          <p:cNvPr id="3" name="Content Placeholder 2"/>
          <p:cNvSpPr>
            <a:spLocks noGrp="1"/>
          </p:cNvSpPr>
          <p:nvPr>
            <p:ph idx="1"/>
          </p:nvPr>
        </p:nvSpPr>
        <p:spPr>
          <a:xfrm>
            <a:off x="457200" y="1752600"/>
            <a:ext cx="8229600" cy="4373563"/>
          </a:xfrm>
        </p:spPr>
        <p:txBody>
          <a:bodyPr/>
          <a:lstStyle/>
          <a:p>
            <a:pPr>
              <a:buNone/>
            </a:pPr>
            <a:r>
              <a:rPr lang="en-US" i="1" dirty="0"/>
              <a:t>The board should establish clear policies and procedures setting the length of terms and the number </a:t>
            </a:r>
            <a:r>
              <a:rPr lang="en-US" i="1" dirty="0" smtClean="0"/>
              <a:t>of consecutive </a:t>
            </a:r>
            <a:r>
              <a:rPr lang="en-US" i="1" dirty="0"/>
              <a:t>terms a board member may serve</a:t>
            </a:r>
            <a:r>
              <a:rPr lang="en-US" i="1" dirty="0" smtClean="0"/>
              <a:t>.</a:t>
            </a:r>
          </a:p>
          <a:p>
            <a:pPr>
              <a:buNone/>
            </a:pPr>
            <a:r>
              <a:rPr lang="en-US" i="1" dirty="0" smtClean="0"/>
              <a:t>Most LSC’s have term limits for their Board Members for all except the Treasurer, Secretary and Registration Chairperson.</a:t>
            </a:r>
            <a:endParaRPr lang="en-US" i="1" dirty="0"/>
          </a:p>
          <a:p>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2286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REVIEW </a:t>
            </a:r>
            <a:r>
              <a:rPr lang="en-US" b="1" dirty="0"/>
              <a:t>OF</a:t>
            </a:r>
            <a:br>
              <a:rPr lang="en-US" b="1" dirty="0"/>
            </a:br>
            <a:r>
              <a:rPr lang="en-US" b="1" dirty="0" smtClean="0"/>
              <a:t>       GOVERNING </a:t>
            </a:r>
            <a:r>
              <a:rPr lang="en-US" b="1" dirty="0"/>
              <a:t>DOCUMENTS</a:t>
            </a:r>
            <a:br>
              <a:rPr lang="en-US" b="1" dirty="0"/>
            </a:br>
            <a:endParaRPr lang="en-US" dirty="0"/>
          </a:p>
        </p:txBody>
      </p:sp>
      <p:sp>
        <p:nvSpPr>
          <p:cNvPr id="3" name="Content Placeholder 2"/>
          <p:cNvSpPr>
            <a:spLocks noGrp="1"/>
          </p:cNvSpPr>
          <p:nvPr>
            <p:ph idx="1"/>
          </p:nvPr>
        </p:nvSpPr>
        <p:spPr/>
        <p:txBody>
          <a:bodyPr/>
          <a:lstStyle/>
          <a:p>
            <a:pPr>
              <a:buNone/>
            </a:pPr>
            <a:r>
              <a:rPr lang="en-US" i="1" dirty="0"/>
              <a:t>The board should review organizational and governing instruments no less frequently </a:t>
            </a:r>
            <a:r>
              <a:rPr lang="en-US" i="1" dirty="0" smtClean="0"/>
              <a:t>than every </a:t>
            </a:r>
            <a:r>
              <a:rPr lang="en-US" i="1" dirty="0"/>
              <a:t>five years.</a:t>
            </a:r>
          </a:p>
          <a:p>
            <a:endParaRPr lang="en-US" dirty="0"/>
          </a:p>
        </p:txBody>
      </p:sp>
      <p:pic>
        <p:nvPicPr>
          <p:cNvPr id="19458" name="Picture 2"/>
          <p:cNvPicPr>
            <a:picLocks noChangeAspect="1" noChangeArrowheads="1"/>
          </p:cNvPicPr>
          <p:nvPr/>
        </p:nvPicPr>
        <p:blipFill>
          <a:blip r:embed="rId3" cstate="print"/>
          <a:srcRect/>
          <a:stretch>
            <a:fillRect/>
          </a:stretch>
        </p:blipFill>
        <p:spPr bwMode="auto">
          <a:xfrm>
            <a:off x="2286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br>
              <a:rPr lang="en-US" b="1" dirty="0" smtClean="0"/>
            </a:br>
            <a:r>
              <a:rPr lang="en-US" b="1" dirty="0"/>
              <a:t> </a:t>
            </a:r>
            <a:r>
              <a:rPr lang="en-US" b="1" dirty="0" smtClean="0"/>
              <a:t>         REVIEW </a:t>
            </a:r>
            <a:r>
              <a:rPr lang="en-US" b="1" dirty="0"/>
              <a:t>OF MISSION AND GOALS</a:t>
            </a:r>
            <a:br>
              <a:rPr lang="en-US" b="1" dirty="0"/>
            </a:br>
            <a:endParaRPr lang="en-US" dirty="0"/>
          </a:p>
        </p:txBody>
      </p:sp>
      <p:sp>
        <p:nvSpPr>
          <p:cNvPr id="3" name="Content Placeholder 2"/>
          <p:cNvSpPr>
            <a:spLocks noGrp="1"/>
          </p:cNvSpPr>
          <p:nvPr>
            <p:ph idx="1"/>
          </p:nvPr>
        </p:nvSpPr>
        <p:spPr/>
        <p:txBody>
          <a:bodyPr/>
          <a:lstStyle/>
          <a:p>
            <a:pPr>
              <a:buNone/>
            </a:pPr>
            <a:r>
              <a:rPr lang="en-US" i="1" dirty="0"/>
              <a:t>The board should establish and review regularly the organization’s mission and goals and </a:t>
            </a:r>
            <a:r>
              <a:rPr lang="en-US" i="1" dirty="0" smtClean="0"/>
              <a:t>should evaluate</a:t>
            </a:r>
            <a:r>
              <a:rPr lang="en-US" i="1" dirty="0"/>
              <a:t>, no less frequently than every five years, the organization’s programs, goals, and activities to </a:t>
            </a:r>
            <a:r>
              <a:rPr lang="en-US" i="1" dirty="0" smtClean="0"/>
              <a:t>be sure </a:t>
            </a:r>
            <a:r>
              <a:rPr lang="en-US" i="1" dirty="0"/>
              <a:t>they advance its mission and make prudent use of its resources.</a:t>
            </a:r>
          </a:p>
          <a:p>
            <a:pPr>
              <a:buNone/>
            </a:pPr>
            <a:endParaRPr lang="en-US" dirty="0"/>
          </a:p>
        </p:txBody>
      </p:sp>
      <p:pic>
        <p:nvPicPr>
          <p:cNvPr id="20482" name="Picture 2"/>
          <p:cNvPicPr>
            <a:picLocks noChangeAspect="1" noChangeArrowheads="1"/>
          </p:cNvPicPr>
          <p:nvPr/>
        </p:nvPicPr>
        <p:blipFill>
          <a:blip r:embed="rId3" cstate="print"/>
          <a:srcRect/>
          <a:stretch>
            <a:fillRect/>
          </a:stretch>
        </p:blipFill>
        <p:spPr bwMode="auto">
          <a:xfrm>
            <a:off x="2286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BOARD </a:t>
            </a:r>
            <a:r>
              <a:rPr lang="en-US" b="1" dirty="0"/>
              <a:t>COMPENSATION</a:t>
            </a:r>
            <a:br>
              <a:rPr lang="en-US" b="1" dirty="0"/>
            </a:br>
            <a:endParaRPr lang="en-US" dirty="0"/>
          </a:p>
        </p:txBody>
      </p:sp>
      <p:sp>
        <p:nvSpPr>
          <p:cNvPr id="3" name="Content Placeholder 2"/>
          <p:cNvSpPr>
            <a:spLocks noGrp="1"/>
          </p:cNvSpPr>
          <p:nvPr>
            <p:ph idx="1"/>
          </p:nvPr>
        </p:nvSpPr>
        <p:spPr>
          <a:xfrm>
            <a:off x="457200" y="1752600"/>
            <a:ext cx="8229600" cy="4373563"/>
          </a:xfrm>
        </p:spPr>
        <p:txBody>
          <a:bodyPr>
            <a:normAutofit fontScale="92500" lnSpcReduction="10000"/>
          </a:bodyPr>
          <a:lstStyle/>
          <a:p>
            <a:pPr>
              <a:buNone/>
            </a:pPr>
            <a:r>
              <a:rPr lang="en-US" i="1" dirty="0"/>
              <a:t>Board members are generally expected to serve without compensation, other than reimbursement </a:t>
            </a:r>
            <a:r>
              <a:rPr lang="en-US" i="1" dirty="0" smtClean="0"/>
              <a:t>for expenses </a:t>
            </a:r>
            <a:r>
              <a:rPr lang="en-US" i="1" dirty="0"/>
              <a:t>incurred to fulfill their board duties. A charitable </a:t>
            </a:r>
            <a:r>
              <a:rPr lang="en-US" i="1" dirty="0" smtClean="0"/>
              <a:t>organization </a:t>
            </a:r>
            <a:r>
              <a:rPr lang="en-US" i="1" dirty="0"/>
              <a:t>that provides compensation </a:t>
            </a:r>
            <a:r>
              <a:rPr lang="en-US" i="1" dirty="0" smtClean="0"/>
              <a:t>to its </a:t>
            </a:r>
            <a:r>
              <a:rPr lang="en-US" i="1" dirty="0"/>
              <a:t>board members should use appropriate comparability data to determine the amount to be paid</a:t>
            </a:r>
            <a:r>
              <a:rPr lang="en-US" i="1" dirty="0" smtClean="0"/>
              <a:t>, document </a:t>
            </a:r>
            <a:r>
              <a:rPr lang="en-US" i="1" dirty="0"/>
              <a:t>the decision, and provide full disclosure to anyone, upon request, of the amount and </a:t>
            </a:r>
            <a:r>
              <a:rPr lang="en-US" i="1" dirty="0" smtClean="0"/>
              <a:t>rationale for </a:t>
            </a:r>
            <a:r>
              <a:rPr lang="en-US" i="1" dirty="0"/>
              <a:t>the compensation.</a:t>
            </a:r>
          </a:p>
          <a:p>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3048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0"/>
            <a:ext cx="6705600" cy="1938992"/>
          </a:xfrm>
          <a:prstGeom prst="rect">
            <a:avLst/>
          </a:prstGeom>
        </p:spPr>
        <p:txBody>
          <a:bodyPr wrap="square">
            <a:spAutoFit/>
          </a:bodyPr>
          <a:lstStyle/>
          <a:p>
            <a:pPr algn="ctr"/>
            <a:r>
              <a:rPr lang="en-US" sz="6000" b="1" dirty="0"/>
              <a:t>Strong Financial</a:t>
            </a:r>
          </a:p>
          <a:p>
            <a:pPr algn="ctr"/>
            <a:r>
              <a:rPr lang="en-US" sz="6000" b="1" dirty="0"/>
              <a:t>Oversight</a:t>
            </a:r>
          </a:p>
        </p:txBody>
      </p:sp>
      <p:sp>
        <p:nvSpPr>
          <p:cNvPr id="3" name="Slide Number Placeholder 2"/>
          <p:cNvSpPr>
            <a:spLocks noGrp="1"/>
          </p:cNvSpPr>
          <p:nvPr>
            <p:ph type="sldNum" sz="quarter" idx="12"/>
          </p:nvPr>
        </p:nvSpPr>
        <p:spPr/>
        <p:txBody>
          <a:bodyPr/>
          <a:lstStyle/>
          <a:p>
            <a:fld id="{F25D5B28-DCEC-46AB-A0C8-57D924BE4022}"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FINANCIAL </a:t>
            </a:r>
            <a:r>
              <a:rPr lang="en-US" b="1" dirty="0"/>
              <a:t>RECORDS</a:t>
            </a:r>
            <a:br>
              <a:rPr lang="en-US" b="1" dirty="0"/>
            </a:br>
            <a:endParaRPr lang="en-US" dirty="0"/>
          </a:p>
        </p:txBody>
      </p:sp>
      <p:sp>
        <p:nvSpPr>
          <p:cNvPr id="3" name="Content Placeholder 2"/>
          <p:cNvSpPr>
            <a:spLocks noGrp="1"/>
          </p:cNvSpPr>
          <p:nvPr>
            <p:ph idx="1"/>
          </p:nvPr>
        </p:nvSpPr>
        <p:spPr/>
        <p:txBody>
          <a:bodyPr>
            <a:normAutofit/>
          </a:bodyPr>
          <a:lstStyle/>
          <a:p>
            <a:pPr>
              <a:buNone/>
            </a:pPr>
            <a:r>
              <a:rPr lang="en-US" i="1" dirty="0"/>
              <a:t>A charitable organization must keep complete, current, and accurate financial records. Its board </a:t>
            </a:r>
            <a:r>
              <a:rPr lang="en-US" i="1" dirty="0" smtClean="0"/>
              <a:t>should receive </a:t>
            </a:r>
            <a:r>
              <a:rPr lang="en-US" i="1" dirty="0"/>
              <a:t>and review timely reports of the organization’s financial activities and should have a qualified</a:t>
            </a:r>
            <a:r>
              <a:rPr lang="en-US" i="1" dirty="0" smtClean="0"/>
              <a:t>, independent </a:t>
            </a:r>
            <a:r>
              <a:rPr lang="en-US" i="1" dirty="0"/>
              <a:t>financial expert audit or review these statements annually in a manner appropriate to </a:t>
            </a:r>
            <a:r>
              <a:rPr lang="en-US" i="1" dirty="0" smtClean="0"/>
              <a:t>the organization’s </a:t>
            </a:r>
            <a:r>
              <a:rPr lang="en-US" i="1" dirty="0"/>
              <a:t>size and scale of operations.</a:t>
            </a:r>
          </a:p>
          <a:p>
            <a:endParaRPr lang="en-US" dirty="0"/>
          </a:p>
        </p:txBody>
      </p:sp>
      <p:pic>
        <p:nvPicPr>
          <p:cNvPr id="22530" name="Picture 2"/>
          <p:cNvPicPr>
            <a:picLocks noChangeAspect="1" noChangeArrowheads="1"/>
          </p:cNvPicPr>
          <p:nvPr/>
        </p:nvPicPr>
        <p:blipFill>
          <a:blip r:embed="rId3" cstate="print"/>
          <a:srcRect/>
          <a:stretch>
            <a:fillRect/>
          </a:stretch>
        </p:blipFill>
        <p:spPr bwMode="auto">
          <a:xfrm>
            <a:off x="3810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LEGAL </a:t>
            </a:r>
            <a:r>
              <a:rPr lang="en-US" b="1" dirty="0"/>
              <a:t>AND COMPLIANCE ISSUES</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a:t>• IRS Form 990 inquires whether the organization’s financial statements are compiled, reviewed</a:t>
            </a:r>
            <a:r>
              <a:rPr lang="en-US" dirty="0" smtClean="0"/>
              <a:t>, or </a:t>
            </a:r>
            <a:r>
              <a:rPr lang="en-US" dirty="0"/>
              <a:t>audited.</a:t>
            </a:r>
          </a:p>
          <a:p>
            <a:pPr>
              <a:buNone/>
            </a:pPr>
            <a:r>
              <a:rPr lang="en-US" dirty="0"/>
              <a:t>• IRS Form 990 inquires whether there is a specific committee responsible for the compiling</a:t>
            </a:r>
            <a:r>
              <a:rPr lang="en-US" dirty="0" smtClean="0"/>
              <a:t>, reviewing</a:t>
            </a:r>
            <a:r>
              <a:rPr lang="en-US" dirty="0"/>
              <a:t>, and auditing of the organization’s financial statements and selecting the auditor.</a:t>
            </a:r>
          </a:p>
          <a:p>
            <a:pPr>
              <a:buNone/>
            </a:pPr>
            <a:r>
              <a:rPr lang="en-US" dirty="0"/>
              <a:t>• Organizations receiving funds from the government in excess of $500,000 must </a:t>
            </a:r>
            <a:r>
              <a:rPr lang="en-US" dirty="0" smtClean="0"/>
              <a:t>conduct independent </a:t>
            </a:r>
            <a:r>
              <a:rPr lang="en-US" dirty="0"/>
              <a:t>audits.</a:t>
            </a:r>
          </a:p>
          <a:p>
            <a:pPr>
              <a:buNone/>
            </a:pPr>
            <a:r>
              <a:rPr lang="en-US" dirty="0"/>
              <a:t>• California was the first state to require audits for larger nonprofits (specific revenue and </a:t>
            </a:r>
            <a:r>
              <a:rPr lang="en-US" dirty="0" smtClean="0"/>
              <a:t>endowment limits</a:t>
            </a:r>
            <a:r>
              <a:rPr lang="en-US" dirty="0"/>
              <a:t>) that conduct activity in California regardless of whether the organization solicits </a:t>
            </a:r>
            <a:r>
              <a:rPr lang="en-US" dirty="0" smtClean="0"/>
              <a:t>contributions from </a:t>
            </a:r>
            <a:r>
              <a:rPr lang="en-US" dirty="0"/>
              <a:t>the public in that state.</a:t>
            </a:r>
          </a:p>
          <a:p>
            <a:endParaRPr lang="en-US" dirty="0"/>
          </a:p>
        </p:txBody>
      </p:sp>
      <p:sp>
        <p:nvSpPr>
          <p:cNvPr id="4" name="Slide Number Placeholder 3"/>
          <p:cNvSpPr>
            <a:spLocks noGrp="1"/>
          </p:cNvSpPr>
          <p:nvPr>
            <p:ph type="sldNum" sz="quarter" idx="12"/>
          </p:nvPr>
        </p:nvSpPr>
        <p:spPr/>
        <p:txBody>
          <a:bodyPr/>
          <a:lstStyle/>
          <a:p>
            <a:fld id="{F25D5B28-DCEC-46AB-A0C8-57D924BE4022}"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algn="l"/>
            <a:r>
              <a:rPr lang="en-US" b="1" dirty="0"/>
              <a:t/>
            </a:r>
            <a:br>
              <a:rPr lang="en-US" b="1" dirty="0"/>
            </a:br>
            <a:r>
              <a:rPr lang="en-US" b="1" dirty="0" smtClean="0"/>
              <a:t>              ANNUAL </a:t>
            </a:r>
            <a:r>
              <a:rPr lang="en-US" b="1" dirty="0"/>
              <a:t>BUDGET</a:t>
            </a:r>
            <a:r>
              <a:rPr lang="en-US" b="1" dirty="0" smtClean="0"/>
              <a:t>, FINANCIAL</a:t>
            </a:r>
            <a:br>
              <a:rPr lang="en-US" b="1" dirty="0" smtClean="0"/>
            </a:br>
            <a:r>
              <a:rPr lang="en-US" b="1" dirty="0"/>
              <a:t> </a:t>
            </a:r>
            <a:r>
              <a:rPr lang="en-US" b="1" dirty="0" smtClean="0"/>
              <a:t>                  PERFORMANCE, AND</a:t>
            </a:r>
            <a:br>
              <a:rPr lang="en-US" b="1" dirty="0" smtClean="0"/>
            </a:br>
            <a:r>
              <a:rPr lang="en-US" b="1" dirty="0"/>
              <a:t> </a:t>
            </a:r>
            <a:r>
              <a:rPr lang="en-US" b="1" dirty="0" smtClean="0"/>
              <a:t>                       INVESTMENTS</a:t>
            </a:r>
            <a:r>
              <a:rPr lang="en-US" b="1" dirty="0"/>
              <a:t/>
            </a:r>
            <a:br>
              <a:rPr lang="en-US" b="1" dirty="0"/>
            </a:br>
            <a:endParaRPr lang="en-US" dirty="0"/>
          </a:p>
        </p:txBody>
      </p:sp>
      <p:sp>
        <p:nvSpPr>
          <p:cNvPr id="3" name="Content Placeholder 2"/>
          <p:cNvSpPr>
            <a:spLocks noGrp="1"/>
          </p:cNvSpPr>
          <p:nvPr>
            <p:ph idx="1"/>
          </p:nvPr>
        </p:nvSpPr>
        <p:spPr>
          <a:xfrm>
            <a:off x="457200" y="2362200"/>
            <a:ext cx="8229600" cy="3763963"/>
          </a:xfrm>
        </p:spPr>
        <p:txBody>
          <a:bodyPr>
            <a:normAutofit fontScale="92500" lnSpcReduction="20000"/>
          </a:bodyPr>
          <a:lstStyle/>
          <a:p>
            <a:pPr>
              <a:buNone/>
            </a:pPr>
            <a:r>
              <a:rPr lang="en-US" i="1" dirty="0"/>
              <a:t>The board of a charitable organization must institute policies and procedures to ensure that </a:t>
            </a:r>
            <a:r>
              <a:rPr lang="en-US" i="1" dirty="0" smtClean="0"/>
              <a:t>the organization </a:t>
            </a:r>
            <a:r>
              <a:rPr lang="en-US" i="1" dirty="0"/>
              <a:t>(and, if applicable, its subsidiaries) manages and invests its funds responsibly, in </a:t>
            </a:r>
            <a:r>
              <a:rPr lang="en-US" i="1" dirty="0" smtClean="0"/>
              <a:t>accordance with </a:t>
            </a:r>
            <a:r>
              <a:rPr lang="en-US" i="1" dirty="0"/>
              <a:t>all legal requirements. The full board should review and approve the organization’s annual </a:t>
            </a:r>
            <a:r>
              <a:rPr lang="en-US" i="1" dirty="0" smtClean="0"/>
              <a:t>budget and </a:t>
            </a:r>
            <a:r>
              <a:rPr lang="en-US" i="1" dirty="0"/>
              <a:t>should monitor actual performance against the budget.</a:t>
            </a:r>
          </a:p>
          <a:p>
            <a:endParaRPr lang="en-US" dirty="0"/>
          </a:p>
        </p:txBody>
      </p:sp>
      <p:pic>
        <p:nvPicPr>
          <p:cNvPr id="23554" name="Picture 2"/>
          <p:cNvPicPr>
            <a:picLocks noChangeAspect="1" noChangeArrowheads="1"/>
          </p:cNvPicPr>
          <p:nvPr/>
        </p:nvPicPr>
        <p:blipFill>
          <a:blip r:embed="rId3" cstate="print"/>
          <a:srcRect/>
          <a:stretch>
            <a:fillRect/>
          </a:stretch>
        </p:blipFill>
        <p:spPr bwMode="auto">
          <a:xfrm>
            <a:off x="304800" y="30480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COMPLIANCE ISSUES</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r>
              <a:rPr lang="en-US" dirty="0"/>
              <a:t>IRS Form 990 inquires whether the organization relies on an independent accountant to compile</a:t>
            </a:r>
            <a:r>
              <a:rPr lang="en-US" dirty="0" smtClean="0"/>
              <a:t>, review</a:t>
            </a:r>
            <a:r>
              <a:rPr lang="en-US" dirty="0"/>
              <a:t>, or audit its financial </a:t>
            </a:r>
            <a:r>
              <a:rPr lang="en-US" dirty="0" smtClean="0"/>
              <a:t>statements. The </a:t>
            </a:r>
            <a:r>
              <a:rPr lang="en-US" dirty="0"/>
              <a:t>key is an independent accountant—a person who is </a:t>
            </a:r>
            <a:r>
              <a:rPr lang="en-US" dirty="0" smtClean="0"/>
              <a:t>not providing </a:t>
            </a:r>
            <a:r>
              <a:rPr lang="en-US" dirty="0"/>
              <a:t>other financial services to the organization.</a:t>
            </a:r>
          </a:p>
          <a:p>
            <a:pPr>
              <a:buNone/>
            </a:pPr>
            <a:r>
              <a:rPr lang="en-US" dirty="0"/>
              <a:t>• IRS Form 990 asks organizations to provide information about the value and use of endowment </a:t>
            </a:r>
            <a:r>
              <a:rPr lang="en-US" dirty="0" smtClean="0"/>
              <a:t>funds and </a:t>
            </a:r>
            <a:r>
              <a:rPr lang="en-US" dirty="0"/>
              <a:t>board-designated funds that function like an endowment (also referred to as quasi-endowments).</a:t>
            </a:r>
          </a:p>
          <a:p>
            <a:pPr>
              <a:buNone/>
            </a:pPr>
            <a:r>
              <a:rPr lang="en-US" dirty="0"/>
              <a:t>• Private foundations may not engage in risky investments or will face excise taxes. In IRS Form 990-PF</a:t>
            </a:r>
            <a:r>
              <a:rPr lang="en-US" dirty="0" smtClean="0"/>
              <a:t>, foundations </a:t>
            </a:r>
            <a:r>
              <a:rPr lang="en-US" dirty="0"/>
              <a:t>need to provide detailed information about their investment practices and results.</a:t>
            </a:r>
          </a:p>
          <a:p>
            <a:pPr>
              <a:buNone/>
            </a:pPr>
            <a:r>
              <a:rPr lang="en-US" dirty="0"/>
              <a:t>• Most states have laws that govern the investment, management, and expenditure of funds held </a:t>
            </a:r>
            <a:r>
              <a:rPr lang="en-US" dirty="0" smtClean="0"/>
              <a:t>by charitable </a:t>
            </a:r>
            <a:r>
              <a:rPr lang="en-US" dirty="0"/>
              <a:t>organizations</a:t>
            </a:r>
            <a:r>
              <a:rPr lang="en-US" dirty="0" smtClean="0"/>
              <a:t>.</a:t>
            </a:r>
            <a:endParaRPr lang="en-US" dirty="0"/>
          </a:p>
        </p:txBody>
      </p:sp>
      <p:sp>
        <p:nvSpPr>
          <p:cNvPr id="4" name="Slide Number Placeholder 3"/>
          <p:cNvSpPr>
            <a:spLocks noGrp="1"/>
          </p:cNvSpPr>
          <p:nvPr>
            <p:ph type="sldNum" sz="quarter" idx="12"/>
          </p:nvPr>
        </p:nvSpPr>
        <p:spPr/>
        <p:txBody>
          <a:bodyPr/>
          <a:lstStyle/>
          <a:p>
            <a:fld id="{F25D5B28-DCEC-46AB-A0C8-57D924BE4022}"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7391400" cy="2000548"/>
          </a:xfrm>
          <a:prstGeom prst="rect">
            <a:avLst/>
          </a:prstGeom>
        </p:spPr>
        <p:txBody>
          <a:bodyPr wrap="square">
            <a:spAutoFit/>
          </a:bodyPr>
          <a:lstStyle/>
          <a:p>
            <a:r>
              <a:rPr lang="en-US" sz="4000" b="1" dirty="0"/>
              <a:t>CORE CONCEPTS</a:t>
            </a:r>
          </a:p>
          <a:p>
            <a:r>
              <a:rPr lang="en-US" dirty="0"/>
              <a:t>• </a:t>
            </a:r>
            <a:r>
              <a:rPr lang="en-US" sz="2800" dirty="0"/>
              <a:t>The board must be familiar with the hierarchy of laws and the legal framework within which</a:t>
            </a:r>
          </a:p>
          <a:p>
            <a:r>
              <a:rPr lang="en-US" sz="2800" dirty="0"/>
              <a:t>the organization functions.</a:t>
            </a:r>
          </a:p>
        </p:txBody>
      </p:sp>
      <p:sp>
        <p:nvSpPr>
          <p:cNvPr id="3" name="Slide Number Placeholder 2"/>
          <p:cNvSpPr>
            <a:spLocks noGrp="1"/>
          </p:cNvSpPr>
          <p:nvPr>
            <p:ph type="sldNum" sz="quarter" idx="12"/>
          </p:nvPr>
        </p:nvSpPr>
        <p:spPr/>
        <p:txBody>
          <a:bodyPr/>
          <a:lstStyle/>
          <a:p>
            <a:fld id="{F25D5B28-DCEC-46AB-A0C8-57D924BE4022}"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LOANS </a:t>
            </a:r>
            <a:r>
              <a:rPr lang="en-US" b="1" dirty="0"/>
              <a:t>TO DIRECTORS,</a:t>
            </a:r>
            <a:br>
              <a:rPr lang="en-US" b="1" dirty="0"/>
            </a:br>
            <a:r>
              <a:rPr lang="en-US" b="1" dirty="0" smtClean="0"/>
              <a:t>        OFFICERS</a:t>
            </a:r>
            <a:r>
              <a:rPr lang="en-US" b="1" dirty="0"/>
              <a:t>, OR TRUSTEES</a:t>
            </a:r>
            <a:br>
              <a:rPr lang="en-US" b="1" dirty="0"/>
            </a:br>
            <a:endParaRPr lang="en-US" dirty="0"/>
          </a:p>
        </p:txBody>
      </p:sp>
      <p:sp>
        <p:nvSpPr>
          <p:cNvPr id="3" name="Content Placeholder 2"/>
          <p:cNvSpPr>
            <a:spLocks noGrp="1"/>
          </p:cNvSpPr>
          <p:nvPr>
            <p:ph sz="half" idx="1"/>
          </p:nvPr>
        </p:nvSpPr>
        <p:spPr>
          <a:xfrm>
            <a:off x="457200" y="1828800"/>
            <a:ext cx="4038600" cy="4297363"/>
          </a:xfrm>
        </p:spPr>
        <p:txBody>
          <a:bodyPr>
            <a:normAutofit fontScale="77500" lnSpcReduction="20000"/>
          </a:bodyPr>
          <a:lstStyle/>
          <a:p>
            <a:pPr>
              <a:buNone/>
            </a:pPr>
            <a:r>
              <a:rPr lang="en-US" i="1" dirty="0" smtClean="0"/>
              <a:t>A </a:t>
            </a:r>
            <a:r>
              <a:rPr lang="en-US" i="1" dirty="0"/>
              <a:t>charitable organization should not provide loans (or the equivalent, such as loan guarantees</a:t>
            </a:r>
            <a:r>
              <a:rPr lang="en-US" i="1" dirty="0" smtClean="0"/>
              <a:t>, purchasing </a:t>
            </a:r>
            <a:r>
              <a:rPr lang="en-US" i="1" dirty="0"/>
              <a:t>or transferring ownership of a residence or office, or relieving a debt or lease obligation) </a:t>
            </a:r>
            <a:r>
              <a:rPr lang="en-US" i="1" dirty="0" smtClean="0"/>
              <a:t>to directors</a:t>
            </a:r>
            <a:r>
              <a:rPr lang="en-US" i="1" dirty="0"/>
              <a:t>, officers, or trustees.</a:t>
            </a:r>
          </a:p>
          <a:p>
            <a:endParaRPr lang="en-US" dirty="0"/>
          </a:p>
        </p:txBody>
      </p:sp>
      <p:sp>
        <p:nvSpPr>
          <p:cNvPr id="5" name="Content Placeholder 4"/>
          <p:cNvSpPr>
            <a:spLocks noGrp="1"/>
          </p:cNvSpPr>
          <p:nvPr>
            <p:ph sz="half" idx="2"/>
          </p:nvPr>
        </p:nvSpPr>
        <p:spPr/>
        <p:txBody>
          <a:bodyPr>
            <a:normAutofit fontScale="77500" lnSpcReduction="20000"/>
          </a:bodyPr>
          <a:lstStyle/>
          <a:p>
            <a:pPr>
              <a:buNone/>
            </a:pPr>
            <a:r>
              <a:rPr lang="en-US" b="1" dirty="0"/>
              <a:t>LEGAL AND COMPLIANCE ISSUES</a:t>
            </a:r>
          </a:p>
          <a:p>
            <a:pPr>
              <a:buNone/>
            </a:pPr>
            <a:r>
              <a:rPr lang="en-US" dirty="0"/>
              <a:t>• Some state laws prohibit loans to board members and officers.</a:t>
            </a:r>
          </a:p>
          <a:p>
            <a:pPr>
              <a:buNone/>
            </a:pPr>
            <a:r>
              <a:rPr lang="en-US" dirty="0"/>
              <a:t>• IRS self-dealing rules prohibit loans by private foundations to board members or officers.</a:t>
            </a:r>
          </a:p>
          <a:p>
            <a:pPr>
              <a:buNone/>
            </a:pPr>
            <a:r>
              <a:rPr lang="en-US" dirty="0"/>
              <a:t>• IRS Form 990 requires disclosure of loans made to directors, officers, or key employees. Such loans</a:t>
            </a:r>
            <a:r>
              <a:rPr lang="en-US" dirty="0" smtClean="0"/>
              <a:t>, if </a:t>
            </a:r>
            <a:r>
              <a:rPr lang="en-US" dirty="0"/>
              <a:t>permitted under state law, should be at market rates and approved by the board.</a:t>
            </a:r>
          </a:p>
          <a:p>
            <a:endParaRPr lang="en-US" dirty="0"/>
          </a:p>
        </p:txBody>
      </p:sp>
      <p:pic>
        <p:nvPicPr>
          <p:cNvPr id="24578" name="Picture 2"/>
          <p:cNvPicPr>
            <a:picLocks noChangeAspect="1" noChangeArrowheads="1"/>
          </p:cNvPicPr>
          <p:nvPr/>
        </p:nvPicPr>
        <p:blipFill>
          <a:blip r:embed="rId3" cstate="print"/>
          <a:srcRect/>
          <a:stretch>
            <a:fillRect/>
          </a:stretch>
        </p:blipFill>
        <p:spPr bwMode="auto">
          <a:xfrm>
            <a:off x="228600" y="0"/>
            <a:ext cx="1790700" cy="17907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F25D5B28-DCEC-46AB-A0C8-57D924BE4022}"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smtClean="0"/>
              <a:t>           RESOURCE ALLOCATION FOR</a:t>
            </a:r>
            <a:br>
              <a:rPr lang="en-US" b="1" dirty="0" smtClean="0"/>
            </a:br>
            <a:r>
              <a:rPr lang="en-US" b="1" dirty="0"/>
              <a:t> </a:t>
            </a:r>
            <a:r>
              <a:rPr lang="en-US" b="1" dirty="0" smtClean="0"/>
              <a:t>    PROGRAMS AND</a:t>
            </a:r>
            <a:br>
              <a:rPr lang="en-US" b="1" dirty="0" smtClean="0"/>
            </a:br>
            <a:r>
              <a:rPr lang="en-US" b="1" dirty="0" smtClean="0"/>
              <a:t> ADMINISTRATION</a:t>
            </a:r>
            <a:br>
              <a:rPr lang="en-US" b="1" dirty="0" smtClean="0"/>
            </a:br>
            <a:endParaRPr lang="en-US" dirty="0"/>
          </a:p>
        </p:txBody>
      </p:sp>
      <p:sp>
        <p:nvSpPr>
          <p:cNvPr id="3" name="Content Placeholder 2"/>
          <p:cNvSpPr>
            <a:spLocks noGrp="1"/>
          </p:cNvSpPr>
          <p:nvPr>
            <p:ph sz="half" idx="1"/>
          </p:nvPr>
        </p:nvSpPr>
        <p:spPr>
          <a:xfrm>
            <a:off x="457200" y="1905000"/>
            <a:ext cx="4038600" cy="4221163"/>
          </a:xfrm>
        </p:spPr>
        <p:txBody>
          <a:bodyPr>
            <a:normAutofit fontScale="92500" lnSpcReduction="20000"/>
          </a:bodyPr>
          <a:lstStyle/>
          <a:p>
            <a:pPr>
              <a:buNone/>
            </a:pPr>
            <a:r>
              <a:rPr lang="en-US" i="1" dirty="0" smtClean="0"/>
              <a:t>A </a:t>
            </a:r>
            <a:r>
              <a:rPr lang="en-US" i="1" dirty="0"/>
              <a:t>charitable organization should spend a significant percentage of its annual budget on programs </a:t>
            </a:r>
            <a:r>
              <a:rPr lang="en-US" i="1" dirty="0" smtClean="0"/>
              <a:t>that pursue </a:t>
            </a:r>
            <a:r>
              <a:rPr lang="en-US" i="1" dirty="0"/>
              <a:t>its mission. The budget should also provide sufficient resources for effective administration of </a:t>
            </a:r>
            <a:r>
              <a:rPr lang="en-US" i="1" dirty="0" smtClean="0"/>
              <a:t>the organization</a:t>
            </a:r>
            <a:r>
              <a:rPr lang="en-US" i="1" dirty="0"/>
              <a:t>, and, if it solicits contributions, for appropriate fundraising activities.</a:t>
            </a:r>
          </a:p>
          <a:p>
            <a:endParaRPr lang="en-US" dirty="0"/>
          </a:p>
        </p:txBody>
      </p:sp>
      <p:sp>
        <p:nvSpPr>
          <p:cNvPr id="8" name="Content Placeholder 7"/>
          <p:cNvSpPr>
            <a:spLocks noGrp="1"/>
          </p:cNvSpPr>
          <p:nvPr>
            <p:ph sz="half" idx="2"/>
          </p:nvPr>
        </p:nvSpPr>
        <p:spPr>
          <a:xfrm>
            <a:off x="4648200" y="1828800"/>
            <a:ext cx="4038600" cy="4297363"/>
          </a:xfrm>
        </p:spPr>
        <p:txBody>
          <a:bodyPr>
            <a:normAutofit fontScale="92500" lnSpcReduction="20000"/>
          </a:bodyPr>
          <a:lstStyle/>
          <a:p>
            <a:pPr>
              <a:buNone/>
            </a:pPr>
            <a:r>
              <a:rPr lang="en-US" b="1" dirty="0" smtClean="0"/>
              <a:t>LEGAL AND COMPLIANCE ISSUES</a:t>
            </a:r>
          </a:p>
          <a:p>
            <a:pPr>
              <a:buNone/>
            </a:pPr>
            <a:r>
              <a:rPr lang="en-US" dirty="0" smtClean="0"/>
              <a:t>• IRS Form 990 examines fundraising expenses and revenue in detail.</a:t>
            </a:r>
          </a:p>
          <a:p>
            <a:endParaRPr lang="en-US" dirty="0"/>
          </a:p>
        </p:txBody>
      </p:sp>
      <p:pic>
        <p:nvPicPr>
          <p:cNvPr id="25602" name="Picture 2"/>
          <p:cNvPicPr>
            <a:picLocks noChangeAspect="1" noChangeArrowheads="1"/>
          </p:cNvPicPr>
          <p:nvPr/>
        </p:nvPicPr>
        <p:blipFill>
          <a:blip r:embed="rId3" cstate="print"/>
          <a:srcRect/>
          <a:stretch>
            <a:fillRect/>
          </a:stretch>
        </p:blipFill>
        <p:spPr bwMode="auto">
          <a:xfrm>
            <a:off x="533400" y="152400"/>
            <a:ext cx="1790700" cy="17907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F25D5B28-DCEC-46AB-A0C8-57D924BE4022}"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TRAVEL </a:t>
            </a:r>
            <a:r>
              <a:rPr lang="en-US" b="1" dirty="0"/>
              <a:t>AND</a:t>
            </a:r>
            <a:br>
              <a:rPr lang="en-US" b="1" dirty="0"/>
            </a:br>
            <a:r>
              <a:rPr lang="en-US" b="1" dirty="0" smtClean="0"/>
              <a:t>                   OTHER </a:t>
            </a:r>
            <a:r>
              <a:rPr lang="en-US" b="1" dirty="0"/>
              <a:t>EXPENSE POLICIES</a:t>
            </a:r>
            <a:br>
              <a:rPr lang="en-US" b="1" dirty="0"/>
            </a:br>
            <a:endParaRPr lang="en-US" dirty="0"/>
          </a:p>
        </p:txBody>
      </p:sp>
      <p:sp>
        <p:nvSpPr>
          <p:cNvPr id="7" name="Content Placeholder 6"/>
          <p:cNvSpPr>
            <a:spLocks noGrp="1"/>
          </p:cNvSpPr>
          <p:nvPr>
            <p:ph sz="half" idx="1"/>
          </p:nvPr>
        </p:nvSpPr>
        <p:spPr>
          <a:xfrm>
            <a:off x="457200" y="1828800"/>
            <a:ext cx="4038600" cy="4297363"/>
          </a:xfrm>
        </p:spPr>
        <p:txBody>
          <a:bodyPr>
            <a:normAutofit fontScale="77500" lnSpcReduction="20000"/>
          </a:bodyPr>
          <a:lstStyle/>
          <a:p>
            <a:r>
              <a:rPr lang="en-US" i="1" dirty="0"/>
              <a:t>A charitable organization should establish clear, written policies for paying or reimbursing </a:t>
            </a:r>
            <a:r>
              <a:rPr lang="en-US" i="1" dirty="0" smtClean="0"/>
              <a:t>expenses incurred </a:t>
            </a:r>
            <a:r>
              <a:rPr lang="en-US" i="1" dirty="0"/>
              <a:t>by anyone conducting business or traveling on behalf of the organization, including types </a:t>
            </a:r>
            <a:r>
              <a:rPr lang="en-US" i="1" dirty="0" smtClean="0"/>
              <a:t>of expenses </a:t>
            </a:r>
            <a:r>
              <a:rPr lang="en-US" i="1" dirty="0"/>
              <a:t>that can be paid for or reimbursed and the documentation required. Such policies </a:t>
            </a:r>
            <a:r>
              <a:rPr lang="en-US" i="1" dirty="0" smtClean="0"/>
              <a:t>should require </a:t>
            </a:r>
            <a:r>
              <a:rPr lang="en-US" i="1" dirty="0"/>
              <a:t>that travel on behalf of the organization is to be undertaken in a cost-effective manner.</a:t>
            </a:r>
          </a:p>
          <a:p>
            <a:pPr>
              <a:buNone/>
            </a:pPr>
            <a:endParaRPr lang="en-US" dirty="0"/>
          </a:p>
        </p:txBody>
      </p:sp>
      <p:sp>
        <p:nvSpPr>
          <p:cNvPr id="8" name="Content Placeholder 7"/>
          <p:cNvSpPr>
            <a:spLocks noGrp="1"/>
          </p:cNvSpPr>
          <p:nvPr>
            <p:ph sz="half" idx="2"/>
          </p:nvPr>
        </p:nvSpPr>
        <p:spPr>
          <a:xfrm>
            <a:off x="4648200" y="1752600"/>
            <a:ext cx="4038600" cy="4373563"/>
          </a:xfrm>
        </p:spPr>
        <p:txBody>
          <a:bodyPr>
            <a:normAutofit fontScale="77500" lnSpcReduction="20000"/>
          </a:bodyPr>
          <a:lstStyle/>
          <a:p>
            <a:pPr>
              <a:buNone/>
            </a:pPr>
            <a:r>
              <a:rPr lang="en-US" b="1" dirty="0"/>
              <a:t>LEGAL AND COMPLIANCE ISSUES</a:t>
            </a:r>
          </a:p>
          <a:p>
            <a:pPr>
              <a:buNone/>
            </a:pPr>
            <a:r>
              <a:rPr lang="en-US" dirty="0"/>
              <a:t>• Reimbursement for unsubstantiated or excessive travel expenses is considered compensation </a:t>
            </a:r>
            <a:r>
              <a:rPr lang="en-US" dirty="0" smtClean="0"/>
              <a:t>and should </a:t>
            </a:r>
            <a:r>
              <a:rPr lang="en-US" dirty="0"/>
              <a:t>be reported as such on the recipient’s W-2 and in IRS Form 990</a:t>
            </a:r>
            <a:r>
              <a:rPr lang="en-US" dirty="0" smtClean="0"/>
              <a:t>. </a:t>
            </a:r>
          </a:p>
          <a:p>
            <a:pPr>
              <a:buNone/>
            </a:pPr>
            <a:r>
              <a:rPr lang="en-US" dirty="0" smtClean="0"/>
              <a:t>• </a:t>
            </a:r>
            <a:r>
              <a:rPr lang="en-US" dirty="0"/>
              <a:t>IRS Form 990 asks whether organizations pay or reimburse first-class or charter travel expenses </a:t>
            </a:r>
            <a:r>
              <a:rPr lang="en-US" dirty="0" smtClean="0"/>
              <a:t>for board </a:t>
            </a:r>
            <a:r>
              <a:rPr lang="en-US" dirty="0"/>
              <a:t>members, officers, or key employees.</a:t>
            </a:r>
          </a:p>
          <a:p>
            <a:endParaRPr lang="en-US" dirty="0"/>
          </a:p>
        </p:txBody>
      </p:sp>
      <p:pic>
        <p:nvPicPr>
          <p:cNvPr id="26626" name="Picture 2"/>
          <p:cNvPicPr>
            <a:picLocks noChangeAspect="1" noChangeArrowheads="1"/>
          </p:cNvPicPr>
          <p:nvPr/>
        </p:nvPicPr>
        <p:blipFill>
          <a:blip r:embed="rId3" cstate="print"/>
          <a:srcRect/>
          <a:stretch>
            <a:fillRect/>
          </a:stretch>
        </p:blipFill>
        <p:spPr bwMode="auto">
          <a:xfrm>
            <a:off x="381000" y="0"/>
            <a:ext cx="1790700" cy="17907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F25D5B28-DCEC-46AB-A0C8-57D924BE4022}"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algn="l"/>
            <a:r>
              <a:rPr lang="en-US" b="1" dirty="0" smtClean="0"/>
              <a:t>                    EXPENSE </a:t>
            </a:r>
            <a:r>
              <a:rPr lang="en-US" b="1" dirty="0"/>
              <a:t>REIMBURSEMENT</a:t>
            </a:r>
            <a:br>
              <a:rPr lang="en-US" b="1" dirty="0"/>
            </a:br>
            <a:r>
              <a:rPr lang="en-US" b="1" dirty="0" smtClean="0"/>
              <a:t>                          FOR </a:t>
            </a:r>
            <a:r>
              <a:rPr lang="en-US" b="1" dirty="0"/>
              <a:t>NONBUSINESS</a:t>
            </a:r>
            <a:br>
              <a:rPr lang="en-US" b="1" dirty="0"/>
            </a:br>
            <a:r>
              <a:rPr lang="en-US" b="1" dirty="0" smtClean="0"/>
              <a:t>                        TRAVEL </a:t>
            </a:r>
            <a:r>
              <a:rPr lang="en-US" b="1" dirty="0"/>
              <a:t>COMPANIONS</a:t>
            </a:r>
          </a:p>
        </p:txBody>
      </p:sp>
      <p:sp>
        <p:nvSpPr>
          <p:cNvPr id="3" name="Content Placeholder 2"/>
          <p:cNvSpPr>
            <a:spLocks noGrp="1"/>
          </p:cNvSpPr>
          <p:nvPr>
            <p:ph idx="1"/>
          </p:nvPr>
        </p:nvSpPr>
        <p:spPr>
          <a:xfrm>
            <a:off x="457200" y="2133600"/>
            <a:ext cx="8229600" cy="3992563"/>
          </a:xfrm>
        </p:spPr>
        <p:txBody>
          <a:bodyPr>
            <a:normAutofit/>
          </a:bodyPr>
          <a:lstStyle/>
          <a:p>
            <a:pPr>
              <a:buNone/>
            </a:pPr>
            <a:r>
              <a:rPr lang="en-US" i="1" dirty="0"/>
              <a:t>A charitable organization should neither pay for nor reimburse travel expenditures for spouses</a:t>
            </a:r>
            <a:r>
              <a:rPr lang="en-US" i="1" dirty="0" smtClean="0"/>
              <a:t>, dependents </a:t>
            </a:r>
            <a:r>
              <a:rPr lang="en-US" i="1" dirty="0"/>
              <a:t>or others who are accompanying someone conducting business for the organization </a:t>
            </a:r>
            <a:r>
              <a:rPr lang="en-US" i="1" dirty="0" smtClean="0"/>
              <a:t>unless they</a:t>
            </a:r>
            <a:r>
              <a:rPr lang="en-US" i="1" dirty="0"/>
              <a:t>, too, are conducting such business.</a:t>
            </a:r>
          </a:p>
          <a:p>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457200" y="22860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81200"/>
            <a:ext cx="4572000" cy="1938992"/>
          </a:xfrm>
          <a:prstGeom prst="rect">
            <a:avLst/>
          </a:prstGeom>
        </p:spPr>
        <p:txBody>
          <a:bodyPr>
            <a:spAutoFit/>
          </a:bodyPr>
          <a:lstStyle/>
          <a:p>
            <a:r>
              <a:rPr lang="en-US" sz="6000" b="1" dirty="0"/>
              <a:t>Responsible</a:t>
            </a:r>
          </a:p>
          <a:p>
            <a:r>
              <a:rPr lang="en-US" sz="6000" b="1" dirty="0"/>
              <a:t>Fundraising</a:t>
            </a:r>
          </a:p>
        </p:txBody>
      </p:sp>
      <p:sp>
        <p:nvSpPr>
          <p:cNvPr id="3" name="Slide Number Placeholder 2"/>
          <p:cNvSpPr>
            <a:spLocks noGrp="1"/>
          </p:cNvSpPr>
          <p:nvPr>
            <p:ph type="sldNum" sz="quarter" idx="12"/>
          </p:nvPr>
        </p:nvSpPr>
        <p:spPr/>
        <p:txBody>
          <a:bodyPr/>
          <a:lstStyle/>
          <a:p>
            <a:fld id="{F25D5B28-DCEC-46AB-A0C8-57D924BE4022}"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ACCURACY </a:t>
            </a:r>
            <a:r>
              <a:rPr lang="en-US" b="1" dirty="0"/>
              <a:t>AND TRUTHFULNESS</a:t>
            </a:r>
            <a:br>
              <a:rPr lang="en-US" b="1" dirty="0"/>
            </a:br>
            <a:r>
              <a:rPr lang="en-US" b="1" dirty="0" smtClean="0"/>
              <a:t>           OF </a:t>
            </a:r>
            <a:r>
              <a:rPr lang="en-US" b="1" dirty="0"/>
              <a:t>FUNDRAISING MATERIALS</a:t>
            </a:r>
            <a:br>
              <a:rPr lang="en-US" b="1" dirty="0"/>
            </a:br>
            <a:endParaRPr lang="en-US" dirty="0"/>
          </a:p>
        </p:txBody>
      </p:sp>
      <p:sp>
        <p:nvSpPr>
          <p:cNvPr id="3" name="Content Placeholder 2"/>
          <p:cNvSpPr>
            <a:spLocks noGrp="1"/>
          </p:cNvSpPr>
          <p:nvPr>
            <p:ph idx="1"/>
          </p:nvPr>
        </p:nvSpPr>
        <p:spPr>
          <a:xfrm>
            <a:off x="457200" y="1828800"/>
            <a:ext cx="8229600" cy="4297363"/>
          </a:xfrm>
        </p:spPr>
        <p:txBody>
          <a:bodyPr/>
          <a:lstStyle/>
          <a:p>
            <a:pPr>
              <a:buNone/>
            </a:pPr>
            <a:r>
              <a:rPr lang="en-US" i="1" dirty="0"/>
              <a:t>Solicitation materials and other communications addressed to donors and the public must </a:t>
            </a:r>
            <a:r>
              <a:rPr lang="en-US" i="1" dirty="0" smtClean="0"/>
              <a:t>clearly identify </a:t>
            </a:r>
            <a:r>
              <a:rPr lang="en-US" i="1" dirty="0"/>
              <a:t>the organization and be accurate and truthful.</a:t>
            </a:r>
          </a:p>
          <a:p>
            <a:endParaRPr lang="en-US" dirty="0"/>
          </a:p>
        </p:txBody>
      </p:sp>
      <p:pic>
        <p:nvPicPr>
          <p:cNvPr id="28674" name="Picture 2"/>
          <p:cNvPicPr>
            <a:picLocks noChangeAspect="1" noChangeArrowheads="1"/>
          </p:cNvPicPr>
          <p:nvPr/>
        </p:nvPicPr>
        <p:blipFill>
          <a:blip r:embed="rId3" cstate="print"/>
          <a:srcRect/>
          <a:stretch>
            <a:fillRect/>
          </a:stretch>
        </p:blipFill>
        <p:spPr bwMode="auto">
          <a:xfrm>
            <a:off x="152400" y="0"/>
            <a:ext cx="16002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COMPLIANCE </a:t>
            </a:r>
            <a:r>
              <a:rPr lang="en-US" b="1" dirty="0"/>
              <a:t>WITH</a:t>
            </a:r>
            <a:br>
              <a:rPr lang="en-US" b="1" dirty="0"/>
            </a:br>
            <a:r>
              <a:rPr lang="en-US" b="1" dirty="0" smtClean="0"/>
              <a:t>                    DONOR’S </a:t>
            </a:r>
            <a:r>
              <a:rPr lang="en-US" b="1" dirty="0"/>
              <a:t>INTENT</a:t>
            </a:r>
            <a:br>
              <a:rPr lang="en-US" b="1" dirty="0"/>
            </a:br>
            <a:endParaRPr lang="en-US" dirty="0"/>
          </a:p>
        </p:txBody>
      </p:sp>
      <p:sp>
        <p:nvSpPr>
          <p:cNvPr id="3" name="Content Placeholder 2"/>
          <p:cNvSpPr>
            <a:spLocks noGrp="1"/>
          </p:cNvSpPr>
          <p:nvPr>
            <p:ph idx="1"/>
          </p:nvPr>
        </p:nvSpPr>
        <p:spPr>
          <a:xfrm>
            <a:off x="457200" y="1828800"/>
            <a:ext cx="8229600" cy="4297363"/>
          </a:xfrm>
        </p:spPr>
        <p:txBody>
          <a:bodyPr/>
          <a:lstStyle/>
          <a:p>
            <a:pPr>
              <a:buNone/>
            </a:pPr>
            <a:r>
              <a:rPr lang="en-US" i="1" dirty="0"/>
              <a:t>Contributions must be used for the purposes consistent with the donor’s intent, whether as described </a:t>
            </a:r>
            <a:r>
              <a:rPr lang="en-US" i="1" dirty="0" smtClean="0"/>
              <a:t>in the </a:t>
            </a:r>
            <a:r>
              <a:rPr lang="en-US" i="1" dirty="0"/>
              <a:t>relevant solicitation materials or as specifically directed by the donor.</a:t>
            </a:r>
          </a:p>
          <a:p>
            <a:endParaRPr lang="en-US" dirty="0"/>
          </a:p>
        </p:txBody>
      </p:sp>
      <p:pic>
        <p:nvPicPr>
          <p:cNvPr id="29698" name="Picture 2"/>
          <p:cNvPicPr>
            <a:picLocks noChangeAspect="1" noChangeArrowheads="1"/>
          </p:cNvPicPr>
          <p:nvPr/>
        </p:nvPicPr>
        <p:blipFill>
          <a:blip r:embed="rId3" cstate="print"/>
          <a:srcRect/>
          <a:stretch>
            <a:fillRect/>
          </a:stretch>
        </p:blipFill>
        <p:spPr bwMode="auto">
          <a:xfrm>
            <a:off x="3048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t>
            </a:r>
            <a:r>
              <a:rPr lang="en-US" sz="3600" b="1" dirty="0" smtClean="0"/>
              <a:t>ACKNOWLEDGMENT </a:t>
            </a:r>
            <a:r>
              <a:rPr lang="en-US" sz="3600" b="1" dirty="0"/>
              <a:t>OF</a:t>
            </a:r>
            <a:br>
              <a:rPr lang="en-US" sz="3600" b="1" dirty="0"/>
            </a:br>
            <a:r>
              <a:rPr lang="en-US" sz="3600" b="1" dirty="0" smtClean="0"/>
              <a:t>               TAX-DEDUCTIBLE </a:t>
            </a:r>
            <a:r>
              <a:rPr lang="en-US" sz="3600" b="1" dirty="0"/>
              <a:t>CONTRIBUTIONS</a:t>
            </a:r>
            <a:br>
              <a:rPr lang="en-US" sz="3600" b="1" dirty="0"/>
            </a:br>
            <a:endParaRPr lang="en-US" sz="3600" dirty="0"/>
          </a:p>
        </p:txBody>
      </p:sp>
      <p:sp>
        <p:nvSpPr>
          <p:cNvPr id="3" name="Content Placeholder 2"/>
          <p:cNvSpPr>
            <a:spLocks noGrp="1"/>
          </p:cNvSpPr>
          <p:nvPr>
            <p:ph sz="half" idx="1"/>
          </p:nvPr>
        </p:nvSpPr>
        <p:spPr>
          <a:xfrm>
            <a:off x="457200" y="1828800"/>
            <a:ext cx="4038600" cy="4297363"/>
          </a:xfrm>
        </p:spPr>
        <p:txBody>
          <a:bodyPr>
            <a:normAutofit fontScale="47500" lnSpcReduction="20000"/>
          </a:bodyPr>
          <a:lstStyle/>
          <a:p>
            <a:pPr>
              <a:buNone/>
            </a:pPr>
            <a:r>
              <a:rPr lang="en-US" sz="5100" i="1" dirty="0"/>
              <a:t>A charitable organization must provide donors with specific acknowledgments of </a:t>
            </a:r>
            <a:r>
              <a:rPr lang="en-US" sz="5100" i="1" dirty="0" smtClean="0"/>
              <a:t>charitable contributions</a:t>
            </a:r>
            <a:r>
              <a:rPr lang="en-US" sz="5100" i="1" dirty="0"/>
              <a:t>, in accordance with IRS requirements, as well as information to facilitate the donors</a:t>
            </a:r>
            <a:r>
              <a:rPr lang="en-US" sz="5100" i="1" dirty="0" smtClean="0"/>
              <a:t>’ compliance </a:t>
            </a:r>
            <a:r>
              <a:rPr lang="en-US" sz="5100" i="1" dirty="0"/>
              <a:t>with tax law requirements.</a:t>
            </a:r>
          </a:p>
          <a:p>
            <a:endParaRPr lang="en-US" dirty="0"/>
          </a:p>
        </p:txBody>
      </p:sp>
      <p:sp>
        <p:nvSpPr>
          <p:cNvPr id="5" name="Content Placeholder 4"/>
          <p:cNvSpPr>
            <a:spLocks noGrp="1"/>
          </p:cNvSpPr>
          <p:nvPr>
            <p:ph sz="half" idx="2"/>
          </p:nvPr>
        </p:nvSpPr>
        <p:spPr>
          <a:xfrm>
            <a:off x="4648200" y="1828800"/>
            <a:ext cx="4038600" cy="4297363"/>
          </a:xfrm>
        </p:spPr>
        <p:txBody>
          <a:bodyPr>
            <a:normAutofit fontScale="47500" lnSpcReduction="20000"/>
          </a:bodyPr>
          <a:lstStyle/>
          <a:p>
            <a:pPr algn="ctr">
              <a:buNone/>
            </a:pPr>
            <a:r>
              <a:rPr lang="en-US" sz="2900" b="1" dirty="0"/>
              <a:t>LEGAL AND COMPLIANCE ISSUES</a:t>
            </a:r>
          </a:p>
          <a:p>
            <a:pPr>
              <a:buNone/>
            </a:pPr>
            <a:r>
              <a:rPr lang="en-US" sz="2900" dirty="0"/>
              <a:t>• Gifts given to nonprofit organizations exempt from taxation under 501(c)(3) status are tax deductible.</a:t>
            </a:r>
          </a:p>
          <a:p>
            <a:pPr>
              <a:buNone/>
            </a:pPr>
            <a:r>
              <a:rPr lang="en-US" sz="2900" dirty="0"/>
              <a:t>• Charities are required to provide a written acknowledgment of gifts of $250 or more, and </a:t>
            </a:r>
            <a:r>
              <a:rPr lang="en-US" sz="2900" dirty="0" smtClean="0"/>
              <a:t>donors cannot </a:t>
            </a:r>
            <a:r>
              <a:rPr lang="en-US" sz="2900" dirty="0"/>
              <a:t>claim a deduction without such an acknowledgment. In addition, donors cannot claim </a:t>
            </a:r>
            <a:r>
              <a:rPr lang="en-US" sz="2900" dirty="0" smtClean="0"/>
              <a:t>a deduction </a:t>
            </a:r>
            <a:r>
              <a:rPr lang="en-US" sz="2900" dirty="0"/>
              <a:t>for any cash contribution, regardless of amount, without written evidence of the </a:t>
            </a:r>
            <a:r>
              <a:rPr lang="en-US" sz="2900" dirty="0" smtClean="0"/>
              <a:t>contribution such </a:t>
            </a:r>
            <a:r>
              <a:rPr lang="en-US" sz="2900" dirty="0"/>
              <a:t>as a cancelled check, acknowledgment letter, or other receipt.</a:t>
            </a:r>
          </a:p>
          <a:p>
            <a:pPr>
              <a:buNone/>
            </a:pPr>
            <a:r>
              <a:rPr lang="en-US" sz="2900" dirty="0"/>
              <a:t>• If the donor receives something in return for the donation, the difference between the amount of </a:t>
            </a:r>
            <a:r>
              <a:rPr lang="en-US" sz="2900" dirty="0" smtClean="0"/>
              <a:t>the donation </a:t>
            </a:r>
            <a:r>
              <a:rPr lang="en-US" sz="2900" dirty="0"/>
              <a:t>and the value of the item received is deductible.</a:t>
            </a:r>
          </a:p>
          <a:p>
            <a:pPr>
              <a:buNone/>
            </a:pPr>
            <a:r>
              <a:rPr lang="en-US" sz="2900" dirty="0"/>
              <a:t>• In quid-pro-quo contributions of $75 or more, where the donor receives something of more than </a:t>
            </a:r>
            <a:r>
              <a:rPr lang="en-US" sz="2900" dirty="0" smtClean="0"/>
              <a:t>token value </a:t>
            </a:r>
            <a:r>
              <a:rPr lang="en-US" sz="2900" dirty="0"/>
              <a:t>in return, the organization must provide a written statement indicating that the deductibility </a:t>
            </a:r>
            <a:r>
              <a:rPr lang="en-US" sz="2900" dirty="0" smtClean="0"/>
              <a:t>is limited </a:t>
            </a:r>
            <a:r>
              <a:rPr lang="en-US" sz="2900" dirty="0"/>
              <a:t>to the excess amount paid. The statement must include a good-faith estimate of the value of </a:t>
            </a:r>
            <a:r>
              <a:rPr lang="en-US" sz="2900" dirty="0" smtClean="0"/>
              <a:t>the goods </a:t>
            </a:r>
            <a:r>
              <a:rPr lang="en-US" sz="2900" dirty="0"/>
              <a:t>or services.</a:t>
            </a:r>
          </a:p>
          <a:p>
            <a:endParaRPr lang="en-US" dirty="0"/>
          </a:p>
        </p:txBody>
      </p:sp>
      <p:pic>
        <p:nvPicPr>
          <p:cNvPr id="30722" name="Picture 2"/>
          <p:cNvPicPr>
            <a:picLocks noChangeAspect="1" noChangeArrowheads="1"/>
          </p:cNvPicPr>
          <p:nvPr/>
        </p:nvPicPr>
        <p:blipFill>
          <a:blip r:embed="rId3" cstate="print"/>
          <a:srcRect/>
          <a:stretch>
            <a:fillRect/>
          </a:stretch>
        </p:blipFill>
        <p:spPr bwMode="auto">
          <a:xfrm>
            <a:off x="152400" y="0"/>
            <a:ext cx="1790700" cy="17907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F25D5B28-DCEC-46AB-A0C8-57D924BE4022}"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GIFT </a:t>
            </a:r>
            <a:r>
              <a:rPr lang="en-US" b="1" dirty="0"/>
              <a:t>ACCEPTANCE POLICIES</a:t>
            </a:r>
            <a:br>
              <a:rPr lang="en-US" b="1" dirty="0"/>
            </a:br>
            <a:endParaRPr lang="en-US" dirty="0"/>
          </a:p>
        </p:txBody>
      </p:sp>
      <p:sp>
        <p:nvSpPr>
          <p:cNvPr id="3" name="Content Placeholder 2"/>
          <p:cNvSpPr>
            <a:spLocks noGrp="1"/>
          </p:cNvSpPr>
          <p:nvPr>
            <p:ph sz="half" idx="1"/>
          </p:nvPr>
        </p:nvSpPr>
        <p:spPr>
          <a:xfrm>
            <a:off x="457200" y="1905000"/>
            <a:ext cx="4038600" cy="4221163"/>
          </a:xfrm>
        </p:spPr>
        <p:txBody>
          <a:bodyPr>
            <a:normAutofit fontScale="85000" lnSpcReduction="20000"/>
          </a:bodyPr>
          <a:lstStyle/>
          <a:p>
            <a:pPr>
              <a:buNone/>
            </a:pPr>
            <a:r>
              <a:rPr lang="en-US" sz="3300" i="1" dirty="0"/>
              <a:t>A charitable organization should adopt clear policies, based on its specific exempt purpose, </a:t>
            </a:r>
            <a:r>
              <a:rPr lang="en-US" sz="3300" i="1" dirty="0" smtClean="0"/>
              <a:t>to determine </a:t>
            </a:r>
            <a:r>
              <a:rPr lang="en-US" sz="3300" i="1" dirty="0"/>
              <a:t>whether accepting a gift would compromise its ethics, financial circumstances, program focus</a:t>
            </a:r>
            <a:r>
              <a:rPr lang="en-US" sz="3300" i="1" dirty="0" smtClean="0"/>
              <a:t>, or </a:t>
            </a:r>
            <a:r>
              <a:rPr lang="en-US" sz="3300" i="1" dirty="0"/>
              <a:t>other interests</a:t>
            </a:r>
            <a:r>
              <a:rPr lang="en-US" i="1" dirty="0"/>
              <a:t>.</a:t>
            </a:r>
          </a:p>
          <a:p>
            <a:endParaRPr lang="en-US" dirty="0"/>
          </a:p>
        </p:txBody>
      </p:sp>
      <p:sp>
        <p:nvSpPr>
          <p:cNvPr id="5" name="Content Placeholder 4"/>
          <p:cNvSpPr>
            <a:spLocks noGrp="1"/>
          </p:cNvSpPr>
          <p:nvPr>
            <p:ph sz="half" idx="2"/>
          </p:nvPr>
        </p:nvSpPr>
        <p:spPr>
          <a:xfrm>
            <a:off x="4648200" y="1905000"/>
            <a:ext cx="4038600" cy="4221163"/>
          </a:xfrm>
        </p:spPr>
        <p:txBody>
          <a:bodyPr>
            <a:normAutofit fontScale="85000" lnSpcReduction="20000"/>
          </a:bodyPr>
          <a:lstStyle/>
          <a:p>
            <a:pPr algn="ctr">
              <a:buNone/>
            </a:pPr>
            <a:r>
              <a:rPr lang="en-US" b="1" dirty="0"/>
              <a:t>LEGAL AND COMPLIANCE ISSUES</a:t>
            </a:r>
          </a:p>
          <a:p>
            <a:pPr>
              <a:buNone/>
            </a:pPr>
            <a:r>
              <a:rPr lang="en-US" dirty="0"/>
              <a:t>• If the donor imposes too many restrictions on the use of the gift, the gift may lose its tax deductibility.</a:t>
            </a:r>
          </a:p>
          <a:p>
            <a:pPr>
              <a:buNone/>
            </a:pPr>
            <a:r>
              <a:rPr lang="en-US" dirty="0"/>
              <a:t>• The IRS Form 990 asks whether organizations have a gift acceptance policy requiring the review </a:t>
            </a:r>
            <a:r>
              <a:rPr lang="en-US" dirty="0" smtClean="0"/>
              <a:t>of nonstandard </a:t>
            </a:r>
            <a:r>
              <a:rPr lang="en-US" dirty="0"/>
              <a:t>gifts, such as property that is not readily marketable.</a:t>
            </a:r>
          </a:p>
          <a:p>
            <a:endParaRPr lang="en-US" dirty="0"/>
          </a:p>
        </p:txBody>
      </p:sp>
      <p:pic>
        <p:nvPicPr>
          <p:cNvPr id="31746" name="Picture 2"/>
          <p:cNvPicPr>
            <a:picLocks noChangeAspect="1" noChangeArrowheads="1"/>
          </p:cNvPicPr>
          <p:nvPr/>
        </p:nvPicPr>
        <p:blipFill>
          <a:blip r:embed="rId3" cstate="print"/>
          <a:srcRect/>
          <a:stretch>
            <a:fillRect/>
          </a:stretch>
        </p:blipFill>
        <p:spPr bwMode="auto">
          <a:xfrm>
            <a:off x="304800" y="0"/>
            <a:ext cx="1790700" cy="17907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F25D5B28-DCEC-46AB-A0C8-57D924BE4022}"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OVERSIGHT </a:t>
            </a:r>
            <a:r>
              <a:rPr lang="en-US" b="1" dirty="0"/>
              <a:t>OF FUNDRAISERS</a:t>
            </a:r>
            <a:br>
              <a:rPr lang="en-US" b="1" dirty="0"/>
            </a:br>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a:buNone/>
            </a:pPr>
            <a:r>
              <a:rPr lang="en-US" i="1" dirty="0" smtClean="0"/>
              <a:t>A </a:t>
            </a:r>
            <a:r>
              <a:rPr lang="en-US" i="1" dirty="0"/>
              <a:t>charitable organization should provide appropriate training and supervision of the people </a:t>
            </a:r>
            <a:r>
              <a:rPr lang="en-US" i="1" dirty="0" smtClean="0"/>
              <a:t>soliciting funds </a:t>
            </a:r>
            <a:r>
              <a:rPr lang="en-US" i="1" dirty="0"/>
              <a:t>on its behalf to ensure that they understand their responsibilities and applicable federal, </a:t>
            </a:r>
            <a:r>
              <a:rPr lang="en-US" i="1" dirty="0" smtClean="0"/>
              <a:t>state and </a:t>
            </a:r>
            <a:r>
              <a:rPr lang="en-US" i="1" dirty="0"/>
              <a:t>local laws, and do not employ techniques that are coercive, intimidating, or intended to </a:t>
            </a:r>
            <a:r>
              <a:rPr lang="en-US" i="1" dirty="0" smtClean="0"/>
              <a:t>harass potential </a:t>
            </a:r>
            <a:r>
              <a:rPr lang="en-US" i="1" dirty="0"/>
              <a:t>donors.</a:t>
            </a:r>
          </a:p>
          <a:p>
            <a:endParaRPr lang="en-US" dirty="0"/>
          </a:p>
        </p:txBody>
      </p:sp>
      <p:pic>
        <p:nvPicPr>
          <p:cNvPr id="32770" name="Picture 2"/>
          <p:cNvPicPr>
            <a:picLocks noChangeAspect="1" noChangeArrowheads="1"/>
          </p:cNvPicPr>
          <p:nvPr/>
        </p:nvPicPr>
        <p:blipFill>
          <a:blip r:embed="rId3" cstate="print"/>
          <a:srcRect/>
          <a:stretch>
            <a:fillRect/>
          </a:stretch>
        </p:blipFill>
        <p:spPr bwMode="auto">
          <a:xfrm>
            <a:off x="3048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CODE </a:t>
            </a:r>
            <a:r>
              <a:rPr lang="en-US" b="1" dirty="0"/>
              <a:t>OF ETHICS</a:t>
            </a:r>
            <a:br>
              <a:rPr lang="en-US" b="1" dirty="0"/>
            </a:br>
            <a:endParaRPr lang="en-US" dirty="0"/>
          </a:p>
        </p:txBody>
      </p:sp>
      <p:sp>
        <p:nvSpPr>
          <p:cNvPr id="3" name="Content Placeholder 2"/>
          <p:cNvSpPr>
            <a:spLocks noGrp="1"/>
          </p:cNvSpPr>
          <p:nvPr>
            <p:ph idx="1"/>
          </p:nvPr>
        </p:nvSpPr>
        <p:spPr/>
        <p:txBody>
          <a:bodyPr/>
          <a:lstStyle/>
          <a:p>
            <a:r>
              <a:rPr lang="en-US" i="1" dirty="0"/>
              <a:t>A charitable organization should have a formally adopted, written code of ethics with which all of its</a:t>
            </a:r>
          </a:p>
          <a:p>
            <a:r>
              <a:rPr lang="en-US" i="1" dirty="0"/>
              <a:t>directors or trustees, staff, and volunteers are familiar and to which they adhere.</a:t>
            </a:r>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 y="0"/>
            <a:ext cx="1790700" cy="17811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br>
              <a:rPr lang="en-US" b="1" dirty="0" smtClean="0"/>
            </a:br>
            <a:r>
              <a:rPr lang="en-US" b="1" dirty="0"/>
              <a:t> </a:t>
            </a:r>
            <a:r>
              <a:rPr lang="en-US" b="1" dirty="0" smtClean="0"/>
              <a:t>           FUNDRAISER </a:t>
            </a:r>
            <a:r>
              <a:rPr lang="en-US" b="1" dirty="0"/>
              <a:t>COMPENSATION</a:t>
            </a:r>
            <a:br>
              <a:rPr lang="en-US" b="1" dirty="0"/>
            </a:b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a:buNone/>
            </a:pPr>
            <a:r>
              <a:rPr lang="en-US" i="1" dirty="0" smtClean="0"/>
              <a:t>A </a:t>
            </a:r>
            <a:r>
              <a:rPr lang="en-US" i="1" dirty="0"/>
              <a:t>charitable organization should not compensate internal or external fundraisers based on </a:t>
            </a:r>
            <a:r>
              <a:rPr lang="en-US" i="1" dirty="0" smtClean="0"/>
              <a:t>a commission </a:t>
            </a:r>
            <a:r>
              <a:rPr lang="en-US" i="1" dirty="0"/>
              <a:t>or a percentage of the amount raised</a:t>
            </a:r>
            <a:r>
              <a:rPr lang="en-US" i="1" dirty="0" smtClean="0"/>
              <a:t>.</a:t>
            </a:r>
          </a:p>
          <a:p>
            <a:pPr algn="ctr">
              <a:buNone/>
            </a:pPr>
            <a:r>
              <a:rPr lang="en-US" b="1" dirty="0"/>
              <a:t>LEGAL AND COMPLIANCE ISSUE</a:t>
            </a:r>
          </a:p>
          <a:p>
            <a:pPr>
              <a:buNone/>
            </a:pPr>
            <a:r>
              <a:rPr lang="en-US" dirty="0" smtClean="0"/>
              <a:t>Intermediate </a:t>
            </a:r>
            <a:r>
              <a:rPr lang="en-US" dirty="0"/>
              <a:t>Sanctions define penalties for excessive compensation, which can apply to fundraisers </a:t>
            </a:r>
            <a:r>
              <a:rPr lang="en-US" dirty="0" smtClean="0"/>
              <a:t>in certain </a:t>
            </a:r>
            <a:r>
              <a:rPr lang="en-US" dirty="0"/>
              <a:t>cases.</a:t>
            </a:r>
          </a:p>
          <a:p>
            <a:pPr>
              <a:buNone/>
            </a:pPr>
            <a:endParaRPr lang="en-US" i="1" dirty="0"/>
          </a:p>
          <a:p>
            <a:endParaRPr lang="en-US" dirty="0"/>
          </a:p>
        </p:txBody>
      </p:sp>
      <p:pic>
        <p:nvPicPr>
          <p:cNvPr id="33794" name="Picture 2"/>
          <p:cNvPicPr>
            <a:picLocks noChangeAspect="1" noChangeArrowheads="1"/>
          </p:cNvPicPr>
          <p:nvPr/>
        </p:nvPicPr>
        <p:blipFill>
          <a:blip r:embed="rId3" cstate="print"/>
          <a:srcRect/>
          <a:stretch>
            <a:fillRect/>
          </a:stretch>
        </p:blipFill>
        <p:spPr bwMode="auto">
          <a:xfrm>
            <a:off x="152400" y="-7620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b="1" dirty="0" smtClean="0"/>
              <a:t/>
            </a:r>
            <a:br>
              <a:rPr lang="en-US" b="1" dirty="0" smtClean="0"/>
            </a:br>
            <a:r>
              <a:rPr lang="en-US" b="1" dirty="0"/>
              <a:t> </a:t>
            </a:r>
            <a:r>
              <a:rPr lang="en-US" b="1" dirty="0" smtClean="0"/>
              <a:t>                  DONOR </a:t>
            </a:r>
            <a:r>
              <a:rPr lang="en-US" b="1" dirty="0"/>
              <a:t>PRIVACY</a:t>
            </a:r>
            <a:br>
              <a:rPr lang="en-US" b="1" dirty="0"/>
            </a:br>
            <a:endParaRPr lang="en-US" dirty="0"/>
          </a:p>
        </p:txBody>
      </p:sp>
      <p:sp>
        <p:nvSpPr>
          <p:cNvPr id="3" name="Content Placeholder 2"/>
          <p:cNvSpPr>
            <a:spLocks noGrp="1"/>
          </p:cNvSpPr>
          <p:nvPr>
            <p:ph idx="4294967295"/>
          </p:nvPr>
        </p:nvSpPr>
        <p:spPr>
          <a:xfrm>
            <a:off x="0" y="1828800"/>
            <a:ext cx="8229600" cy="4297363"/>
          </a:xfrm>
        </p:spPr>
        <p:txBody>
          <a:bodyPr>
            <a:normAutofit/>
          </a:bodyPr>
          <a:lstStyle/>
          <a:p>
            <a:pPr>
              <a:buNone/>
            </a:pPr>
            <a:r>
              <a:rPr lang="en-US" i="1" dirty="0"/>
              <a:t>A charitable organization should respect the privacy of individual donors and, except where disclosure </a:t>
            </a:r>
            <a:r>
              <a:rPr lang="en-US" i="1" dirty="0" smtClean="0"/>
              <a:t>is required </a:t>
            </a:r>
            <a:r>
              <a:rPr lang="en-US" i="1" dirty="0"/>
              <a:t>by law, should not sell or otherwise make available the names and contact information of </a:t>
            </a:r>
            <a:r>
              <a:rPr lang="en-US" i="1" dirty="0" smtClean="0"/>
              <a:t>its donors </a:t>
            </a:r>
            <a:r>
              <a:rPr lang="en-US" i="1" dirty="0"/>
              <a:t>without providing them an opportunity at least once a year to opt out of the use of their names.</a:t>
            </a:r>
          </a:p>
          <a:p>
            <a:endParaRPr lang="en-US" dirty="0"/>
          </a:p>
        </p:txBody>
      </p:sp>
      <p:pic>
        <p:nvPicPr>
          <p:cNvPr id="34818" name="Picture 2"/>
          <p:cNvPicPr>
            <a:picLocks noChangeAspect="1" noChangeArrowheads="1"/>
          </p:cNvPicPr>
          <p:nvPr/>
        </p:nvPicPr>
        <p:blipFill>
          <a:blip r:embed="rId3" cstate="print"/>
          <a:srcRect/>
          <a:stretch>
            <a:fillRect/>
          </a:stretch>
        </p:blipFill>
        <p:spPr bwMode="auto">
          <a:xfrm>
            <a:off x="304800" y="0"/>
            <a:ext cx="17907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1905000" y="-22730"/>
          <a:ext cx="5316439" cy="6880730"/>
        </p:xfrm>
        <a:graphic>
          <a:graphicData uri="http://schemas.openxmlformats.org/presentationml/2006/ole">
            <p:oleObj spid="_x0000_s37890" name="Acrobat Document" r:id="rId4" imgW="5830114" imgH="7542857" progId="AcroExch.Document.7">
              <p:link updateAutomatic="1"/>
            </p:oleObj>
          </a:graphicData>
        </a:graphic>
      </p:graphicFrame>
      <p:sp>
        <p:nvSpPr>
          <p:cNvPr id="3" name="Slide Number Placeholder 2"/>
          <p:cNvSpPr>
            <a:spLocks noGrp="1"/>
          </p:cNvSpPr>
          <p:nvPr>
            <p:ph type="sldNum" sz="quarter" idx="12"/>
          </p:nvPr>
        </p:nvSpPr>
        <p:spPr/>
        <p:txBody>
          <a:bodyPr/>
          <a:lstStyle/>
          <a:p>
            <a:fld id="{F25D5B28-DCEC-46AB-A0C8-57D924BE4022}"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1066800" y="228600"/>
            <a:ext cx="6723973" cy="1490662"/>
          </a:xfrm>
          <a:prstGeom prst="rect">
            <a:avLst/>
          </a:prstGeom>
          <a:noFill/>
          <a:ln w="9525">
            <a:noFill/>
            <a:miter lim="800000"/>
            <a:headEnd/>
            <a:tailEnd/>
          </a:ln>
        </p:spPr>
      </p:pic>
      <p:sp>
        <p:nvSpPr>
          <p:cNvPr id="3" name="Rectangle 2"/>
          <p:cNvSpPr/>
          <p:nvPr/>
        </p:nvSpPr>
        <p:spPr>
          <a:xfrm>
            <a:off x="1295400" y="1981200"/>
            <a:ext cx="5334000" cy="1754326"/>
          </a:xfrm>
          <a:prstGeom prst="rect">
            <a:avLst/>
          </a:prstGeom>
        </p:spPr>
        <p:txBody>
          <a:bodyPr wrap="square">
            <a:spAutoFit/>
          </a:bodyPr>
          <a:lstStyle/>
          <a:p>
            <a:r>
              <a:rPr lang="en-US" sz="3600" dirty="0"/>
              <a:t>Steering Your Board</a:t>
            </a:r>
          </a:p>
          <a:p>
            <a:r>
              <a:rPr lang="en-US" sz="3600" dirty="0"/>
              <a:t>Toward Good Governance</a:t>
            </a:r>
          </a:p>
          <a:p>
            <a:r>
              <a:rPr lang="en-US" sz="3600" dirty="0"/>
              <a:t>and Ethical Practice</a:t>
            </a:r>
          </a:p>
        </p:txBody>
      </p:sp>
      <p:sp>
        <p:nvSpPr>
          <p:cNvPr id="4" name="Rectangle 3"/>
          <p:cNvSpPr/>
          <p:nvPr/>
        </p:nvSpPr>
        <p:spPr>
          <a:xfrm>
            <a:off x="1371600" y="3962400"/>
            <a:ext cx="6477000" cy="646331"/>
          </a:xfrm>
          <a:prstGeom prst="rect">
            <a:avLst/>
          </a:prstGeom>
        </p:spPr>
        <p:txBody>
          <a:bodyPr wrap="square">
            <a:spAutoFit/>
          </a:bodyPr>
          <a:lstStyle/>
          <a:p>
            <a:r>
              <a:rPr lang="en-US" dirty="0"/>
              <a:t>A companion to </a:t>
            </a:r>
            <a:r>
              <a:rPr lang="en-US" b="1" dirty="0"/>
              <a:t>The Principles for Good Governance and Ethical Practice</a:t>
            </a:r>
            <a:r>
              <a:rPr lang="en-US" b="1" dirty="0" smtClean="0"/>
              <a:t>: A </a:t>
            </a:r>
            <a:r>
              <a:rPr lang="en-US" b="1" dirty="0"/>
              <a:t>Guide for Charities and Foundations</a:t>
            </a:r>
          </a:p>
        </p:txBody>
      </p:sp>
      <p:pic>
        <p:nvPicPr>
          <p:cNvPr id="36867" name="Picture 3"/>
          <p:cNvPicPr>
            <a:picLocks noChangeAspect="1" noChangeArrowheads="1"/>
          </p:cNvPicPr>
          <p:nvPr/>
        </p:nvPicPr>
        <p:blipFill>
          <a:blip r:embed="rId4" cstate="print"/>
          <a:srcRect/>
          <a:stretch>
            <a:fillRect/>
          </a:stretch>
        </p:blipFill>
        <p:spPr bwMode="auto">
          <a:xfrm>
            <a:off x="5486400" y="5257800"/>
            <a:ext cx="3219450" cy="1152525"/>
          </a:xfrm>
          <a:prstGeom prst="rect">
            <a:avLst/>
          </a:prstGeom>
          <a:noFill/>
          <a:ln w="9525">
            <a:noFill/>
            <a:miter lim="800000"/>
            <a:headEnd/>
            <a:tailEnd/>
          </a:ln>
        </p:spPr>
      </p:pic>
      <p:sp>
        <p:nvSpPr>
          <p:cNvPr id="6" name="TextBox 5"/>
          <p:cNvSpPr txBox="1"/>
          <p:nvPr/>
        </p:nvSpPr>
        <p:spPr>
          <a:xfrm>
            <a:off x="609600" y="6019800"/>
            <a:ext cx="3657600" cy="369332"/>
          </a:xfrm>
          <a:prstGeom prst="rect">
            <a:avLst/>
          </a:prstGeom>
          <a:noFill/>
        </p:spPr>
        <p:txBody>
          <a:bodyPr wrap="square" rtlCol="0">
            <a:spAutoFit/>
          </a:bodyPr>
          <a:lstStyle/>
          <a:p>
            <a:r>
              <a:rPr lang="en-US" dirty="0" smtClean="0"/>
              <a:t>INDEPENDENT SECTOR</a:t>
            </a:r>
            <a:endParaRPr lang="en-US" dirty="0"/>
          </a:p>
        </p:txBody>
      </p:sp>
      <p:sp>
        <p:nvSpPr>
          <p:cNvPr id="7" name="Slide Number Placeholder 6"/>
          <p:cNvSpPr>
            <a:spLocks noGrp="1"/>
          </p:cNvSpPr>
          <p:nvPr>
            <p:ph type="sldNum" sz="quarter" idx="12"/>
          </p:nvPr>
        </p:nvSpPr>
        <p:spPr/>
        <p:txBody>
          <a:bodyPr/>
          <a:lstStyle/>
          <a:p>
            <a:fld id="{F25D5B28-DCEC-46AB-A0C8-57D924BE4022}"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RESERVES</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Every </a:t>
            </a:r>
            <a:r>
              <a:rPr lang="en-US" b="1" dirty="0"/>
              <a:t>nonprofit organization should have </a:t>
            </a:r>
            <a:r>
              <a:rPr lang="en-US" b="1" dirty="0" smtClean="0"/>
              <a:t>a written </a:t>
            </a:r>
            <a:r>
              <a:rPr lang="en-US" b="1" dirty="0"/>
              <a:t>Reserve Policy that:</a:t>
            </a:r>
          </a:p>
          <a:p>
            <a:pPr>
              <a:buFont typeface="Wingdings" pitchFamily="2" charset="2"/>
              <a:buChar char="q"/>
            </a:pPr>
            <a:r>
              <a:rPr lang="en-US" b="1" dirty="0" smtClean="0"/>
              <a:t>defines </a:t>
            </a:r>
            <a:r>
              <a:rPr lang="en-US" b="1" dirty="0"/>
              <a:t>its own “adequate” </a:t>
            </a:r>
            <a:r>
              <a:rPr lang="en-US" b="1" dirty="0" smtClean="0"/>
              <a:t>operating reserve </a:t>
            </a:r>
            <a:r>
              <a:rPr lang="en-US" b="1" dirty="0"/>
              <a:t>level </a:t>
            </a:r>
            <a:r>
              <a:rPr lang="en-US" b="1" i="1" dirty="0"/>
              <a:t>(general recommendation is </a:t>
            </a:r>
            <a:r>
              <a:rPr lang="en-US" b="1" i="1" dirty="0" smtClean="0"/>
              <a:t>three months </a:t>
            </a:r>
            <a:r>
              <a:rPr lang="en-US" b="1" i="1" dirty="0"/>
              <a:t>of operating expenses +/- risk factors),</a:t>
            </a:r>
          </a:p>
          <a:p>
            <a:pPr>
              <a:buFont typeface="Wingdings" pitchFamily="2" charset="2"/>
              <a:buChar char="q"/>
            </a:pPr>
            <a:r>
              <a:rPr lang="en-US" b="1" dirty="0" smtClean="0"/>
              <a:t>defines </a:t>
            </a:r>
            <a:r>
              <a:rPr lang="en-US" b="1" dirty="0"/>
              <a:t>how its operating reserves </a:t>
            </a:r>
            <a:r>
              <a:rPr lang="en-US" b="1" dirty="0" smtClean="0"/>
              <a:t>are calculated</a:t>
            </a:r>
            <a:r>
              <a:rPr lang="en-US" b="1" dirty="0"/>
              <a:t>, </a:t>
            </a:r>
            <a:r>
              <a:rPr lang="en-US" b="1" dirty="0" smtClean="0"/>
              <a:t>and</a:t>
            </a:r>
          </a:p>
          <a:p>
            <a:pPr>
              <a:buFont typeface="Wingdings" pitchFamily="2" charset="2"/>
              <a:buChar char="q"/>
            </a:pPr>
            <a:r>
              <a:rPr lang="en-US" b="1" dirty="0"/>
              <a:t> </a:t>
            </a:r>
            <a:r>
              <a:rPr lang="en-US" b="1" dirty="0" smtClean="0"/>
              <a:t>provides </a:t>
            </a:r>
            <a:r>
              <a:rPr lang="en-US" b="1" dirty="0"/>
              <a:t>the rationale that led the </a:t>
            </a:r>
            <a:r>
              <a:rPr lang="en-US" b="1" dirty="0" smtClean="0"/>
              <a:t>Board to </a:t>
            </a:r>
            <a:r>
              <a:rPr lang="en-US" b="1" dirty="0"/>
              <a:t>create those policies.</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F25D5B28-DCEC-46AB-A0C8-57D924BE4022}"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Can we afford a Board Designated</a:t>
            </a:r>
            <a:br>
              <a:rPr lang="en-US" b="1" dirty="0" smtClean="0"/>
            </a:br>
            <a:r>
              <a:rPr lang="en-US" b="1" dirty="0" smtClean="0"/>
              <a:t>Operating Reserve?</a:t>
            </a:r>
            <a:endParaRPr lang="en-US" dirty="0"/>
          </a:p>
        </p:txBody>
      </p:sp>
      <p:sp>
        <p:nvSpPr>
          <p:cNvPr id="3" name="Content Placeholder 2"/>
          <p:cNvSpPr>
            <a:spLocks noGrp="1"/>
          </p:cNvSpPr>
          <p:nvPr>
            <p:ph idx="1"/>
          </p:nvPr>
        </p:nvSpPr>
        <p:spPr/>
        <p:txBody>
          <a:bodyPr>
            <a:normAutofit fontScale="70000" lnSpcReduction="20000"/>
          </a:bodyPr>
          <a:lstStyle/>
          <a:p>
            <a:endParaRPr lang="en-US" b="1" dirty="0"/>
          </a:p>
          <a:p>
            <a:pPr>
              <a:buNone/>
            </a:pPr>
            <a:r>
              <a:rPr lang="en-US" dirty="0"/>
              <a:t>• It may seem obvious that Operating Reserves are a </a:t>
            </a:r>
            <a:r>
              <a:rPr lang="en-US" dirty="0" smtClean="0"/>
              <a:t>necessary component </a:t>
            </a:r>
            <a:r>
              <a:rPr lang="en-US" dirty="0"/>
              <a:t>of nonprofit success but…</a:t>
            </a:r>
          </a:p>
          <a:p>
            <a:pPr lvl="1">
              <a:buNone/>
            </a:pPr>
            <a:r>
              <a:rPr lang="en-US" dirty="0"/>
              <a:t>– The fact is numerous nonprofits have negative operating reserves and </a:t>
            </a:r>
            <a:r>
              <a:rPr lang="en-US" dirty="0" smtClean="0"/>
              <a:t>are already </a:t>
            </a:r>
            <a:r>
              <a:rPr lang="en-US" dirty="0"/>
              <a:t>at risk.</a:t>
            </a:r>
          </a:p>
          <a:p>
            <a:pPr lvl="1">
              <a:buNone/>
            </a:pPr>
            <a:r>
              <a:rPr lang="en-US" dirty="0"/>
              <a:t>– The current economic crisis or any crisis (fire, natural disaster, acts </a:t>
            </a:r>
            <a:r>
              <a:rPr lang="en-US" dirty="0" smtClean="0"/>
              <a:t>of terrorism</a:t>
            </a:r>
            <a:r>
              <a:rPr lang="en-US" dirty="0"/>
              <a:t>, war, civil unrest, etc.) can threaten the very existence of </a:t>
            </a:r>
            <a:r>
              <a:rPr lang="en-US" dirty="0" smtClean="0"/>
              <a:t>thousands of </a:t>
            </a:r>
            <a:r>
              <a:rPr lang="en-US" dirty="0"/>
              <a:t>nonprofit organizations.</a:t>
            </a:r>
          </a:p>
          <a:p>
            <a:pPr>
              <a:buNone/>
            </a:pPr>
            <a:r>
              <a:rPr lang="en-US" dirty="0"/>
              <a:t>• Those organizations that survive these difficult </a:t>
            </a:r>
            <a:r>
              <a:rPr lang="en-US" dirty="0" smtClean="0"/>
              <a:t>economic times </a:t>
            </a:r>
            <a:r>
              <a:rPr lang="en-US" dirty="0"/>
              <a:t>must fortify their position before the next crisis </a:t>
            </a:r>
            <a:r>
              <a:rPr lang="en-US" dirty="0" smtClean="0"/>
              <a:t>by re-establishing </a:t>
            </a:r>
            <a:r>
              <a:rPr lang="en-US" dirty="0"/>
              <a:t>or creating operating reserves.</a:t>
            </a:r>
          </a:p>
          <a:p>
            <a:pPr>
              <a:buNone/>
            </a:pPr>
            <a:r>
              <a:rPr lang="en-US" dirty="0"/>
              <a:t>• Thus, the real question is</a:t>
            </a:r>
            <a:r>
              <a:rPr lang="en-US" dirty="0" smtClean="0"/>
              <a:t>:</a:t>
            </a:r>
          </a:p>
          <a:p>
            <a:pPr>
              <a:buNone/>
            </a:pPr>
            <a:endParaRPr lang="en-US" dirty="0"/>
          </a:p>
          <a:p>
            <a:pPr algn="ctr">
              <a:buNone/>
            </a:pPr>
            <a:r>
              <a:rPr lang="en-US" b="1" i="1" dirty="0"/>
              <a:t>Can we afford not to have an Operating Reserve?</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F25D5B28-DCEC-46AB-A0C8-57D924BE4022}" type="slidenum">
              <a:rPr lang="en-US" smtClean="0"/>
              <a:pPr/>
              <a:t>55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534400" cy="4278094"/>
          </a:xfrm>
          <a:prstGeom prst="rect">
            <a:avLst/>
          </a:prstGeom>
        </p:spPr>
        <p:txBody>
          <a:bodyPr wrap="square">
            <a:spAutoFit/>
          </a:bodyPr>
          <a:lstStyle/>
          <a:p>
            <a:r>
              <a:rPr lang="en-US" sz="4800" b="1" dirty="0"/>
              <a:t>CORE CONCEPTS</a:t>
            </a:r>
          </a:p>
          <a:p>
            <a:r>
              <a:rPr lang="en-US" dirty="0"/>
              <a:t>• </a:t>
            </a:r>
            <a:r>
              <a:rPr lang="en-US" sz="2800" dirty="0"/>
              <a:t>Laws provide minimum requirements for boards and organizations to remain compliant.</a:t>
            </a:r>
          </a:p>
          <a:p>
            <a:r>
              <a:rPr lang="en-US" sz="2800" dirty="0"/>
              <a:t>• Ethical standards extend legal requirements—not just doing things right but doing the right thing.</a:t>
            </a:r>
          </a:p>
          <a:p>
            <a:r>
              <a:rPr lang="en-US" sz="2800" dirty="0"/>
              <a:t>• A code of ethics codifies the organization’s beliefs and values to which it aspires.</a:t>
            </a:r>
          </a:p>
          <a:p>
            <a:r>
              <a:rPr lang="en-US" sz="2800" dirty="0"/>
              <a:t>• A code of ethics provides a code of conduct for all those who work with the organization.</a:t>
            </a:r>
          </a:p>
        </p:txBody>
      </p:sp>
      <p:sp>
        <p:nvSpPr>
          <p:cNvPr id="3" name="Slide Number Placeholder 2"/>
          <p:cNvSpPr>
            <a:spLocks noGrp="1"/>
          </p:cNvSpPr>
          <p:nvPr>
            <p:ph type="sldNum" sz="quarter" idx="12"/>
          </p:nvPr>
        </p:nvSpPr>
        <p:spPr/>
        <p:txBody>
          <a:bodyPr/>
          <a:lstStyle/>
          <a:p>
            <a:fld id="{F25D5B28-DCEC-46AB-A0C8-57D924BE402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br>
              <a:rPr lang="en-US" b="1" dirty="0" smtClean="0"/>
            </a:br>
            <a:r>
              <a:rPr lang="en-US" b="1" dirty="0"/>
              <a:t> </a:t>
            </a:r>
            <a:r>
              <a:rPr lang="en-US" b="1" dirty="0" smtClean="0"/>
              <a:t>       CONFLICTS </a:t>
            </a:r>
            <a:r>
              <a:rPr lang="en-US" b="1" dirty="0"/>
              <a:t>OF INTEREST</a:t>
            </a:r>
            <a:br>
              <a:rPr lang="en-US" b="1" dirty="0"/>
            </a:br>
            <a:endParaRPr lang="en-US" dirty="0"/>
          </a:p>
        </p:txBody>
      </p:sp>
      <p:sp>
        <p:nvSpPr>
          <p:cNvPr id="3" name="Content Placeholder 2"/>
          <p:cNvSpPr>
            <a:spLocks noGrp="1"/>
          </p:cNvSpPr>
          <p:nvPr>
            <p:ph idx="1"/>
          </p:nvPr>
        </p:nvSpPr>
        <p:spPr/>
        <p:txBody>
          <a:bodyPr/>
          <a:lstStyle/>
          <a:p>
            <a:r>
              <a:rPr lang="en-US" i="1" dirty="0"/>
              <a:t>A charitable organization should adopt and implement policies and procedures to ensure that all</a:t>
            </a:r>
          </a:p>
          <a:p>
            <a:r>
              <a:rPr lang="en-US" i="1" dirty="0"/>
              <a:t>conflicts of interest, or the appearance thereof, within the organization and the board are appropriately</a:t>
            </a:r>
          </a:p>
          <a:p>
            <a:r>
              <a:rPr lang="en-US" i="1" dirty="0"/>
              <a:t>managed through disclosure, recusal, or other means.</a:t>
            </a:r>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04800" y="0"/>
            <a:ext cx="1790700" cy="17811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86800" cy="5632311"/>
          </a:xfrm>
          <a:prstGeom prst="rect">
            <a:avLst/>
          </a:prstGeom>
        </p:spPr>
        <p:txBody>
          <a:bodyPr wrap="square">
            <a:spAutoFit/>
          </a:bodyPr>
          <a:lstStyle/>
          <a:p>
            <a:r>
              <a:rPr lang="en-US" sz="4800" b="1" dirty="0"/>
              <a:t>CORE CONCEPTS</a:t>
            </a:r>
          </a:p>
          <a:p>
            <a:r>
              <a:rPr lang="en-US" dirty="0"/>
              <a:t>• </a:t>
            </a:r>
            <a:r>
              <a:rPr lang="en-US" sz="2400" dirty="0"/>
              <a:t>Conflicts of interest can be potential, perceived, or material, and all need attention.</a:t>
            </a:r>
          </a:p>
          <a:p>
            <a:r>
              <a:rPr lang="en-US" sz="2400" dirty="0"/>
              <a:t>• Not all conflicts of interest are illegal or </a:t>
            </a:r>
            <a:r>
              <a:rPr lang="en-US" sz="2400" dirty="0" smtClean="0"/>
              <a:t>unethical. They </a:t>
            </a:r>
            <a:r>
              <a:rPr lang="en-US" sz="2400" dirty="0"/>
              <a:t>are often unavoidable.</a:t>
            </a:r>
          </a:p>
          <a:p>
            <a:r>
              <a:rPr lang="en-US" sz="2400" dirty="0"/>
              <a:t>• How the board handles conflicts of interest is vitally important.</a:t>
            </a:r>
          </a:p>
          <a:p>
            <a:r>
              <a:rPr lang="en-US" sz="2400" dirty="0"/>
              <a:t>• Only independent board members (see principle #12) should vote when a conflict of interest occurs.</a:t>
            </a:r>
          </a:p>
          <a:p>
            <a:r>
              <a:rPr lang="en-US" sz="2400" dirty="0"/>
              <a:t>• Board members with a material conflict of interest should </a:t>
            </a:r>
            <a:r>
              <a:rPr lang="en-US" sz="2400" dirty="0"/>
              <a:t>recuse</a:t>
            </a:r>
            <a:r>
              <a:rPr lang="en-US" sz="2400" dirty="0"/>
              <a:t> themselves from board discussions</a:t>
            </a:r>
          </a:p>
          <a:p>
            <a:r>
              <a:rPr lang="en-US" sz="2400" dirty="0"/>
              <a:t>and votes.</a:t>
            </a:r>
          </a:p>
          <a:p>
            <a:r>
              <a:rPr lang="en-US" sz="2400" dirty="0"/>
              <a:t>• A written conflict-of-interest policy and corresponding disclosure form serve as the guide for addressing</a:t>
            </a:r>
          </a:p>
          <a:p>
            <a:r>
              <a:rPr lang="en-US" sz="2400" dirty="0"/>
              <a:t>conflict situations.</a:t>
            </a:r>
          </a:p>
        </p:txBody>
      </p:sp>
      <p:sp>
        <p:nvSpPr>
          <p:cNvPr id="3" name="Slide Number Placeholder 2"/>
          <p:cNvSpPr>
            <a:spLocks noGrp="1"/>
          </p:cNvSpPr>
          <p:nvPr>
            <p:ph type="sldNum" sz="quarter" idx="12"/>
          </p:nvPr>
        </p:nvSpPr>
        <p:spPr/>
        <p:txBody>
          <a:bodyPr/>
          <a:lstStyle/>
          <a:p>
            <a:fld id="{F25D5B28-DCEC-46AB-A0C8-57D924BE402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a:t>
            </a:r>
            <a:r>
              <a:rPr lang="en-US" b="1" dirty="0"/>
              <a:t>WHISTLEBLOWER” POLICY</a:t>
            </a:r>
            <a:br>
              <a:rPr lang="en-US" b="1" dirty="0"/>
            </a:br>
            <a:endParaRPr lang="en-US" dirty="0"/>
          </a:p>
        </p:txBody>
      </p:sp>
      <p:sp>
        <p:nvSpPr>
          <p:cNvPr id="3" name="Content Placeholder 2"/>
          <p:cNvSpPr>
            <a:spLocks noGrp="1"/>
          </p:cNvSpPr>
          <p:nvPr>
            <p:ph idx="1"/>
          </p:nvPr>
        </p:nvSpPr>
        <p:spPr>
          <a:xfrm>
            <a:off x="457200" y="1676400"/>
            <a:ext cx="8229600" cy="4449763"/>
          </a:xfrm>
        </p:spPr>
        <p:txBody>
          <a:bodyPr>
            <a:normAutofit fontScale="92500" lnSpcReduction="20000"/>
          </a:bodyPr>
          <a:lstStyle/>
          <a:p>
            <a:r>
              <a:rPr lang="en-US" i="1" dirty="0"/>
              <a:t>A charitable organization should establish and implement policies and procedures that enable</a:t>
            </a:r>
          </a:p>
          <a:p>
            <a:r>
              <a:rPr lang="en-US" i="1" dirty="0"/>
              <a:t>individuals to come forward with information on illegal practices or violations of organizational policies.</a:t>
            </a:r>
          </a:p>
          <a:p>
            <a:r>
              <a:rPr lang="en-US" i="1" dirty="0"/>
              <a:t>This “whistleblower” policy should specify that the organization will not retaliate against, and will protect</a:t>
            </a:r>
          </a:p>
          <a:p>
            <a:r>
              <a:rPr lang="en-US" i="1" dirty="0"/>
              <a:t>the confidentiality of, individuals who make good-faith reports.</a:t>
            </a:r>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81000" y="0"/>
            <a:ext cx="1790700" cy="17811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25D5B28-DCEC-46AB-A0C8-57D924BE4022}"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4459</Words>
  <Application>Microsoft Office PowerPoint</Application>
  <PresentationFormat>On-screen Show (4:3)</PresentationFormat>
  <Paragraphs>384</Paragraphs>
  <Slides>55</Slides>
  <Notes>55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55</vt:i4>
      </vt:variant>
    </vt:vector>
  </HeadingPairs>
  <TitlesOfParts>
    <vt:vector size="57" baseType="lpstr">
      <vt:lpstr>Office Theme</vt:lpstr>
      <vt:lpstr>9 Ken Menges - Best Practices Checklist.pdf</vt:lpstr>
      <vt:lpstr>BEST PRACTICES AND GOVERNANCE</vt:lpstr>
      <vt:lpstr>Legal Compliance and Public Disclosure </vt:lpstr>
      <vt:lpstr>             LAWS  AND REGULATIONS </vt:lpstr>
      <vt:lpstr>Slide 4</vt:lpstr>
      <vt:lpstr> CODE OF ETHICS </vt:lpstr>
      <vt:lpstr>Slide 6</vt:lpstr>
      <vt:lpstr>                    CONFLICTS OF INTEREST </vt:lpstr>
      <vt:lpstr>Slide 8</vt:lpstr>
      <vt:lpstr>         “WHISTLEBLOWER” POLICY </vt:lpstr>
      <vt:lpstr>Slide 10</vt:lpstr>
      <vt:lpstr>             DOCUMENT RETENTION             AND DESTRUCTION </vt:lpstr>
      <vt:lpstr>Slide 12</vt:lpstr>
      <vt:lpstr>           PROTECTION OF ASSETS </vt:lpstr>
      <vt:lpstr> CORE CONCEPTS </vt:lpstr>
      <vt:lpstr>            AVAILABILITY OF INFORMATION TO THE PUBLIC </vt:lpstr>
      <vt:lpstr> CORE CONCEPTS </vt:lpstr>
      <vt:lpstr>Effective Governance </vt:lpstr>
      <vt:lpstr>        BOARD RESPONSIBILITIES </vt:lpstr>
      <vt:lpstr> CORE CONCEPTS </vt:lpstr>
      <vt:lpstr>          BOARD MEETINGS </vt:lpstr>
      <vt:lpstr> CORE CONCEPTS </vt:lpstr>
      <vt:lpstr>                 BOARD SIZE AND STRUCTURE </vt:lpstr>
      <vt:lpstr>                BOARD DIVERSITY </vt:lpstr>
      <vt:lpstr> CORE CONCEPTS </vt:lpstr>
      <vt:lpstr>              BOARD INDEPENDENCE </vt:lpstr>
      <vt:lpstr>            CEO EVALUATION            AND COMPENSATION </vt:lpstr>
      <vt:lpstr>               SEPARATION OF CEO, BOARD               CHAIR, AND BOARD                TREASURER ROLES </vt:lpstr>
      <vt:lpstr> BOARD EDUCATION AND COMMUNICATION </vt:lpstr>
      <vt:lpstr>                       BOARD EDUCATION                       AND COMMUNICATION</vt:lpstr>
      <vt:lpstr>            EVALUATION OF              BOARD PERFORMANCE </vt:lpstr>
      <vt:lpstr>              BOARD MEMBER TERM LIMITS </vt:lpstr>
      <vt:lpstr>       REVIEW OF        GOVERNING DOCUMENTS </vt:lpstr>
      <vt:lpstr>                     REVIEW OF MISSION AND GOALS </vt:lpstr>
      <vt:lpstr>             BOARD COMPENSATION </vt:lpstr>
      <vt:lpstr>Slide 35</vt:lpstr>
      <vt:lpstr>              FINANCIAL RECORDS </vt:lpstr>
      <vt:lpstr> LEGAL AND COMPLIANCE ISSUES </vt:lpstr>
      <vt:lpstr>               ANNUAL BUDGET, FINANCIAL                    PERFORMANCE, AND                         INVESTMENTS </vt:lpstr>
      <vt:lpstr>LEGAL AND COMPLIANCE ISSUES </vt:lpstr>
      <vt:lpstr>          LOANS TO DIRECTORS,         OFFICERS, OR TRUSTEES </vt:lpstr>
      <vt:lpstr>            RESOURCE ALLOCATION FOR      PROGRAMS AND  ADMINISTRATION </vt:lpstr>
      <vt:lpstr>              TRAVEL AND                    OTHER EXPENSE POLICIES </vt:lpstr>
      <vt:lpstr>                    EXPENSE REIMBURSEMENT                           FOR NONBUSINESS                         TRAVEL COMPANIONS</vt:lpstr>
      <vt:lpstr>Slide 44</vt:lpstr>
      <vt:lpstr>           ACCURACY AND TRUTHFULNESS            OF FUNDRAISING MATERIALS </vt:lpstr>
      <vt:lpstr>                   COMPLIANCE WITH                     DONOR’S INTENT </vt:lpstr>
      <vt:lpstr>              ACKNOWLEDGMENT OF                TAX-DEDUCTIBLE CONTRIBUTIONS </vt:lpstr>
      <vt:lpstr>              GIFT ACCEPTANCE POLICIES </vt:lpstr>
      <vt:lpstr>               OVERSIGHT OF FUNDRAISERS </vt:lpstr>
      <vt:lpstr>              FUNDRAISER COMPENSATION </vt:lpstr>
      <vt:lpstr>                    DONOR PRIVACY </vt:lpstr>
      <vt:lpstr>Slide 52</vt:lpstr>
      <vt:lpstr>Slide 53</vt:lpstr>
      <vt:lpstr>OPERATING RESERVES</vt:lpstr>
      <vt:lpstr>Can we afford a Board Designated Operating Reserve?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LAWS  AND REGULATIONS </dc:title>
  <dc:creator> </dc:creator>
  <cp:lastModifiedBy> </cp:lastModifiedBy>
  <cp:revision>38</cp:revision>
  <dcterms:created xsi:type="dcterms:W3CDTF">2010-06-07T13:47:11Z</dcterms:created>
  <dcterms:modified xsi:type="dcterms:W3CDTF">2010-06-15T00:05:40Z</dcterms:modified>
</cp:coreProperties>
</file>